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45"/>
  </p:notesMasterIdLst>
  <p:handoutMasterIdLst>
    <p:handoutMasterId r:id="rId46"/>
  </p:handoutMasterIdLst>
  <p:sldIdLst>
    <p:sldId id="298" r:id="rId4"/>
    <p:sldId id="383" r:id="rId5"/>
    <p:sldId id="384" r:id="rId6"/>
    <p:sldId id="299" r:id="rId7"/>
    <p:sldId id="386" r:id="rId8"/>
    <p:sldId id="300" r:id="rId9"/>
    <p:sldId id="344" r:id="rId10"/>
    <p:sldId id="284" r:id="rId11"/>
    <p:sldId id="302" r:id="rId12"/>
    <p:sldId id="388" r:id="rId13"/>
    <p:sldId id="389" r:id="rId14"/>
    <p:sldId id="398" r:id="rId15"/>
    <p:sldId id="362" r:id="rId16"/>
    <p:sldId id="363" r:id="rId17"/>
    <p:sldId id="364" r:id="rId18"/>
    <p:sldId id="350" r:id="rId19"/>
    <p:sldId id="355" r:id="rId20"/>
    <p:sldId id="365" r:id="rId21"/>
    <p:sldId id="366" r:id="rId22"/>
    <p:sldId id="356" r:id="rId23"/>
    <p:sldId id="367" r:id="rId24"/>
    <p:sldId id="368" r:id="rId25"/>
    <p:sldId id="369" r:id="rId26"/>
    <p:sldId id="345" r:id="rId27"/>
    <p:sldId id="370" r:id="rId28"/>
    <p:sldId id="371" r:id="rId29"/>
    <p:sldId id="372" r:id="rId30"/>
    <p:sldId id="353" r:id="rId31"/>
    <p:sldId id="379" r:id="rId32"/>
    <p:sldId id="380" r:id="rId33"/>
    <p:sldId id="390" r:id="rId34"/>
    <p:sldId id="381" r:id="rId35"/>
    <p:sldId id="382" r:id="rId36"/>
    <p:sldId id="391" r:id="rId37"/>
    <p:sldId id="392" r:id="rId38"/>
    <p:sldId id="393" r:id="rId39"/>
    <p:sldId id="394" r:id="rId40"/>
    <p:sldId id="395" r:id="rId41"/>
    <p:sldId id="396" r:id="rId42"/>
    <p:sldId id="397" r:id="rId43"/>
    <p:sldId id="346" r:id="rId44"/>
  </p:sldIdLst>
  <p:sldSz cx="12192000" cy="6858000"/>
  <p:notesSz cx="6805613" cy="99441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CC"/>
    <a:srgbClr val="00759E"/>
    <a:srgbClr val="66B248"/>
    <a:srgbClr val="C8B000"/>
    <a:srgbClr val="E2C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5789C-E8C6-BC24-97A1-2D109FB92CFF}" v="225" dt="2024-05-30T20:26:11.143"/>
    <p1510:client id="{2055B617-28C3-2862-0EC7-223D56F4EB9D}" v="23" dt="2024-05-31T08:19:04.724"/>
    <p1510:client id="{5ECB382C-2036-4BB7-A6EE-CC72F204F533}" v="3349" dt="2024-05-31T08:47:05.971"/>
  </p1510:revLst>
</p1510:revInfo>
</file>

<file path=ppt/tableStyles.xml><?xml version="1.0" encoding="utf-8"?>
<a:tblStyleLst xmlns:a="http://schemas.openxmlformats.org/drawingml/2006/main" def="{073A0DAA-6AF3-43AB-8588-CEC1D06C72B9}">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08" autoAdjust="0"/>
    <p:restoredTop sz="94660"/>
  </p:normalViewPr>
  <p:slideViewPr>
    <p:cSldViewPr snapToGrid="0">
      <p:cViewPr>
        <p:scale>
          <a:sx n="110" d="100"/>
          <a:sy n="110" d="100"/>
        </p:scale>
        <p:origin x="114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6C370-7DE3-4B12-8EBA-28303BCDBBD6}"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it-IT"/>
        </a:p>
      </dgm:t>
    </dgm:pt>
    <dgm:pt modelId="{33CC32A8-6A00-4A2E-BF66-1CC85490682F}">
      <dgm:prSet phldrT="[Testo]"/>
      <dgm:spPr/>
      <dgm:t>
        <a:bodyPr/>
        <a:lstStyle/>
        <a:p>
          <a:r>
            <a:rPr lang="it-IT" b="1" i="0"/>
            <a:t>A.I. Human Impact</a:t>
          </a:r>
        </a:p>
      </dgm:t>
    </dgm:pt>
    <dgm:pt modelId="{9E30C6CF-6D80-454F-A0D8-64FB09672688}" type="parTrans" cxnId="{93994821-4F3F-4B38-BD7F-841EFFA1AA15}">
      <dgm:prSet/>
      <dgm:spPr/>
      <dgm:t>
        <a:bodyPr/>
        <a:lstStyle/>
        <a:p>
          <a:endParaRPr lang="it-IT" i="0"/>
        </a:p>
      </dgm:t>
    </dgm:pt>
    <dgm:pt modelId="{0F7558A4-87E3-492A-88C6-54920B1CBD29}" type="sibTrans" cxnId="{93994821-4F3F-4B38-BD7F-841EFFA1AA15}">
      <dgm:prSet/>
      <dgm:spPr/>
      <dgm:t>
        <a:bodyPr/>
        <a:lstStyle/>
        <a:p>
          <a:endParaRPr lang="it-IT" i="0"/>
        </a:p>
      </dgm:t>
    </dgm:pt>
    <dgm:pt modelId="{6C04450E-FD16-4C83-9614-3724DE646789}">
      <dgm:prSet phldrT="[Testo]" custT="1"/>
      <dgm:spPr/>
      <dgm:t>
        <a:bodyPr/>
        <a:lstStyle/>
        <a:p>
          <a:pPr>
            <a:buClr>
              <a:srgbClr val="25C6E3"/>
            </a:buClr>
            <a:buSzTx/>
            <a:buFont typeface="Arial" panose="020B0604020202020204" pitchFamily="34" charset="0"/>
            <a:buChar char="•"/>
          </a:pPr>
          <a:r>
            <a:rPr lang="it-IT" sz="1400" i="0" dirty="0">
              <a:solidFill>
                <a:prstClr val="black">
                  <a:lumMod val="75000"/>
                  <a:lumOff val="25000"/>
                </a:prstClr>
              </a:solidFill>
              <a:latin typeface="Arial" panose="020B0604020202020204" pitchFamily="34" charset="0"/>
              <a:ea typeface="Times New Roman" panose="02020603050405020304" pitchFamily="18" charset="0"/>
            </a:rPr>
            <a:t>Azioni di</a:t>
          </a:r>
        </a:p>
        <a:p>
          <a:pPr>
            <a:buClr>
              <a:srgbClr val="25C6E3"/>
            </a:buClr>
            <a:buSzTx/>
            <a:buFont typeface="Arial" panose="020B0604020202020204" pitchFamily="34" charset="0"/>
            <a:buChar char="•"/>
          </a:pPr>
          <a:r>
            <a:rPr lang="it-IT" sz="1400" i="0" dirty="0">
              <a:solidFill>
                <a:prstClr val="black">
                  <a:lumMod val="75000"/>
                  <a:lumOff val="25000"/>
                </a:prstClr>
              </a:solidFill>
              <a:latin typeface="Arial" panose="020B0604020202020204" pitchFamily="34" charset="0"/>
            </a:rPr>
            <a:t>sensibilizzazione</a:t>
          </a:r>
          <a:endParaRPr lang="it-IT" sz="1400" i="0" dirty="0"/>
        </a:p>
      </dgm:t>
    </dgm:pt>
    <dgm:pt modelId="{B82A1CE4-FBE9-4941-B648-247D01FDC277}" type="parTrans" cxnId="{7D5D9641-1FF6-4D90-971C-C1B3337A1F50}">
      <dgm:prSet/>
      <dgm:spPr/>
      <dgm:t>
        <a:bodyPr/>
        <a:lstStyle/>
        <a:p>
          <a:endParaRPr lang="it-IT" i="0"/>
        </a:p>
      </dgm:t>
    </dgm:pt>
    <dgm:pt modelId="{4DB233A9-3967-4CA2-ABF4-323F4EDA429B}" type="sibTrans" cxnId="{7D5D9641-1FF6-4D90-971C-C1B3337A1F50}">
      <dgm:prSet/>
      <dgm:spPr/>
      <dgm:t>
        <a:bodyPr/>
        <a:lstStyle/>
        <a:p>
          <a:endParaRPr lang="it-IT" i="0"/>
        </a:p>
      </dgm:t>
    </dgm:pt>
    <dgm:pt modelId="{C806D807-B0E5-4A33-8061-93AB1D96E5EE}">
      <dgm:prSet phldrT="[Testo]"/>
      <dgm:spPr/>
      <dgm:t>
        <a:bodyPr/>
        <a:lstStyle/>
        <a:p>
          <a:endParaRPr lang="it-IT" sz="4800" i="0"/>
        </a:p>
      </dgm:t>
    </dgm:pt>
    <dgm:pt modelId="{37D1D69C-2AD5-414C-92F7-C651D438372D}" type="parTrans" cxnId="{BE87D1F0-0FDA-4D61-ACC7-CCD2DA274F79}">
      <dgm:prSet/>
      <dgm:spPr/>
      <dgm:t>
        <a:bodyPr/>
        <a:lstStyle/>
        <a:p>
          <a:endParaRPr lang="it-IT" i="0"/>
        </a:p>
      </dgm:t>
    </dgm:pt>
    <dgm:pt modelId="{E6581353-6338-41F7-A5D7-754F969D93D9}" type="sibTrans" cxnId="{BE87D1F0-0FDA-4D61-ACC7-CCD2DA274F79}">
      <dgm:prSet/>
      <dgm:spPr/>
      <dgm:t>
        <a:bodyPr/>
        <a:lstStyle/>
        <a:p>
          <a:endParaRPr lang="it-IT" i="0"/>
        </a:p>
      </dgm:t>
    </dgm:pt>
    <dgm:pt modelId="{55E20D7A-3E7C-435F-9D65-AD4391556F77}">
      <dgm:prSet phldrT="[Testo]"/>
      <dgm:spPr/>
      <dgm:t>
        <a:bodyPr/>
        <a:lstStyle/>
        <a:p>
          <a:endParaRPr lang="it-IT" sz="4800" i="0"/>
        </a:p>
      </dgm:t>
    </dgm:pt>
    <dgm:pt modelId="{6748A9D9-13EF-434D-85D5-DF80DB7DFF63}" type="parTrans" cxnId="{42F3D15B-BC0C-4961-A007-7260B57F61D4}">
      <dgm:prSet/>
      <dgm:spPr/>
      <dgm:t>
        <a:bodyPr/>
        <a:lstStyle/>
        <a:p>
          <a:endParaRPr lang="it-IT" i="0"/>
        </a:p>
      </dgm:t>
    </dgm:pt>
    <dgm:pt modelId="{E1F9D433-A7E5-477A-BB88-5541C24F385D}" type="sibTrans" cxnId="{42F3D15B-BC0C-4961-A007-7260B57F61D4}">
      <dgm:prSet/>
      <dgm:spPr/>
      <dgm:t>
        <a:bodyPr/>
        <a:lstStyle/>
        <a:p>
          <a:endParaRPr lang="it-IT" i="0"/>
        </a:p>
      </dgm:t>
    </dgm:pt>
    <dgm:pt modelId="{3D60B3A8-C36C-473F-8304-090282A3B0DE}">
      <dgm:prSet phldrT="[Testo]"/>
      <dgm:spPr/>
      <dgm:t>
        <a:bodyPr/>
        <a:lstStyle/>
        <a:p>
          <a:endParaRPr lang="it-IT" i="0"/>
        </a:p>
      </dgm:t>
    </dgm:pt>
    <dgm:pt modelId="{E4197274-A649-4D92-9B27-B6B0CF41DE60}" type="parTrans" cxnId="{0E3C6309-9C04-498B-B296-853D81B9E557}">
      <dgm:prSet/>
      <dgm:spPr/>
      <dgm:t>
        <a:bodyPr/>
        <a:lstStyle/>
        <a:p>
          <a:endParaRPr lang="it-IT" i="0"/>
        </a:p>
      </dgm:t>
    </dgm:pt>
    <dgm:pt modelId="{ED68133C-1454-46E0-B2BF-8F606AD49230}" type="sibTrans" cxnId="{0E3C6309-9C04-498B-B296-853D81B9E557}">
      <dgm:prSet/>
      <dgm:spPr/>
      <dgm:t>
        <a:bodyPr/>
        <a:lstStyle/>
        <a:p>
          <a:endParaRPr lang="it-IT" i="0"/>
        </a:p>
      </dgm:t>
    </dgm:pt>
    <dgm:pt modelId="{FF4F559D-CAF8-422F-BB93-E0C600702C15}">
      <dgm:prSet custT="1"/>
      <dgm:spPr/>
      <dgm:t>
        <a:bodyPr/>
        <a:lstStyle/>
        <a:p>
          <a:r>
            <a:rPr lang="it-IT" sz="1400" i="0">
              <a:solidFill>
                <a:prstClr val="black">
                  <a:lumMod val="75000"/>
                  <a:lumOff val="25000"/>
                </a:prstClr>
              </a:solidFill>
              <a:latin typeface="Arial" panose="020B0604020202020204" pitchFamily="34" charset="0"/>
              <a:ea typeface="Times New Roman" panose="02020603050405020304" pitchFamily="18" charset="0"/>
            </a:rPr>
            <a:t>Strumenti ad hoc</a:t>
          </a:r>
        </a:p>
      </dgm:t>
    </dgm:pt>
    <dgm:pt modelId="{081987AB-C1A9-4539-AA7D-8E63731DBD63}" type="parTrans" cxnId="{E496AD8B-F9C2-48A8-8BBA-9E1ADB581551}">
      <dgm:prSet/>
      <dgm:spPr/>
      <dgm:t>
        <a:bodyPr/>
        <a:lstStyle/>
        <a:p>
          <a:endParaRPr lang="it-IT" i="0"/>
        </a:p>
      </dgm:t>
    </dgm:pt>
    <dgm:pt modelId="{774F0676-B6AB-4264-8AD3-FA31EAA05FD8}" type="sibTrans" cxnId="{E496AD8B-F9C2-48A8-8BBA-9E1ADB581551}">
      <dgm:prSet/>
      <dgm:spPr/>
      <dgm:t>
        <a:bodyPr/>
        <a:lstStyle/>
        <a:p>
          <a:endParaRPr lang="it-IT" i="0"/>
        </a:p>
      </dgm:t>
    </dgm:pt>
    <dgm:pt modelId="{AF14F44C-7920-4879-9382-780714AD58D2}">
      <dgm:prSet custT="1"/>
      <dgm:spPr/>
      <dgm:t>
        <a:bodyPr/>
        <a:lstStyle/>
        <a:p>
          <a:r>
            <a:rPr lang="it-IT" sz="1400" i="0">
              <a:solidFill>
                <a:prstClr val="black">
                  <a:lumMod val="75000"/>
                  <a:lumOff val="25000"/>
                </a:prstClr>
              </a:solidFill>
              <a:latin typeface="Arial" panose="020B0604020202020204" pitchFamily="34" charset="0"/>
              <a:ea typeface="Times New Roman" panose="02020603050405020304" pitchFamily="18" charset="0"/>
            </a:rPr>
            <a:t>Formazione tecnica</a:t>
          </a:r>
        </a:p>
      </dgm:t>
    </dgm:pt>
    <dgm:pt modelId="{E5896D64-71A7-4B75-99CC-353818F785CA}" type="parTrans" cxnId="{ECDF1AF0-6718-4478-BFF1-65FEC9383A96}">
      <dgm:prSet/>
      <dgm:spPr/>
      <dgm:t>
        <a:bodyPr/>
        <a:lstStyle/>
        <a:p>
          <a:endParaRPr lang="it-IT" i="0"/>
        </a:p>
      </dgm:t>
    </dgm:pt>
    <dgm:pt modelId="{CA64F52E-6AE9-4A92-9ED5-9AD0BD65E9F8}" type="sibTrans" cxnId="{ECDF1AF0-6718-4478-BFF1-65FEC9383A96}">
      <dgm:prSet/>
      <dgm:spPr/>
      <dgm:t>
        <a:bodyPr/>
        <a:lstStyle/>
        <a:p>
          <a:endParaRPr lang="it-IT" i="0"/>
        </a:p>
      </dgm:t>
    </dgm:pt>
    <dgm:pt modelId="{27A5B12A-4BE4-4CD0-8A1C-10177FA3E90A}">
      <dgm:prSet custT="1"/>
      <dgm:spPr/>
      <dgm:t>
        <a:bodyPr/>
        <a:lstStyle/>
        <a:p>
          <a:r>
            <a:rPr lang="it-IT" sz="1400" i="0">
              <a:solidFill>
                <a:prstClr val="black">
                  <a:lumMod val="75000"/>
                  <a:lumOff val="25000"/>
                </a:prstClr>
              </a:solidFill>
              <a:latin typeface="Arial" panose="020B0604020202020204" pitchFamily="34" charset="0"/>
              <a:ea typeface="Times New Roman" panose="02020603050405020304" pitchFamily="18" charset="0"/>
            </a:rPr>
            <a:t>Ambasciatori</a:t>
          </a:r>
        </a:p>
      </dgm:t>
    </dgm:pt>
    <dgm:pt modelId="{69E2814F-35E1-498E-8A66-CA282CEE0CF8}" type="parTrans" cxnId="{BA0D6B21-DE5B-4B21-91D3-8322D5907E98}">
      <dgm:prSet/>
      <dgm:spPr/>
      <dgm:t>
        <a:bodyPr/>
        <a:lstStyle/>
        <a:p>
          <a:endParaRPr lang="it-IT" i="0"/>
        </a:p>
      </dgm:t>
    </dgm:pt>
    <dgm:pt modelId="{65D26E6B-3F64-42C4-B347-82FFF73DD995}" type="sibTrans" cxnId="{BA0D6B21-DE5B-4B21-91D3-8322D5907E98}">
      <dgm:prSet/>
      <dgm:spPr/>
      <dgm:t>
        <a:bodyPr/>
        <a:lstStyle/>
        <a:p>
          <a:endParaRPr lang="it-IT" i="0"/>
        </a:p>
      </dgm:t>
    </dgm:pt>
    <dgm:pt modelId="{20BB5A3D-6181-4088-A247-000B6FAE5DD4}">
      <dgm:prSet custT="1"/>
      <dgm:spPr/>
      <dgm:t>
        <a:bodyPr/>
        <a:lstStyle/>
        <a:p>
          <a:r>
            <a:rPr lang="it-IT" sz="1400" i="0">
              <a:solidFill>
                <a:prstClr val="black">
                  <a:lumMod val="75000"/>
                  <a:lumOff val="25000"/>
                </a:prstClr>
              </a:solidFill>
              <a:latin typeface="Arial" panose="020B0604020202020204" pitchFamily="34" charset="0"/>
              <a:ea typeface="Times New Roman" panose="02020603050405020304" pitchFamily="18" charset="0"/>
            </a:rPr>
            <a:t>Team Innovation</a:t>
          </a:r>
        </a:p>
      </dgm:t>
    </dgm:pt>
    <dgm:pt modelId="{E96C73FC-E8A5-4463-92E2-4484C28C6A64}" type="parTrans" cxnId="{F4FF41E4-6D52-4030-A1E1-80701CB0F21E}">
      <dgm:prSet/>
      <dgm:spPr/>
      <dgm:t>
        <a:bodyPr/>
        <a:lstStyle/>
        <a:p>
          <a:endParaRPr lang="it-IT" i="0"/>
        </a:p>
      </dgm:t>
    </dgm:pt>
    <dgm:pt modelId="{F80A595D-712B-4ECB-B0BE-C3C942D88342}" type="sibTrans" cxnId="{F4FF41E4-6D52-4030-A1E1-80701CB0F21E}">
      <dgm:prSet/>
      <dgm:spPr/>
      <dgm:t>
        <a:bodyPr/>
        <a:lstStyle/>
        <a:p>
          <a:endParaRPr lang="it-IT" i="0"/>
        </a:p>
      </dgm:t>
    </dgm:pt>
    <dgm:pt modelId="{C64770CB-82AE-4C20-8A65-BD2EBFFD84B3}">
      <dgm:prSet custT="1"/>
      <dgm:spPr/>
      <dgm:t>
        <a:bodyPr/>
        <a:lstStyle/>
        <a:p>
          <a:r>
            <a:rPr lang="it-IT" sz="1400" i="0">
              <a:solidFill>
                <a:prstClr val="black">
                  <a:lumMod val="75000"/>
                  <a:lumOff val="25000"/>
                </a:prstClr>
              </a:solidFill>
              <a:latin typeface="Arial" panose="020B0604020202020204" pitchFamily="34" charset="0"/>
              <a:ea typeface="Times New Roman" panose="02020603050405020304" pitchFamily="18" charset="0"/>
            </a:rPr>
            <a:t>Soft Skill Training</a:t>
          </a:r>
        </a:p>
      </dgm:t>
    </dgm:pt>
    <dgm:pt modelId="{DD07B288-A79D-4E4E-992F-787A9DEEB825}" type="parTrans" cxnId="{DAC35CDB-F263-4D33-84EA-EBD5797E32AD}">
      <dgm:prSet/>
      <dgm:spPr/>
      <dgm:t>
        <a:bodyPr/>
        <a:lstStyle/>
        <a:p>
          <a:endParaRPr lang="it-IT" i="0"/>
        </a:p>
      </dgm:t>
    </dgm:pt>
    <dgm:pt modelId="{897F0F28-AFD5-48A3-8FA7-BA53D44CC7F2}" type="sibTrans" cxnId="{DAC35CDB-F263-4D33-84EA-EBD5797E32AD}">
      <dgm:prSet/>
      <dgm:spPr/>
      <dgm:t>
        <a:bodyPr/>
        <a:lstStyle/>
        <a:p>
          <a:endParaRPr lang="it-IT" i="0"/>
        </a:p>
      </dgm:t>
    </dgm:pt>
    <dgm:pt modelId="{AD35EFA2-DEC0-41F7-B63A-25C8AC19F5C2}">
      <dgm:prSet custT="1"/>
      <dgm:spPr/>
      <dgm:t>
        <a:bodyPr/>
        <a:lstStyle/>
        <a:p>
          <a:r>
            <a:rPr lang="it-IT" sz="1400" i="0" dirty="0" err="1">
              <a:solidFill>
                <a:prstClr val="black">
                  <a:lumMod val="75000"/>
                  <a:lumOff val="25000"/>
                </a:prstClr>
              </a:solidFill>
              <a:latin typeface="Arial" panose="020B0604020202020204" pitchFamily="34" charset="0"/>
              <a:ea typeface="Times New Roman" panose="02020603050405020304" pitchFamily="18" charset="0"/>
            </a:rPr>
            <a:t>Employer</a:t>
          </a:r>
          <a:r>
            <a:rPr lang="it-IT" sz="1400" i="0" dirty="0">
              <a:solidFill>
                <a:prstClr val="black">
                  <a:lumMod val="75000"/>
                  <a:lumOff val="25000"/>
                </a:prstClr>
              </a:solidFill>
              <a:latin typeface="Arial" panose="020B0604020202020204" pitchFamily="34" charset="0"/>
              <a:ea typeface="Times New Roman" panose="02020603050405020304" pitchFamily="18" charset="0"/>
            </a:rPr>
            <a:t> Branding</a:t>
          </a:r>
        </a:p>
      </dgm:t>
    </dgm:pt>
    <dgm:pt modelId="{1574DB44-0298-4D0F-8129-3B038AD699FA}" type="parTrans" cxnId="{83DA61DF-7933-4F21-A8F1-0CF4540FCFEB}">
      <dgm:prSet/>
      <dgm:spPr/>
      <dgm:t>
        <a:bodyPr/>
        <a:lstStyle/>
        <a:p>
          <a:endParaRPr lang="it-IT" i="0"/>
        </a:p>
      </dgm:t>
    </dgm:pt>
    <dgm:pt modelId="{8F00ECC0-4F4D-4938-B719-E36CB6EA0874}" type="sibTrans" cxnId="{83DA61DF-7933-4F21-A8F1-0CF4540FCFEB}">
      <dgm:prSet/>
      <dgm:spPr/>
      <dgm:t>
        <a:bodyPr/>
        <a:lstStyle/>
        <a:p>
          <a:endParaRPr lang="it-IT" i="0"/>
        </a:p>
      </dgm:t>
    </dgm:pt>
    <dgm:pt modelId="{F5018F8C-0351-4476-8118-3579C5785201}">
      <dgm:prSet custT="1"/>
      <dgm:spPr/>
      <dgm:t>
        <a:bodyPr/>
        <a:lstStyle/>
        <a:p>
          <a:endParaRPr lang="it-IT" i="0"/>
        </a:p>
      </dgm:t>
    </dgm:pt>
    <dgm:pt modelId="{DD5314BB-EB19-46C3-A234-1C4E6A4726D0}" type="parTrans" cxnId="{5EFCF93B-6AA8-4290-870A-FE3A781F3CD6}">
      <dgm:prSet/>
      <dgm:spPr/>
      <dgm:t>
        <a:bodyPr/>
        <a:lstStyle/>
        <a:p>
          <a:endParaRPr lang="it-IT" i="0"/>
        </a:p>
      </dgm:t>
    </dgm:pt>
    <dgm:pt modelId="{3DF7CEB3-0F25-4D47-BC0C-9CD4D4F5D08A}" type="sibTrans" cxnId="{5EFCF93B-6AA8-4290-870A-FE3A781F3CD6}">
      <dgm:prSet/>
      <dgm:spPr/>
      <dgm:t>
        <a:bodyPr/>
        <a:lstStyle/>
        <a:p>
          <a:endParaRPr lang="it-IT" i="0"/>
        </a:p>
      </dgm:t>
    </dgm:pt>
    <dgm:pt modelId="{BE9ED4CD-518B-4067-9328-C4C9D0AC4D96}" type="pres">
      <dgm:prSet presAssocID="{6086C370-7DE3-4B12-8EBA-28303BCDBBD6}" presName="Name0" presStyleCnt="0">
        <dgm:presLayoutVars>
          <dgm:chMax val="1"/>
          <dgm:chPref val="1"/>
          <dgm:dir/>
          <dgm:animOne val="branch"/>
          <dgm:animLvl val="lvl"/>
        </dgm:presLayoutVars>
      </dgm:prSet>
      <dgm:spPr/>
    </dgm:pt>
    <dgm:pt modelId="{F964CED3-A0F7-4F13-BBCC-0FABD9CD0F5D}" type="pres">
      <dgm:prSet presAssocID="{33CC32A8-6A00-4A2E-BF66-1CC85490682F}" presName="singleCycle" presStyleCnt="0"/>
      <dgm:spPr/>
    </dgm:pt>
    <dgm:pt modelId="{6C24E6D3-B693-4B03-9289-4712F5431CD0}" type="pres">
      <dgm:prSet presAssocID="{33CC32A8-6A00-4A2E-BF66-1CC85490682F}" presName="singleCenter" presStyleLbl="node1" presStyleIdx="0" presStyleCnt="8">
        <dgm:presLayoutVars>
          <dgm:chMax val="7"/>
          <dgm:chPref val="7"/>
        </dgm:presLayoutVars>
      </dgm:prSet>
      <dgm:spPr/>
    </dgm:pt>
    <dgm:pt modelId="{6BA1E3BA-FD10-4B6D-8D26-43C89B572993}" type="pres">
      <dgm:prSet presAssocID="{B82A1CE4-FBE9-4941-B648-247D01FDC277}" presName="Name56" presStyleLbl="parChTrans1D2" presStyleIdx="0" presStyleCnt="7"/>
      <dgm:spPr/>
    </dgm:pt>
    <dgm:pt modelId="{591055CA-F57E-4061-80B7-D6E63859732F}" type="pres">
      <dgm:prSet presAssocID="{6C04450E-FD16-4C83-9614-3724DE646789}" presName="text0" presStyleLbl="node1" presStyleIdx="1" presStyleCnt="8" custScaleX="157143">
        <dgm:presLayoutVars>
          <dgm:bulletEnabled val="1"/>
        </dgm:presLayoutVars>
      </dgm:prSet>
      <dgm:spPr/>
    </dgm:pt>
    <dgm:pt modelId="{849214EB-24CF-4BB7-B938-B0930599145F}" type="pres">
      <dgm:prSet presAssocID="{081987AB-C1A9-4539-AA7D-8E63731DBD63}" presName="Name56" presStyleLbl="parChTrans1D2" presStyleIdx="1" presStyleCnt="7"/>
      <dgm:spPr/>
    </dgm:pt>
    <dgm:pt modelId="{9C39ADBF-5FF7-48EB-A31B-BFB03997BDC4}" type="pres">
      <dgm:prSet presAssocID="{FF4F559D-CAF8-422F-BB93-E0C600702C15}" presName="text0" presStyleLbl="node1" presStyleIdx="2" presStyleCnt="8" custScaleX="118119">
        <dgm:presLayoutVars>
          <dgm:bulletEnabled val="1"/>
        </dgm:presLayoutVars>
      </dgm:prSet>
      <dgm:spPr/>
    </dgm:pt>
    <dgm:pt modelId="{A19D9EB9-CB3B-4908-BE10-3D65BB0E1C39}" type="pres">
      <dgm:prSet presAssocID="{E5896D64-71A7-4B75-99CC-353818F785CA}" presName="Name56" presStyleLbl="parChTrans1D2" presStyleIdx="2" presStyleCnt="7"/>
      <dgm:spPr/>
    </dgm:pt>
    <dgm:pt modelId="{58ED9210-C5A9-42FC-99EA-F789245AE892}" type="pres">
      <dgm:prSet presAssocID="{AF14F44C-7920-4879-9382-780714AD58D2}" presName="text0" presStyleLbl="node1" presStyleIdx="3" presStyleCnt="8" custScaleX="129307">
        <dgm:presLayoutVars>
          <dgm:bulletEnabled val="1"/>
        </dgm:presLayoutVars>
      </dgm:prSet>
      <dgm:spPr/>
    </dgm:pt>
    <dgm:pt modelId="{C01BA38F-55D6-4623-A506-8884538720DA}" type="pres">
      <dgm:prSet presAssocID="{69E2814F-35E1-498E-8A66-CA282CEE0CF8}" presName="Name56" presStyleLbl="parChTrans1D2" presStyleIdx="3" presStyleCnt="7"/>
      <dgm:spPr/>
    </dgm:pt>
    <dgm:pt modelId="{08CA75C9-29C9-400D-8C7F-DA2616F301D1}" type="pres">
      <dgm:prSet presAssocID="{27A5B12A-4BE4-4CD0-8A1C-10177FA3E90A}" presName="text0" presStyleLbl="node1" presStyleIdx="4" presStyleCnt="8" custScaleX="142752">
        <dgm:presLayoutVars>
          <dgm:bulletEnabled val="1"/>
        </dgm:presLayoutVars>
      </dgm:prSet>
      <dgm:spPr/>
    </dgm:pt>
    <dgm:pt modelId="{3DA0F953-DB50-4257-9AAA-F745D6908DE8}" type="pres">
      <dgm:prSet presAssocID="{E96C73FC-E8A5-4463-92E2-4484C28C6A64}" presName="Name56" presStyleLbl="parChTrans1D2" presStyleIdx="4" presStyleCnt="7"/>
      <dgm:spPr/>
    </dgm:pt>
    <dgm:pt modelId="{517015B6-934E-4633-B2A7-FE19575D0C15}" type="pres">
      <dgm:prSet presAssocID="{20BB5A3D-6181-4088-A247-000B6FAE5DD4}" presName="text0" presStyleLbl="node1" presStyleIdx="5" presStyleCnt="8" custScaleX="130412">
        <dgm:presLayoutVars>
          <dgm:bulletEnabled val="1"/>
        </dgm:presLayoutVars>
      </dgm:prSet>
      <dgm:spPr/>
    </dgm:pt>
    <dgm:pt modelId="{3029211D-11C6-4B31-B2C2-B81CFBA3772C}" type="pres">
      <dgm:prSet presAssocID="{DD07B288-A79D-4E4E-992F-787A9DEEB825}" presName="Name56" presStyleLbl="parChTrans1D2" presStyleIdx="5" presStyleCnt="7"/>
      <dgm:spPr/>
    </dgm:pt>
    <dgm:pt modelId="{419D74E5-7CC2-4D7A-B516-D7105667C40F}" type="pres">
      <dgm:prSet presAssocID="{C64770CB-82AE-4C20-8A65-BD2EBFFD84B3}" presName="text0" presStyleLbl="node1" presStyleIdx="6" presStyleCnt="8" custScaleX="118317">
        <dgm:presLayoutVars>
          <dgm:bulletEnabled val="1"/>
        </dgm:presLayoutVars>
      </dgm:prSet>
      <dgm:spPr/>
    </dgm:pt>
    <dgm:pt modelId="{3A60292F-CA74-4DE3-B6B5-354193C61266}" type="pres">
      <dgm:prSet presAssocID="{1574DB44-0298-4D0F-8129-3B038AD699FA}" presName="Name56" presStyleLbl="parChTrans1D2" presStyleIdx="6" presStyleCnt="7"/>
      <dgm:spPr/>
    </dgm:pt>
    <dgm:pt modelId="{C54E56E7-3325-49FE-8A1E-BD9E079F68E9}" type="pres">
      <dgm:prSet presAssocID="{AD35EFA2-DEC0-41F7-B63A-25C8AC19F5C2}" presName="text0" presStyleLbl="node1" presStyleIdx="7" presStyleCnt="8" custScaleX="125668">
        <dgm:presLayoutVars>
          <dgm:bulletEnabled val="1"/>
        </dgm:presLayoutVars>
      </dgm:prSet>
      <dgm:spPr/>
    </dgm:pt>
  </dgm:ptLst>
  <dgm:cxnLst>
    <dgm:cxn modelId="{0E3C6309-9C04-498B-B296-853D81B9E557}" srcId="{6086C370-7DE3-4B12-8EBA-28303BCDBBD6}" destId="{3D60B3A8-C36C-473F-8304-090282A3B0DE}" srcOrd="3" destOrd="0" parTransId="{E4197274-A649-4D92-9B27-B6B0CF41DE60}" sibTransId="{ED68133C-1454-46E0-B2BF-8F606AD49230}"/>
    <dgm:cxn modelId="{1BDDBD0C-97A1-4656-87C2-B00B609B0EB9}" type="presOf" srcId="{C64770CB-82AE-4C20-8A65-BD2EBFFD84B3}" destId="{419D74E5-7CC2-4D7A-B516-D7105667C40F}" srcOrd="0" destOrd="0" presId="urn:microsoft.com/office/officeart/2008/layout/RadialCluster"/>
    <dgm:cxn modelId="{93994821-4F3F-4B38-BD7F-841EFFA1AA15}" srcId="{6086C370-7DE3-4B12-8EBA-28303BCDBBD6}" destId="{33CC32A8-6A00-4A2E-BF66-1CC85490682F}" srcOrd="0" destOrd="0" parTransId="{9E30C6CF-6D80-454F-A0D8-64FB09672688}" sibTransId="{0F7558A4-87E3-492A-88C6-54920B1CBD29}"/>
    <dgm:cxn modelId="{BA0D6B21-DE5B-4B21-91D3-8322D5907E98}" srcId="{33CC32A8-6A00-4A2E-BF66-1CC85490682F}" destId="{27A5B12A-4BE4-4CD0-8A1C-10177FA3E90A}" srcOrd="3" destOrd="0" parTransId="{69E2814F-35E1-498E-8A66-CA282CEE0CF8}" sibTransId="{65D26E6B-3F64-42C4-B347-82FFF73DD995}"/>
    <dgm:cxn modelId="{AD130D2A-F62B-41C1-A423-00786516BF39}" type="presOf" srcId="{27A5B12A-4BE4-4CD0-8A1C-10177FA3E90A}" destId="{08CA75C9-29C9-400D-8C7F-DA2616F301D1}" srcOrd="0" destOrd="0" presId="urn:microsoft.com/office/officeart/2008/layout/RadialCluster"/>
    <dgm:cxn modelId="{1C8E2D36-91FE-49C8-8B34-1B4E59FAC868}" type="presOf" srcId="{FF4F559D-CAF8-422F-BB93-E0C600702C15}" destId="{9C39ADBF-5FF7-48EB-A31B-BFB03997BDC4}" srcOrd="0" destOrd="0" presId="urn:microsoft.com/office/officeart/2008/layout/RadialCluster"/>
    <dgm:cxn modelId="{5EFCF93B-6AA8-4290-870A-FE3A781F3CD6}" srcId="{33CC32A8-6A00-4A2E-BF66-1CC85490682F}" destId="{F5018F8C-0351-4476-8118-3579C5785201}" srcOrd="7" destOrd="0" parTransId="{DD5314BB-EB19-46C3-A234-1C4E6A4726D0}" sibTransId="{3DF7CEB3-0F25-4D47-BC0C-9CD4D4F5D08A}"/>
    <dgm:cxn modelId="{42F3D15B-BC0C-4961-A007-7260B57F61D4}" srcId="{6086C370-7DE3-4B12-8EBA-28303BCDBBD6}" destId="{55E20D7A-3E7C-435F-9D65-AD4391556F77}" srcOrd="2" destOrd="0" parTransId="{6748A9D9-13EF-434D-85D5-DF80DB7DFF63}" sibTransId="{E1F9D433-A7E5-477A-BB88-5541C24F385D}"/>
    <dgm:cxn modelId="{C4BF995E-D442-47BF-9EDD-1E0759C2A789}" type="presOf" srcId="{20BB5A3D-6181-4088-A247-000B6FAE5DD4}" destId="{517015B6-934E-4633-B2A7-FE19575D0C15}" srcOrd="0" destOrd="0" presId="urn:microsoft.com/office/officeart/2008/layout/RadialCluster"/>
    <dgm:cxn modelId="{7D5D9641-1FF6-4D90-971C-C1B3337A1F50}" srcId="{33CC32A8-6A00-4A2E-BF66-1CC85490682F}" destId="{6C04450E-FD16-4C83-9614-3724DE646789}" srcOrd="0" destOrd="0" parTransId="{B82A1CE4-FBE9-4941-B648-247D01FDC277}" sibTransId="{4DB233A9-3967-4CA2-ABF4-323F4EDA429B}"/>
    <dgm:cxn modelId="{3090E454-31A4-487D-90C3-46CB295A8B4F}" type="presOf" srcId="{E5896D64-71A7-4B75-99CC-353818F785CA}" destId="{A19D9EB9-CB3B-4908-BE10-3D65BB0E1C39}" srcOrd="0" destOrd="0" presId="urn:microsoft.com/office/officeart/2008/layout/RadialCluster"/>
    <dgm:cxn modelId="{F25B3875-651C-4B32-BAA5-676B67E57679}" type="presOf" srcId="{33CC32A8-6A00-4A2E-BF66-1CC85490682F}" destId="{6C24E6D3-B693-4B03-9289-4712F5431CD0}" srcOrd="0" destOrd="0" presId="urn:microsoft.com/office/officeart/2008/layout/RadialCluster"/>
    <dgm:cxn modelId="{79923D7C-6AB9-4F09-BA59-7AEBF0F83142}" type="presOf" srcId="{6086C370-7DE3-4B12-8EBA-28303BCDBBD6}" destId="{BE9ED4CD-518B-4067-9328-C4C9D0AC4D96}" srcOrd="0" destOrd="0" presId="urn:microsoft.com/office/officeart/2008/layout/RadialCluster"/>
    <dgm:cxn modelId="{E46BD582-D0E2-4D09-8453-49E24E5F1775}" type="presOf" srcId="{AD35EFA2-DEC0-41F7-B63A-25C8AC19F5C2}" destId="{C54E56E7-3325-49FE-8A1E-BD9E079F68E9}" srcOrd="0" destOrd="0" presId="urn:microsoft.com/office/officeart/2008/layout/RadialCluster"/>
    <dgm:cxn modelId="{E496AD8B-F9C2-48A8-8BBA-9E1ADB581551}" srcId="{33CC32A8-6A00-4A2E-BF66-1CC85490682F}" destId="{FF4F559D-CAF8-422F-BB93-E0C600702C15}" srcOrd="1" destOrd="0" parTransId="{081987AB-C1A9-4539-AA7D-8E63731DBD63}" sibTransId="{774F0676-B6AB-4264-8AD3-FA31EAA05FD8}"/>
    <dgm:cxn modelId="{0D45C88F-BB97-4C74-A600-734518B9CFC7}" type="presOf" srcId="{1574DB44-0298-4D0F-8129-3B038AD699FA}" destId="{3A60292F-CA74-4DE3-B6B5-354193C61266}" srcOrd="0" destOrd="0" presId="urn:microsoft.com/office/officeart/2008/layout/RadialCluster"/>
    <dgm:cxn modelId="{C6CF32B6-2FE8-4938-9359-69AC03B05E67}" type="presOf" srcId="{E96C73FC-E8A5-4463-92E2-4484C28C6A64}" destId="{3DA0F953-DB50-4257-9AAA-F745D6908DE8}" srcOrd="0" destOrd="0" presId="urn:microsoft.com/office/officeart/2008/layout/RadialCluster"/>
    <dgm:cxn modelId="{DEB090B6-C031-4342-B74E-8E7063AFC2E2}" type="presOf" srcId="{6C04450E-FD16-4C83-9614-3724DE646789}" destId="{591055CA-F57E-4061-80B7-D6E63859732F}" srcOrd="0" destOrd="0" presId="urn:microsoft.com/office/officeart/2008/layout/RadialCluster"/>
    <dgm:cxn modelId="{C9E961C0-E883-4FD1-918F-2899C86B3EDC}" type="presOf" srcId="{AF14F44C-7920-4879-9382-780714AD58D2}" destId="{58ED9210-C5A9-42FC-99EA-F789245AE892}" srcOrd="0" destOrd="0" presId="urn:microsoft.com/office/officeart/2008/layout/RadialCluster"/>
    <dgm:cxn modelId="{2DC09AC7-199C-469A-A9C5-46E635595249}" type="presOf" srcId="{DD07B288-A79D-4E4E-992F-787A9DEEB825}" destId="{3029211D-11C6-4B31-B2C2-B81CFBA3772C}" srcOrd="0" destOrd="0" presId="urn:microsoft.com/office/officeart/2008/layout/RadialCluster"/>
    <dgm:cxn modelId="{EDAAC3C9-0853-4A21-BF3C-0428D425E2C4}" type="presOf" srcId="{B82A1CE4-FBE9-4941-B648-247D01FDC277}" destId="{6BA1E3BA-FD10-4B6D-8D26-43C89B572993}" srcOrd="0" destOrd="0" presId="urn:microsoft.com/office/officeart/2008/layout/RadialCluster"/>
    <dgm:cxn modelId="{DAC35CDB-F263-4D33-84EA-EBD5797E32AD}" srcId="{33CC32A8-6A00-4A2E-BF66-1CC85490682F}" destId="{C64770CB-82AE-4C20-8A65-BD2EBFFD84B3}" srcOrd="5" destOrd="0" parTransId="{DD07B288-A79D-4E4E-992F-787A9DEEB825}" sibTransId="{897F0F28-AFD5-48A3-8FA7-BA53D44CC7F2}"/>
    <dgm:cxn modelId="{83DA61DF-7933-4F21-A8F1-0CF4540FCFEB}" srcId="{33CC32A8-6A00-4A2E-BF66-1CC85490682F}" destId="{AD35EFA2-DEC0-41F7-B63A-25C8AC19F5C2}" srcOrd="6" destOrd="0" parTransId="{1574DB44-0298-4D0F-8129-3B038AD699FA}" sibTransId="{8F00ECC0-4F4D-4938-B719-E36CB6EA0874}"/>
    <dgm:cxn modelId="{F4181AE2-EE21-4E47-9B3E-82DF03C42509}" type="presOf" srcId="{69E2814F-35E1-498E-8A66-CA282CEE0CF8}" destId="{C01BA38F-55D6-4623-A506-8884538720DA}" srcOrd="0" destOrd="0" presId="urn:microsoft.com/office/officeart/2008/layout/RadialCluster"/>
    <dgm:cxn modelId="{F4FF41E4-6D52-4030-A1E1-80701CB0F21E}" srcId="{33CC32A8-6A00-4A2E-BF66-1CC85490682F}" destId="{20BB5A3D-6181-4088-A247-000B6FAE5DD4}" srcOrd="4" destOrd="0" parTransId="{E96C73FC-E8A5-4463-92E2-4484C28C6A64}" sibTransId="{F80A595D-712B-4ECB-B0BE-C3C942D88342}"/>
    <dgm:cxn modelId="{ECDF1AF0-6718-4478-BFF1-65FEC9383A96}" srcId="{33CC32A8-6A00-4A2E-BF66-1CC85490682F}" destId="{AF14F44C-7920-4879-9382-780714AD58D2}" srcOrd="2" destOrd="0" parTransId="{E5896D64-71A7-4B75-99CC-353818F785CA}" sibTransId="{CA64F52E-6AE9-4A92-9ED5-9AD0BD65E9F8}"/>
    <dgm:cxn modelId="{BE87D1F0-0FDA-4D61-ACC7-CCD2DA274F79}" srcId="{6086C370-7DE3-4B12-8EBA-28303BCDBBD6}" destId="{C806D807-B0E5-4A33-8061-93AB1D96E5EE}" srcOrd="1" destOrd="0" parTransId="{37D1D69C-2AD5-414C-92F7-C651D438372D}" sibTransId="{E6581353-6338-41F7-A5D7-754F969D93D9}"/>
    <dgm:cxn modelId="{8BF96EF9-C1B8-4ED8-AC91-4E4D36A27472}" type="presOf" srcId="{081987AB-C1A9-4539-AA7D-8E63731DBD63}" destId="{849214EB-24CF-4BB7-B938-B0930599145F}" srcOrd="0" destOrd="0" presId="urn:microsoft.com/office/officeart/2008/layout/RadialCluster"/>
    <dgm:cxn modelId="{6DF45DD6-FE6F-4467-8E62-42B76CC41F2A}" type="presParOf" srcId="{BE9ED4CD-518B-4067-9328-C4C9D0AC4D96}" destId="{F964CED3-A0F7-4F13-BBCC-0FABD9CD0F5D}" srcOrd="0" destOrd="0" presId="urn:microsoft.com/office/officeart/2008/layout/RadialCluster"/>
    <dgm:cxn modelId="{D842B822-FB6C-42B8-AD37-155092CB965F}" type="presParOf" srcId="{F964CED3-A0F7-4F13-BBCC-0FABD9CD0F5D}" destId="{6C24E6D3-B693-4B03-9289-4712F5431CD0}" srcOrd="0" destOrd="0" presId="urn:microsoft.com/office/officeart/2008/layout/RadialCluster"/>
    <dgm:cxn modelId="{BD0FB743-A48E-4FF5-8C86-B45311FF4C4C}" type="presParOf" srcId="{F964CED3-A0F7-4F13-BBCC-0FABD9CD0F5D}" destId="{6BA1E3BA-FD10-4B6D-8D26-43C89B572993}" srcOrd="1" destOrd="0" presId="urn:microsoft.com/office/officeart/2008/layout/RadialCluster"/>
    <dgm:cxn modelId="{17AE6470-D45C-45C7-8FAA-CF9E9F472F65}" type="presParOf" srcId="{F964CED3-A0F7-4F13-BBCC-0FABD9CD0F5D}" destId="{591055CA-F57E-4061-80B7-D6E63859732F}" srcOrd="2" destOrd="0" presId="urn:microsoft.com/office/officeart/2008/layout/RadialCluster"/>
    <dgm:cxn modelId="{FC088E84-4EC9-4066-BB09-8F71A5C48698}" type="presParOf" srcId="{F964CED3-A0F7-4F13-BBCC-0FABD9CD0F5D}" destId="{849214EB-24CF-4BB7-B938-B0930599145F}" srcOrd="3" destOrd="0" presId="urn:microsoft.com/office/officeart/2008/layout/RadialCluster"/>
    <dgm:cxn modelId="{177536E6-F26F-4F63-B7FE-ABAF6553120D}" type="presParOf" srcId="{F964CED3-A0F7-4F13-BBCC-0FABD9CD0F5D}" destId="{9C39ADBF-5FF7-48EB-A31B-BFB03997BDC4}" srcOrd="4" destOrd="0" presId="urn:microsoft.com/office/officeart/2008/layout/RadialCluster"/>
    <dgm:cxn modelId="{EE05A164-C3D9-47D4-A126-001BDC66F92D}" type="presParOf" srcId="{F964CED3-A0F7-4F13-BBCC-0FABD9CD0F5D}" destId="{A19D9EB9-CB3B-4908-BE10-3D65BB0E1C39}" srcOrd="5" destOrd="0" presId="urn:microsoft.com/office/officeart/2008/layout/RadialCluster"/>
    <dgm:cxn modelId="{26C4D06B-937F-4E2F-8EDD-9E1289A17650}" type="presParOf" srcId="{F964CED3-A0F7-4F13-BBCC-0FABD9CD0F5D}" destId="{58ED9210-C5A9-42FC-99EA-F789245AE892}" srcOrd="6" destOrd="0" presId="urn:microsoft.com/office/officeart/2008/layout/RadialCluster"/>
    <dgm:cxn modelId="{E4E601F1-868E-4FB8-9F27-5E568A083635}" type="presParOf" srcId="{F964CED3-A0F7-4F13-BBCC-0FABD9CD0F5D}" destId="{C01BA38F-55D6-4623-A506-8884538720DA}" srcOrd="7" destOrd="0" presId="urn:microsoft.com/office/officeart/2008/layout/RadialCluster"/>
    <dgm:cxn modelId="{19A29866-CC9D-4CF6-AC42-607449BEB74E}" type="presParOf" srcId="{F964CED3-A0F7-4F13-BBCC-0FABD9CD0F5D}" destId="{08CA75C9-29C9-400D-8C7F-DA2616F301D1}" srcOrd="8" destOrd="0" presId="urn:microsoft.com/office/officeart/2008/layout/RadialCluster"/>
    <dgm:cxn modelId="{1DD27E29-BD8C-47EF-8E02-7FDE78EC923F}" type="presParOf" srcId="{F964CED3-A0F7-4F13-BBCC-0FABD9CD0F5D}" destId="{3DA0F953-DB50-4257-9AAA-F745D6908DE8}" srcOrd="9" destOrd="0" presId="urn:microsoft.com/office/officeart/2008/layout/RadialCluster"/>
    <dgm:cxn modelId="{868D60A6-C2CD-4C74-8710-A46358240FD2}" type="presParOf" srcId="{F964CED3-A0F7-4F13-BBCC-0FABD9CD0F5D}" destId="{517015B6-934E-4633-B2A7-FE19575D0C15}" srcOrd="10" destOrd="0" presId="urn:microsoft.com/office/officeart/2008/layout/RadialCluster"/>
    <dgm:cxn modelId="{B120A82C-31E8-420E-956F-F8BC481B9BE5}" type="presParOf" srcId="{F964CED3-A0F7-4F13-BBCC-0FABD9CD0F5D}" destId="{3029211D-11C6-4B31-B2C2-B81CFBA3772C}" srcOrd="11" destOrd="0" presId="urn:microsoft.com/office/officeart/2008/layout/RadialCluster"/>
    <dgm:cxn modelId="{A7A9A061-350C-45AD-BEF7-EE08CA2C97B4}" type="presParOf" srcId="{F964CED3-A0F7-4F13-BBCC-0FABD9CD0F5D}" destId="{419D74E5-7CC2-4D7A-B516-D7105667C40F}" srcOrd="12" destOrd="0" presId="urn:microsoft.com/office/officeart/2008/layout/RadialCluster"/>
    <dgm:cxn modelId="{FA103BA8-D9FF-4824-908C-2C02FC08EF22}" type="presParOf" srcId="{F964CED3-A0F7-4F13-BBCC-0FABD9CD0F5D}" destId="{3A60292F-CA74-4DE3-B6B5-354193C61266}" srcOrd="13" destOrd="0" presId="urn:microsoft.com/office/officeart/2008/layout/RadialCluster"/>
    <dgm:cxn modelId="{A8A76CD7-C69D-4E5D-8A09-0DB3EDBB74DB}" type="presParOf" srcId="{F964CED3-A0F7-4F13-BBCC-0FABD9CD0F5D}" destId="{C54E56E7-3325-49FE-8A1E-BD9E079F68E9}"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E6D3-B693-4B03-9289-4712F5431CD0}">
      <dsp:nvSpPr>
        <dsp:cNvPr id="0" name=""/>
        <dsp:cNvSpPr/>
      </dsp:nvSpPr>
      <dsp:spPr>
        <a:xfrm>
          <a:off x="4277552" y="1840952"/>
          <a:ext cx="1491515" cy="14915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it-IT" sz="2800" b="1" i="0" kern="1200"/>
            <a:t>A.I. Human Impact</a:t>
          </a:r>
        </a:p>
      </dsp:txBody>
      <dsp:txXfrm>
        <a:off x="4350362" y="1913762"/>
        <a:ext cx="1345895" cy="1345895"/>
      </dsp:txXfrm>
    </dsp:sp>
    <dsp:sp modelId="{6BA1E3BA-FD10-4B6D-8D26-43C89B572993}">
      <dsp:nvSpPr>
        <dsp:cNvPr id="0" name=""/>
        <dsp:cNvSpPr/>
      </dsp:nvSpPr>
      <dsp:spPr>
        <a:xfrm rot="16200000">
          <a:off x="4627640" y="1445283"/>
          <a:ext cx="791338" cy="0"/>
        </a:xfrm>
        <a:custGeom>
          <a:avLst/>
          <a:gdLst/>
          <a:ahLst/>
          <a:cxnLst/>
          <a:rect l="0" t="0" r="0" b="0"/>
          <a:pathLst>
            <a:path>
              <a:moveTo>
                <a:pt x="0" y="0"/>
              </a:moveTo>
              <a:lnTo>
                <a:pt x="79133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1055CA-F57E-4061-80B7-D6E63859732F}">
      <dsp:nvSpPr>
        <dsp:cNvPr id="0" name=""/>
        <dsp:cNvSpPr/>
      </dsp:nvSpPr>
      <dsp:spPr>
        <a:xfrm>
          <a:off x="4238132" y="50298"/>
          <a:ext cx="1570354" cy="999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Clr>
              <a:srgbClr val="25C6E3"/>
            </a:buClr>
            <a:buSzTx/>
            <a:buFont typeface="Arial" panose="020B0604020202020204" pitchFamily="34" charset="0"/>
            <a:buNone/>
          </a:pPr>
          <a:r>
            <a:rPr lang="it-IT" sz="1400" i="0" kern="1200" dirty="0">
              <a:solidFill>
                <a:prstClr val="black">
                  <a:lumMod val="75000"/>
                  <a:lumOff val="25000"/>
                </a:prstClr>
              </a:solidFill>
              <a:latin typeface="Arial" panose="020B0604020202020204" pitchFamily="34" charset="0"/>
              <a:ea typeface="Times New Roman" panose="02020603050405020304" pitchFamily="18" charset="0"/>
            </a:rPr>
            <a:t>Azioni di</a:t>
          </a:r>
        </a:p>
        <a:p>
          <a:pPr marL="0" lvl="0" indent="0" algn="ctr" defTabSz="622300">
            <a:lnSpc>
              <a:spcPct val="90000"/>
            </a:lnSpc>
            <a:spcBef>
              <a:spcPct val="0"/>
            </a:spcBef>
            <a:spcAft>
              <a:spcPct val="35000"/>
            </a:spcAft>
            <a:buClr>
              <a:srgbClr val="25C6E3"/>
            </a:buClr>
            <a:buSzTx/>
            <a:buFont typeface="Arial" panose="020B0604020202020204" pitchFamily="34" charset="0"/>
            <a:buNone/>
          </a:pPr>
          <a:r>
            <a:rPr lang="it-IT" sz="1400" i="0" kern="1200" dirty="0">
              <a:solidFill>
                <a:prstClr val="black">
                  <a:lumMod val="75000"/>
                  <a:lumOff val="25000"/>
                </a:prstClr>
              </a:solidFill>
              <a:latin typeface="Arial" panose="020B0604020202020204" pitchFamily="34" charset="0"/>
            </a:rPr>
            <a:t>sensibilizzazione</a:t>
          </a:r>
          <a:endParaRPr lang="it-IT" sz="1400" i="0" kern="1200" dirty="0"/>
        </a:p>
      </dsp:txBody>
      <dsp:txXfrm>
        <a:off x="4286915" y="99081"/>
        <a:ext cx="1472788" cy="901749"/>
      </dsp:txXfrm>
    </dsp:sp>
    <dsp:sp modelId="{849214EB-24CF-4BB7-B938-B0930599145F}">
      <dsp:nvSpPr>
        <dsp:cNvPr id="0" name=""/>
        <dsp:cNvSpPr/>
      </dsp:nvSpPr>
      <dsp:spPr>
        <a:xfrm rot="19285714">
          <a:off x="5733286" y="1889732"/>
          <a:ext cx="328011" cy="0"/>
        </a:xfrm>
        <a:custGeom>
          <a:avLst/>
          <a:gdLst/>
          <a:ahLst/>
          <a:cxnLst/>
          <a:rect l="0" t="0" r="0" b="0"/>
          <a:pathLst>
            <a:path>
              <a:moveTo>
                <a:pt x="0" y="0"/>
              </a:moveTo>
              <a:lnTo>
                <a:pt x="32801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39ADBF-5FF7-48EB-A31B-BFB03997BDC4}">
      <dsp:nvSpPr>
        <dsp:cNvPr id="0" name=""/>
        <dsp:cNvSpPr/>
      </dsp:nvSpPr>
      <dsp:spPr>
        <a:xfrm>
          <a:off x="6025517" y="817157"/>
          <a:ext cx="1180381" cy="999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it-IT" sz="1400" i="0" kern="1200">
              <a:solidFill>
                <a:prstClr val="black">
                  <a:lumMod val="75000"/>
                  <a:lumOff val="25000"/>
                </a:prstClr>
              </a:solidFill>
              <a:latin typeface="Arial" panose="020B0604020202020204" pitchFamily="34" charset="0"/>
              <a:ea typeface="Times New Roman" panose="02020603050405020304" pitchFamily="18" charset="0"/>
            </a:rPr>
            <a:t>Strumenti ad hoc</a:t>
          </a:r>
        </a:p>
      </dsp:txBody>
      <dsp:txXfrm>
        <a:off x="6074300" y="865940"/>
        <a:ext cx="1082815" cy="901749"/>
      </dsp:txXfrm>
    </dsp:sp>
    <dsp:sp modelId="{A19D9EB9-CB3B-4908-BE10-3D65BB0E1C39}">
      <dsp:nvSpPr>
        <dsp:cNvPr id="0" name=""/>
        <dsp:cNvSpPr/>
      </dsp:nvSpPr>
      <dsp:spPr>
        <a:xfrm rot="771429">
          <a:off x="5761431" y="2824694"/>
          <a:ext cx="609109" cy="0"/>
        </a:xfrm>
        <a:custGeom>
          <a:avLst/>
          <a:gdLst/>
          <a:ahLst/>
          <a:cxnLst/>
          <a:rect l="0" t="0" r="0" b="0"/>
          <a:pathLst>
            <a:path>
              <a:moveTo>
                <a:pt x="0" y="0"/>
              </a:moveTo>
              <a:lnTo>
                <a:pt x="60910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ED9210-C5A9-42FC-99EA-F789245AE892}">
      <dsp:nvSpPr>
        <dsp:cNvPr id="0" name=""/>
        <dsp:cNvSpPr/>
      </dsp:nvSpPr>
      <dsp:spPr>
        <a:xfrm>
          <a:off x="6362905" y="2540272"/>
          <a:ext cx="1292184" cy="999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it-IT" sz="1400" i="0" kern="1200">
              <a:solidFill>
                <a:prstClr val="black">
                  <a:lumMod val="75000"/>
                  <a:lumOff val="25000"/>
                </a:prstClr>
              </a:solidFill>
              <a:latin typeface="Arial" panose="020B0604020202020204" pitchFamily="34" charset="0"/>
              <a:ea typeface="Times New Roman" panose="02020603050405020304" pitchFamily="18" charset="0"/>
            </a:rPr>
            <a:t>Formazione tecnica</a:t>
          </a:r>
        </a:p>
      </dsp:txBody>
      <dsp:txXfrm>
        <a:off x="6411688" y="2589055"/>
        <a:ext cx="1194618" cy="901749"/>
      </dsp:txXfrm>
    </dsp:sp>
    <dsp:sp modelId="{C01BA38F-55D6-4623-A506-8884538720DA}">
      <dsp:nvSpPr>
        <dsp:cNvPr id="0" name=""/>
        <dsp:cNvSpPr/>
      </dsp:nvSpPr>
      <dsp:spPr>
        <a:xfrm rot="3857143">
          <a:off x="5197201" y="3627285"/>
          <a:ext cx="654446" cy="0"/>
        </a:xfrm>
        <a:custGeom>
          <a:avLst/>
          <a:gdLst/>
          <a:ahLst/>
          <a:cxnLst/>
          <a:rect l="0" t="0" r="0" b="0"/>
          <a:pathLst>
            <a:path>
              <a:moveTo>
                <a:pt x="0" y="0"/>
              </a:moveTo>
              <a:lnTo>
                <a:pt x="65444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CA75C9-29C9-400D-8C7F-DA2616F301D1}">
      <dsp:nvSpPr>
        <dsp:cNvPr id="0" name=""/>
        <dsp:cNvSpPr/>
      </dsp:nvSpPr>
      <dsp:spPr>
        <a:xfrm>
          <a:off x="5193752" y="3922103"/>
          <a:ext cx="1426542" cy="999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it-IT" sz="1400" i="0" kern="1200">
              <a:solidFill>
                <a:prstClr val="black">
                  <a:lumMod val="75000"/>
                  <a:lumOff val="25000"/>
                </a:prstClr>
              </a:solidFill>
              <a:latin typeface="Arial" panose="020B0604020202020204" pitchFamily="34" charset="0"/>
              <a:ea typeface="Times New Roman" panose="02020603050405020304" pitchFamily="18" charset="0"/>
            </a:rPr>
            <a:t>Ambasciatori</a:t>
          </a:r>
        </a:p>
      </dsp:txBody>
      <dsp:txXfrm>
        <a:off x="5242535" y="3970886"/>
        <a:ext cx="1328976" cy="901749"/>
      </dsp:txXfrm>
    </dsp:sp>
    <dsp:sp modelId="{3DA0F953-DB50-4257-9AAA-F745D6908DE8}">
      <dsp:nvSpPr>
        <dsp:cNvPr id="0" name=""/>
        <dsp:cNvSpPr/>
      </dsp:nvSpPr>
      <dsp:spPr>
        <a:xfrm rot="6942857">
          <a:off x="4194971" y="3627285"/>
          <a:ext cx="654446" cy="0"/>
        </a:xfrm>
        <a:custGeom>
          <a:avLst/>
          <a:gdLst/>
          <a:ahLst/>
          <a:cxnLst/>
          <a:rect l="0" t="0" r="0" b="0"/>
          <a:pathLst>
            <a:path>
              <a:moveTo>
                <a:pt x="0" y="0"/>
              </a:moveTo>
              <a:lnTo>
                <a:pt x="65444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7015B6-934E-4633-B2A7-FE19575D0C15}">
      <dsp:nvSpPr>
        <dsp:cNvPr id="0" name=""/>
        <dsp:cNvSpPr/>
      </dsp:nvSpPr>
      <dsp:spPr>
        <a:xfrm>
          <a:off x="3487981" y="3922103"/>
          <a:ext cx="1303227" cy="999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it-IT" sz="1400" i="0" kern="1200">
              <a:solidFill>
                <a:prstClr val="black">
                  <a:lumMod val="75000"/>
                  <a:lumOff val="25000"/>
                </a:prstClr>
              </a:solidFill>
              <a:latin typeface="Arial" panose="020B0604020202020204" pitchFamily="34" charset="0"/>
              <a:ea typeface="Times New Roman" panose="02020603050405020304" pitchFamily="18" charset="0"/>
            </a:rPr>
            <a:t>Team Innovation</a:t>
          </a:r>
        </a:p>
      </dsp:txBody>
      <dsp:txXfrm>
        <a:off x="3536764" y="3970886"/>
        <a:ext cx="1205661" cy="901749"/>
      </dsp:txXfrm>
    </dsp:sp>
    <dsp:sp modelId="{3029211D-11C6-4B31-B2C2-B81CFBA3772C}">
      <dsp:nvSpPr>
        <dsp:cNvPr id="0" name=""/>
        <dsp:cNvSpPr/>
      </dsp:nvSpPr>
      <dsp:spPr>
        <a:xfrm rot="10028571">
          <a:off x="3620459" y="2830960"/>
          <a:ext cx="665434" cy="0"/>
        </a:xfrm>
        <a:custGeom>
          <a:avLst/>
          <a:gdLst/>
          <a:ahLst/>
          <a:cxnLst/>
          <a:rect l="0" t="0" r="0" b="0"/>
          <a:pathLst>
            <a:path>
              <a:moveTo>
                <a:pt x="0" y="0"/>
              </a:moveTo>
              <a:lnTo>
                <a:pt x="6654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9D74E5-7CC2-4D7A-B516-D7105667C40F}">
      <dsp:nvSpPr>
        <dsp:cNvPr id="0" name=""/>
        <dsp:cNvSpPr/>
      </dsp:nvSpPr>
      <dsp:spPr>
        <a:xfrm>
          <a:off x="2446441" y="2540272"/>
          <a:ext cx="1182359" cy="999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it-IT" sz="1400" i="0" kern="1200">
              <a:solidFill>
                <a:prstClr val="black">
                  <a:lumMod val="75000"/>
                  <a:lumOff val="25000"/>
                </a:prstClr>
              </a:solidFill>
              <a:latin typeface="Arial" panose="020B0604020202020204" pitchFamily="34" charset="0"/>
              <a:ea typeface="Times New Roman" panose="02020603050405020304" pitchFamily="18" charset="0"/>
            </a:rPr>
            <a:t>Soft Skill Training</a:t>
          </a:r>
        </a:p>
      </dsp:txBody>
      <dsp:txXfrm>
        <a:off x="2495224" y="2589055"/>
        <a:ext cx="1084793" cy="901749"/>
      </dsp:txXfrm>
    </dsp:sp>
    <dsp:sp modelId="{3A60292F-CA74-4DE3-B6B5-354193C61266}">
      <dsp:nvSpPr>
        <dsp:cNvPr id="0" name=""/>
        <dsp:cNvSpPr/>
      </dsp:nvSpPr>
      <dsp:spPr>
        <a:xfrm rot="13114286">
          <a:off x="4026754" y="1904230"/>
          <a:ext cx="281505" cy="0"/>
        </a:xfrm>
        <a:custGeom>
          <a:avLst/>
          <a:gdLst/>
          <a:ahLst/>
          <a:cxnLst/>
          <a:rect l="0" t="0" r="0" b="0"/>
          <a:pathLst>
            <a:path>
              <a:moveTo>
                <a:pt x="0" y="0"/>
              </a:moveTo>
              <a:lnTo>
                <a:pt x="28150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4E56E7-3325-49FE-8A1E-BD9E079F68E9}">
      <dsp:nvSpPr>
        <dsp:cNvPr id="0" name=""/>
        <dsp:cNvSpPr/>
      </dsp:nvSpPr>
      <dsp:spPr>
        <a:xfrm>
          <a:off x="2803001" y="817157"/>
          <a:ext cx="1255819" cy="999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it-IT" sz="1400" i="0" kern="1200" dirty="0" err="1">
              <a:solidFill>
                <a:prstClr val="black">
                  <a:lumMod val="75000"/>
                  <a:lumOff val="25000"/>
                </a:prstClr>
              </a:solidFill>
              <a:latin typeface="Arial" panose="020B0604020202020204" pitchFamily="34" charset="0"/>
              <a:ea typeface="Times New Roman" panose="02020603050405020304" pitchFamily="18" charset="0"/>
            </a:rPr>
            <a:t>Employer</a:t>
          </a:r>
          <a:r>
            <a:rPr lang="it-IT" sz="1400" i="0" kern="1200" dirty="0">
              <a:solidFill>
                <a:prstClr val="black">
                  <a:lumMod val="75000"/>
                  <a:lumOff val="25000"/>
                </a:prstClr>
              </a:solidFill>
              <a:latin typeface="Arial" panose="020B0604020202020204" pitchFamily="34" charset="0"/>
              <a:ea typeface="Times New Roman" panose="02020603050405020304" pitchFamily="18" charset="0"/>
            </a:rPr>
            <a:t> Branding</a:t>
          </a:r>
        </a:p>
      </dsp:txBody>
      <dsp:txXfrm>
        <a:off x="2851784" y="865940"/>
        <a:ext cx="1158253" cy="90174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19FEBCAF-CB3F-4928-91AA-D61472F880C0}"/>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pPr rtl="0"/>
            <a:fld id="{5910C252-6BAA-4DA1-B375-5BC4F62E35DC}" type="datetime1">
              <a:rPr lang="it-IT" smtClean="0"/>
              <a:t>31/05/2024</a:t>
            </a:fld>
            <a:endParaRPr lang="it-IT"/>
          </a:p>
        </p:txBody>
      </p:sp>
      <p:sp>
        <p:nvSpPr>
          <p:cNvPr id="4" name="Segnaposto piè di pa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pPr rtl="0"/>
            <a:fld id="{682C0B10-7CAE-41E4-AB02-7E8B1FF2B898}" type="slidenum">
              <a:rPr lang="it-IT" smtClean="0"/>
              <a:t>‹N›</a:t>
            </a:fld>
            <a:endParaRPr lang="it-IT"/>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pPr rtl="0"/>
            <a:endParaRPr lang="it-IT"/>
          </a:p>
        </p:txBody>
      </p:sp>
      <p:sp>
        <p:nvSpPr>
          <p:cNvPr id="3" name="Segnaposto data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88140F9C-702C-4EF1-BBD5-EB8FAB3C4E97}" type="datetime1">
              <a:rPr lang="it-IT" smtClean="0"/>
              <a:pPr/>
              <a:t>31/05/2024</a:t>
            </a:fld>
            <a:endParaRPr lang="it-IT"/>
          </a:p>
        </p:txBody>
      </p:sp>
      <p:sp>
        <p:nvSpPr>
          <p:cNvPr id="4" name="Segnaposto immagine diapositiva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pPr rtl="0"/>
            <a:endParaRPr lang="it-IT"/>
          </a:p>
        </p:txBody>
      </p:sp>
      <p:sp>
        <p:nvSpPr>
          <p:cNvPr id="5" name="Segnaposto note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pPr rtl="0"/>
            <a:endParaRPr lang="it-IT"/>
          </a:p>
        </p:txBody>
      </p:sp>
      <p:sp>
        <p:nvSpPr>
          <p:cNvPr id="7" name="Segnaposto numero diapositiva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pPr rtl="0"/>
            <a:fld id="{8530193B-564F-4854-8A52-728F3FB19C85}" type="slidenum">
              <a:rPr lang="it-IT" smtClean="0"/>
              <a:t>‹N›</a:t>
            </a:fld>
            <a:endParaRPr lang="it-IT"/>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1</a:t>
            </a:fld>
            <a:endParaRPr lang="it-IT"/>
          </a:p>
        </p:txBody>
      </p:sp>
    </p:spTree>
    <p:extLst>
      <p:ext uri="{BB962C8B-B14F-4D97-AF65-F5344CB8AC3E}">
        <p14:creationId xmlns:p14="http://schemas.microsoft.com/office/powerpoint/2010/main" val="4371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8530193B-564F-4854-8A52-728F3FB19C85}" type="slidenum">
              <a:rPr lang="it-IT" smtClean="0"/>
              <a:t>8</a:t>
            </a:fld>
            <a:endParaRPr lang="it-IT"/>
          </a:p>
        </p:txBody>
      </p:sp>
    </p:spTree>
    <p:extLst>
      <p:ext uri="{BB962C8B-B14F-4D97-AF65-F5344CB8AC3E}">
        <p14:creationId xmlns:p14="http://schemas.microsoft.com/office/powerpoint/2010/main" val="150534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Fase analitica</a:t>
            </a:r>
          </a:p>
        </p:txBody>
      </p:sp>
      <p:sp>
        <p:nvSpPr>
          <p:cNvPr id="4" name="Segnaposto numero diapositiva 3"/>
          <p:cNvSpPr>
            <a:spLocks noGrp="1"/>
          </p:cNvSpPr>
          <p:nvPr>
            <p:ph type="sldNum" sz="quarter" idx="5"/>
          </p:nvPr>
        </p:nvSpPr>
        <p:spPr/>
        <p:txBody>
          <a:bodyPr/>
          <a:lstStyle/>
          <a:p>
            <a:pPr rtl="0"/>
            <a:fld id="{8530193B-564F-4854-8A52-728F3FB19C85}" type="slidenum">
              <a:rPr lang="it-IT" smtClean="0"/>
              <a:t>28</a:t>
            </a:fld>
            <a:endParaRPr lang="it-IT"/>
          </a:p>
        </p:txBody>
      </p:sp>
    </p:spTree>
    <p:extLst>
      <p:ext uri="{BB962C8B-B14F-4D97-AF65-F5344CB8AC3E}">
        <p14:creationId xmlns:p14="http://schemas.microsoft.com/office/powerpoint/2010/main" val="330151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solidFill>
          <a:schemeClr val="bg1">
            <a:lumMod val="9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a:t>Inserire o trascinare la foto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800" b="1" spc="-300" dirty="0"/>
            </a:lvl1pPr>
          </a:lstStyle>
          <a:p>
            <a:pPr lvl="0" algn="r" rtl="0"/>
            <a:r>
              <a:rPr lang="it-IT"/>
              <a:t>Fare clic per modificare il titolo della presentazione</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it-IT"/>
              <a:t>Fare clic per modificare lo stile del sottotitolo dello schema</a:t>
            </a:r>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8" name="Rettangolo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il titolo della pagina</a:t>
            </a:r>
          </a:p>
        </p:txBody>
      </p:sp>
      <p:sp>
        <p:nvSpPr>
          <p:cNvPr id="7" name="Sottotitol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testo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a:t>Aggiungere un piè di pagina</a:t>
            </a:r>
          </a:p>
        </p:txBody>
      </p:sp>
      <p:sp>
        <p:nvSpPr>
          <p:cNvPr id="5" name="Segnaposto numero diapositiva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it-IT" smtClean="0"/>
              <a:pPr rtl="0"/>
              <a:t>‹N›</a:t>
            </a:fld>
            <a:endParaRPr lang="it-IT"/>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il titolo della pagina</a:t>
            </a:r>
          </a:p>
        </p:txBody>
      </p:sp>
      <p:sp>
        <p:nvSpPr>
          <p:cNvPr id="9" name="Sottotito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1" name="Segnaposto testo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piè di pa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it-IT"/>
              <a:t>Aggiungere un piè di pagina</a:t>
            </a:r>
          </a:p>
        </p:txBody>
      </p:sp>
      <p:sp>
        <p:nvSpPr>
          <p:cNvPr id="6" name="Segnaposto numero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it-IT" smtClean="0"/>
              <a:pPr rtl="0"/>
              <a:t>‹N›</a:t>
            </a:fld>
            <a:endParaRPr lang="it-IT"/>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il titolo della pagina</a:t>
            </a:r>
          </a:p>
        </p:txBody>
      </p:sp>
      <p:sp>
        <p:nvSpPr>
          <p:cNvPr id="10" name="Sottotito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3" name="Segnaposto testo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5" name="Segnaposto testo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7" name="Segnaposto testo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piè di pa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it-IT"/>
              <a:t>Aggiungere un piè di pagina</a:t>
            </a:r>
          </a:p>
        </p:txBody>
      </p:sp>
      <p:sp>
        <p:nvSpPr>
          <p:cNvPr id="6" name="Segnaposto numero diapositiva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it-IT" smtClean="0"/>
              <a:pPr rtl="0"/>
              <a:t>‹N›</a:t>
            </a:fld>
            <a:endParaRPr lang="it-IT"/>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a:t>Fare clic per modificare il titolo della pagina</a:t>
            </a:r>
          </a:p>
        </p:txBody>
      </p:sp>
      <p:sp>
        <p:nvSpPr>
          <p:cNvPr id="5" name="Sottotito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a:t>Sottotitolo</a:t>
            </a:r>
          </a:p>
        </p:txBody>
      </p:sp>
      <p:sp>
        <p:nvSpPr>
          <p:cNvPr id="3" name="Segnaposto piè di pa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it-IT"/>
              <a:t>Aggiungere un piè di pagina</a:t>
            </a:r>
          </a:p>
        </p:txBody>
      </p:sp>
      <p:sp>
        <p:nvSpPr>
          <p:cNvPr id="4" name="Segnaposto numero diapositiva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it-IT" smtClean="0"/>
              <a:pPr rtl="0"/>
              <a:t>‹N›</a:t>
            </a:fld>
            <a:endParaRPr lang="it-IT"/>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it-IT"/>
              <a:t>Aggiungere un piè di pagina</a:t>
            </a:r>
          </a:p>
        </p:txBody>
      </p:sp>
      <p:sp>
        <p:nvSpPr>
          <p:cNvPr id="3" name="Segnaposto numero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it-IT" smtClean="0"/>
              <a:pPr rtl="0"/>
              <a:t>‹N›</a:t>
            </a:fld>
            <a:endParaRPr lang="it-IT"/>
          </a:p>
        </p:txBody>
      </p:sp>
      <p:sp>
        <p:nvSpPr>
          <p:cNvPr id="4" name="Titolo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it-IT"/>
              <a:t>Fare clic per modificare lo stile del titolo dello schema</a:t>
            </a:r>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ivisore 1">
    <p:bg>
      <p:bgPr>
        <a:solidFill>
          <a:schemeClr val="bg1">
            <a:lumMod val="9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a:t>Inserire o trascinare </a:t>
            </a:r>
            <a:br>
              <a:rPr lang="it-IT"/>
            </a:br>
            <a:r>
              <a:rPr lang="it-IT"/>
              <a:t>la foto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4800" b="1" spc="-300" dirty="0"/>
            </a:lvl1pPr>
          </a:lstStyle>
          <a:p>
            <a:pPr lvl="0" algn="r" rtl="0"/>
            <a:r>
              <a:rPr lang="it-IT"/>
              <a:t>Fare clic per modificare il divisore di sezione</a:t>
            </a:r>
          </a:p>
        </p:txBody>
      </p:sp>
      <p:sp>
        <p:nvSpPr>
          <p:cNvPr id="7" name="Sottotito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it-IT"/>
              <a:t>Fare clic per modificare lo stile del sottotitolo dello schema</a:t>
            </a:r>
          </a:p>
        </p:txBody>
      </p:sp>
      <p:sp>
        <p:nvSpPr>
          <p:cNvPr id="4" name="Segnaposto piè di pa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it-IT"/>
              <a:t>Aggiungere un piè di pagina</a:t>
            </a:r>
          </a:p>
        </p:txBody>
      </p:sp>
      <p:sp>
        <p:nvSpPr>
          <p:cNvPr id="8" name="Rettangolo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5" name="Segnaposto numero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it-IT" smtClean="0"/>
              <a:pPr rtl="0"/>
              <a:t>‹N›</a:t>
            </a:fld>
            <a:endParaRPr lang="it-IT"/>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96078" y="123117"/>
            <a:ext cx="9695922" cy="6032149"/>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a:t>Inserire o trascinare </a:t>
            </a:r>
            <a:br>
              <a:rPr lang="it-IT"/>
            </a:br>
            <a:r>
              <a:rPr lang="it-IT"/>
              <a:t>la foto qui</a:t>
            </a:r>
          </a:p>
        </p:txBody>
      </p:sp>
      <p:sp>
        <p:nvSpPr>
          <p:cNvPr id="3" name="Titolo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800" b="1" spc="-300">
                <a:solidFill>
                  <a:schemeClr val="tx1">
                    <a:lumMod val="75000"/>
                    <a:lumOff val="25000"/>
                  </a:schemeClr>
                </a:solidFill>
                <a:latin typeface="+mj-lt"/>
              </a:defRPr>
            </a:lvl1pPr>
          </a:lstStyle>
          <a:p>
            <a:pPr rtl="0"/>
            <a:r>
              <a:rPr lang="it-IT"/>
              <a:t>Fare clic per modificare il divisore di sezione</a:t>
            </a:r>
          </a:p>
        </p:txBody>
      </p:sp>
      <p:sp>
        <p:nvSpPr>
          <p:cNvPr id="7" name="Sottotito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it-IT"/>
              <a:t>Fare clic per modificare lo stile del sottotitolo dello schema</a:t>
            </a:r>
          </a:p>
        </p:txBody>
      </p:sp>
      <p:sp>
        <p:nvSpPr>
          <p:cNvPr id="4" name="Segnaposto piè di pa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it-IT"/>
              <a:t>Aggiungere un piè di pagina</a:t>
            </a:r>
          </a:p>
        </p:txBody>
      </p:sp>
      <p:sp>
        <p:nvSpPr>
          <p:cNvPr id="8" name="Rettangolo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5" name="Segnaposto numero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it-IT" smtClean="0"/>
              <a:pPr rtl="0"/>
              <a:t>‹N›</a:t>
            </a:fld>
            <a:endParaRPr lang="it-IT"/>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immagine testo 1">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a:t>Inserire o trascinare la foto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a:t>Aggiungere un piè di pagina</a:t>
            </a:r>
          </a:p>
        </p:txBody>
      </p:sp>
      <p:sp>
        <p:nvSpPr>
          <p:cNvPr id="5" name="Segnaposto numero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it-IT" smtClean="0"/>
              <a:pPr rtl="0"/>
              <a:t>‹N›</a:t>
            </a:fld>
            <a:endParaRPr lang="it-IT"/>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immagine testo 2">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a:t>Inserire o trascinare la foto</a:t>
            </a:r>
          </a:p>
        </p:txBody>
      </p:sp>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400" b="1" spc="-300">
                <a:solidFill>
                  <a:schemeClr val="tx1">
                    <a:lumMod val="75000"/>
                    <a:lumOff val="25000"/>
                  </a:schemeClr>
                </a:solidFill>
              </a:defRPr>
            </a:lvl1pPr>
          </a:lstStyle>
          <a:p>
            <a:pPr rtl="0"/>
            <a:r>
              <a:rPr lang="it-IT"/>
              <a:t>Fare clic per modificare il titolo della pagina</a:t>
            </a:r>
          </a:p>
        </p:txBody>
      </p:sp>
      <p:sp>
        <p:nvSpPr>
          <p:cNvPr id="10" name="Sottotito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a:t>Aggiungere un piè di pagina</a:t>
            </a:r>
          </a:p>
        </p:txBody>
      </p:sp>
      <p:sp>
        <p:nvSpPr>
          <p:cNvPr id="5" name="Segnaposto numero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it-IT" smtClean="0"/>
              <a:pPr rtl="0"/>
              <a:t>‹N›</a:t>
            </a:fld>
            <a:endParaRPr lang="it-IT"/>
          </a:p>
        </p:txBody>
      </p:sp>
      <p:sp>
        <p:nvSpPr>
          <p:cNvPr id="8" name="Rettangolo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il titolo della pagina</a:t>
            </a:r>
          </a:p>
        </p:txBody>
      </p:sp>
      <p:sp>
        <p:nvSpPr>
          <p:cNvPr id="9" name="Sottotito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a:t>Sottotitolo</a:t>
            </a:r>
          </a:p>
        </p:txBody>
      </p:sp>
      <p:sp>
        <p:nvSpPr>
          <p:cNvPr id="3" name="Segnaposto sinistro confronto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2" name="Segnaposto sinistro confronto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it-IT"/>
              <a:t>Fare clic per modificare gli stili del testo dello schema</a:t>
            </a:r>
          </a:p>
        </p:txBody>
      </p:sp>
      <p:sp>
        <p:nvSpPr>
          <p:cNvPr id="8" name="Segnaposto testo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it-IT"/>
              <a:t>Aggiungere un piè di pagina</a:t>
            </a:r>
          </a:p>
        </p:txBody>
      </p:sp>
      <p:sp>
        <p:nvSpPr>
          <p:cNvPr id="6" name="Segnaposto numero diapositiva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it-IT" smtClean="0"/>
              <a:pPr rtl="0"/>
              <a:t>‹N›</a:t>
            </a:fld>
            <a:endParaRPr lang="it-IT"/>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grande">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a:t>Inserire o trascinare la foto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Immettere la didascalia</a:t>
            </a:r>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a:t>Aggiungere un piè di pagina</a:t>
            </a:r>
          </a:p>
        </p:txBody>
      </p:sp>
      <p:sp>
        <p:nvSpPr>
          <p:cNvPr id="2" name="Segnaposto numero diapositiva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it-IT" smtClean="0"/>
              <a:pPr rtl="0"/>
              <a:t>‹N›</a:t>
            </a:fld>
            <a:endParaRPr lang="it-IT"/>
          </a:p>
        </p:txBody>
      </p:sp>
      <p:sp>
        <p:nvSpPr>
          <p:cNvPr id="5" name="Titolo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it-IT"/>
              <a:t>Fare clic per modificare lo stile del titolo dello schema</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lumMod val="9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a:t>Inserire o trascinare la foto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rtl="0"/>
            <a:r>
              <a:rPr lang="it-IT"/>
              <a:t>Grazie</a:t>
            </a:r>
          </a:p>
        </p:txBody>
      </p:sp>
      <p:sp>
        <p:nvSpPr>
          <p:cNvPr id="9" name="Segnaposto testo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a:t>Nome completo</a:t>
            </a:r>
          </a:p>
        </p:txBody>
      </p:sp>
      <p:sp>
        <p:nvSpPr>
          <p:cNvPr id="10" name="Segnaposto testo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a:t>Numero di telefono</a:t>
            </a:r>
          </a:p>
        </p:txBody>
      </p:sp>
      <p:sp>
        <p:nvSpPr>
          <p:cNvPr id="11" name="Segnaposto testo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a:t>Indirizzo di posta elettronica o </a:t>
            </a:r>
            <a:r>
              <a:rPr lang="it-IT" err="1"/>
              <a:t>handle</a:t>
            </a:r>
            <a:r>
              <a:rPr lang="it-IT"/>
              <a:t> di social media</a:t>
            </a:r>
          </a:p>
        </p:txBody>
      </p:sp>
      <p:sp>
        <p:nvSpPr>
          <p:cNvPr id="12" name="Segnaposto testo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a:t>Sito Web della società</a:t>
            </a:r>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8" name="Rettangolo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5" name="Segnaposto numero diapositiva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it-IT" smtClean="0"/>
              <a:pPr rtl="0"/>
              <a:t>‹N›</a:t>
            </a:fld>
            <a:endParaRPr lang="it-IT"/>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a:t>Fare clic per modificare il titolo della pagina</a:t>
            </a:r>
          </a:p>
        </p:txBody>
      </p:sp>
      <p:sp>
        <p:nvSpPr>
          <p:cNvPr id="7" name="Sottotito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piè di pa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it-IT"/>
              <a:t>Aggiungere un piè di pagina</a:t>
            </a:r>
          </a:p>
        </p:txBody>
      </p:sp>
      <p:sp>
        <p:nvSpPr>
          <p:cNvPr id="5" name="Segnaposto numero diapositiva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it-IT" smtClean="0"/>
              <a:pPr rtl="0"/>
              <a:t>‹N›</a:t>
            </a:fld>
            <a:endParaRPr lang="it-IT"/>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8" name="Rettangolo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31" name="Figura a mano libera: Forma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 name="Segnaposto tito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it-IT"/>
              <a:t>Fare clic per modificare il titolo della pagina</a:t>
            </a:r>
          </a:p>
        </p:txBody>
      </p:sp>
      <p:sp>
        <p:nvSpPr>
          <p:cNvPr id="3" name="Segnaposto tes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it-IT"/>
              <a:t>Aggiungere un piè di pagina</a:t>
            </a:r>
          </a:p>
        </p:txBody>
      </p:sp>
      <p:sp>
        <p:nvSpPr>
          <p:cNvPr id="6" name="Segnaposto numero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it-IT" smtClean="0"/>
              <a:pPr rtl="0"/>
              <a:t>‹N›</a:t>
            </a:fld>
            <a:endParaRPr lang="it-IT"/>
          </a:p>
        </p:txBody>
      </p:sp>
      <p:sp>
        <p:nvSpPr>
          <p:cNvPr id="9" name="Rettangolo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9" name="Rettangolo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cxnSp>
        <p:nvCxnSpPr>
          <p:cNvPr id="18" name="Connettore diritto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E235BEC5-DE85-341A-3DA0-6703CD3E4CE5}"/>
              </a:ext>
            </a:extLst>
          </p:cNvPr>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0364279" y="6181778"/>
            <a:ext cx="820188" cy="62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jamboard.google.com/d/1rv7n7U8xLo6gq4Rb09oaPcJBa6zYILIM3rWO9dux7qQ/edit?usp=sharing" TargetMode="Externa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jpeg"/></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jpeg"/></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jpeg"/></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jpeg"/></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jpeg"/></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jpeg"/></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egnaposto immagine 11" descr="Mani che si uniscono in cerchio">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7" b="7"/>
          <a:stretch>
            <a:fillRect/>
          </a:stretch>
        </p:blipFill>
        <p:spPr/>
      </p:pic>
      <p:sp>
        <p:nvSpPr>
          <p:cNvPr id="3" name="Titolo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rtl="0">
              <a:lnSpc>
                <a:spcPct val="90000"/>
              </a:lnSpc>
            </a:pPr>
            <a:r>
              <a:rPr lang="it-IT" sz="6000"/>
              <a:t>«A.I. Human Impact»</a:t>
            </a:r>
          </a:p>
        </p:txBody>
      </p:sp>
      <p:sp>
        <p:nvSpPr>
          <p:cNvPr id="4" name="Sottotitolo 3">
            <a:extLst>
              <a:ext uri="{FF2B5EF4-FFF2-40B4-BE49-F238E27FC236}">
                <a16:creationId xmlns:a16="http://schemas.microsoft.com/office/drawing/2014/main" id="{4772945D-CA91-4CFE-8EB7-941C7618C994}"/>
              </a:ext>
            </a:extLst>
          </p:cNvPr>
          <p:cNvSpPr>
            <a:spLocks noGrp="1"/>
          </p:cNvSpPr>
          <p:nvPr>
            <p:ph type="subTitle" idx="1"/>
          </p:nvPr>
        </p:nvSpPr>
        <p:spPr/>
        <p:txBody>
          <a:bodyPr rtlCol="0"/>
          <a:lstStyle/>
          <a:p>
            <a:pPr rtl="0"/>
            <a:r>
              <a:rPr lang="it-IT"/>
              <a:t>Il Customer Management del Futuro</a:t>
            </a:r>
          </a:p>
        </p:txBody>
      </p:sp>
      <p:sp>
        <p:nvSpPr>
          <p:cNvPr id="2" name="Sottotitolo 3">
            <a:extLst>
              <a:ext uri="{FF2B5EF4-FFF2-40B4-BE49-F238E27FC236}">
                <a16:creationId xmlns:a16="http://schemas.microsoft.com/office/drawing/2014/main" id="{E4B359E0-A2F8-8889-B3F0-61B9FF41C2E3}"/>
              </a:ext>
            </a:extLst>
          </p:cNvPr>
          <p:cNvSpPr txBox="1">
            <a:spLocks/>
          </p:cNvSpPr>
          <p:nvPr/>
        </p:nvSpPr>
        <p:spPr>
          <a:xfrm>
            <a:off x="3200400" y="5031873"/>
            <a:ext cx="6580188" cy="580921"/>
          </a:xfrm>
          <a:prstGeom prst="rect">
            <a:avLst/>
          </a:prstGeom>
          <a:solidFill>
            <a:schemeClr val="tx1">
              <a:alpha val="80000"/>
            </a:schemeClr>
          </a:solidFill>
        </p:spPr>
        <p:txBody>
          <a:bodyPr vert="horz" lIns="180000" tIns="180000" rIns="180000" bIns="180000" rtlCol="0">
            <a:noAutofit/>
          </a:bodyPr>
          <a:lstStyle>
            <a:lvl1pPr marL="0" indent="0" algn="r" defTabSz="914400" rtl="0" eaLnBrk="1" latinLnBrk="0" hangingPunct="1">
              <a:lnSpc>
                <a:spcPct val="90000"/>
              </a:lnSpc>
              <a:spcBef>
                <a:spcPts val="1000"/>
              </a:spcBef>
              <a:buFont typeface="Arial" panose="020B060402020202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Roma, 27 giugno 2024</a:t>
            </a:r>
          </a:p>
        </p:txBody>
      </p:sp>
      <p:pic>
        <p:nvPicPr>
          <p:cNvPr id="6" name="Immagine 5" descr="Immagine che contiene testo, Carattere, logo, Elementi grafici&#10;&#10;Descrizione generata automaticamente">
            <a:extLst>
              <a:ext uri="{FF2B5EF4-FFF2-40B4-BE49-F238E27FC236}">
                <a16:creationId xmlns:a16="http://schemas.microsoft.com/office/drawing/2014/main" id="{1BBD5049-7801-846D-3292-AEB6FCFD0D70}"/>
              </a:ext>
            </a:extLst>
          </p:cNvPr>
          <p:cNvPicPr>
            <a:picLocks noChangeAspect="1"/>
          </p:cNvPicPr>
          <p:nvPr/>
        </p:nvPicPr>
        <p:blipFill>
          <a:blip r:embed="rId4"/>
          <a:stretch>
            <a:fillRect/>
          </a:stretch>
        </p:blipFill>
        <p:spPr>
          <a:xfrm>
            <a:off x="9780588" y="5063659"/>
            <a:ext cx="2411412" cy="1759101"/>
          </a:xfrm>
          <a:prstGeom prst="rect">
            <a:avLst/>
          </a:prstGeom>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27B337-65C6-57B3-CC8C-B6A692142038}"/>
              </a:ext>
            </a:extLst>
          </p:cNvPr>
          <p:cNvPicPr>
            <a:picLocks noChangeAspect="1"/>
          </p:cNvPicPr>
          <p:nvPr/>
        </p:nvPicPr>
        <p:blipFill rotWithShape="1">
          <a:blip r:embed="rId2"/>
          <a:srcRect t="22815" r="-2" b="12846"/>
          <a:stretch/>
        </p:blipFill>
        <p:spPr>
          <a:xfrm>
            <a:off x="20" y="10"/>
            <a:ext cx="9780568" cy="6371341"/>
          </a:xfrm>
          <a:prstGeom prst="rect">
            <a:avLst/>
          </a:prstGeom>
          <a:noFill/>
        </p:spPr>
      </p:pic>
      <p:sp>
        <p:nvSpPr>
          <p:cNvPr id="12" name="Title 2">
            <a:extLst>
              <a:ext uri="{FF2B5EF4-FFF2-40B4-BE49-F238E27FC236}">
                <a16:creationId xmlns:a16="http://schemas.microsoft.com/office/drawing/2014/main" id="{0041217E-3F11-DFD3-F4DE-2557CA30C202}"/>
              </a:ext>
            </a:extLst>
          </p:cNvPr>
          <p:cNvSpPr>
            <a:spLocks noGrp="1"/>
          </p:cNvSpPr>
          <p:nvPr>
            <p:ph type="ctrTitle"/>
          </p:nvPr>
        </p:nvSpPr>
        <p:spPr/>
        <p:txBody>
          <a:bodyPr/>
          <a:lstStyle/>
          <a:p>
            <a:r>
              <a:rPr lang="en-US"/>
              <a:t>Come </a:t>
            </a:r>
            <a:r>
              <a:rPr lang="en-US" err="1"/>
              <a:t>abbiamo</a:t>
            </a:r>
            <a:r>
              <a:rPr lang="en-US"/>
              <a:t> </a:t>
            </a:r>
            <a:r>
              <a:rPr lang="en-US" err="1"/>
              <a:t>lavorato</a:t>
            </a:r>
            <a:endParaRPr lang="en-US"/>
          </a:p>
        </p:txBody>
      </p:sp>
      <p:sp>
        <p:nvSpPr>
          <p:cNvPr id="14" name="Text Placeholder 3">
            <a:extLst>
              <a:ext uri="{FF2B5EF4-FFF2-40B4-BE49-F238E27FC236}">
                <a16:creationId xmlns:a16="http://schemas.microsoft.com/office/drawing/2014/main" id="{3C5C3026-AC61-D6C6-86E4-392FAA76D3CB}"/>
              </a:ext>
            </a:extLst>
          </p:cNvPr>
          <p:cNvSpPr>
            <a:spLocks noGrp="1"/>
          </p:cNvSpPr>
          <p:nvPr>
            <p:ph type="body" sz="quarter" idx="13"/>
          </p:nvPr>
        </p:nvSpPr>
        <p:spPr/>
        <p:txBody>
          <a:bodyPr/>
          <a:lstStyle/>
          <a:p>
            <a:r>
              <a:rPr lang="en-US"/>
              <a:t>Lo </a:t>
            </a:r>
            <a:r>
              <a:rPr lang="en-US" err="1"/>
              <a:t>sviluppo</a:t>
            </a:r>
            <a:r>
              <a:rPr lang="en-US"/>
              <a:t> del </a:t>
            </a:r>
            <a:r>
              <a:rPr lang="en-US" err="1"/>
              <a:t>tema</a:t>
            </a:r>
            <a:r>
              <a:rPr lang="en-US"/>
              <a:t>, </a:t>
            </a:r>
            <a:r>
              <a:rPr lang="en-US" err="1"/>
              <a:t>l’approccio</a:t>
            </a:r>
            <a:r>
              <a:rPr lang="en-US"/>
              <a:t> e </a:t>
            </a:r>
            <a:r>
              <a:rPr lang="en-US" err="1"/>
              <a:t>gli</a:t>
            </a:r>
            <a:r>
              <a:rPr lang="en-US"/>
              <a:t> </a:t>
            </a:r>
            <a:r>
              <a:rPr lang="en-US" err="1"/>
              <a:t>strumenti</a:t>
            </a:r>
            <a:r>
              <a:rPr lang="en-US"/>
              <a:t> </a:t>
            </a:r>
            <a:r>
              <a:rPr lang="en-US" err="1"/>
              <a:t>utilizzati</a:t>
            </a:r>
            <a:r>
              <a:rPr lang="en-US"/>
              <a:t> </a:t>
            </a:r>
          </a:p>
        </p:txBody>
      </p:sp>
      <p:sp>
        <p:nvSpPr>
          <p:cNvPr id="5" name="Segnaposto piè di pagina 4">
            <a:extLst>
              <a:ext uri="{FF2B5EF4-FFF2-40B4-BE49-F238E27FC236}">
                <a16:creationId xmlns:a16="http://schemas.microsoft.com/office/drawing/2014/main" id="{728E4FF3-61BE-0E98-C24F-C4B9008B241C}"/>
              </a:ext>
            </a:extLst>
          </p:cNvPr>
          <p:cNvSpPr>
            <a:spLocks noGrp="1"/>
          </p:cNvSpPr>
          <p:nvPr>
            <p:ph type="ftr" sz="quarter" idx="11"/>
          </p:nvPr>
        </p:nvSpPr>
        <p:spPr/>
        <p:txBody>
          <a:bodyPr anchor="ctr">
            <a:normAutofit/>
          </a:bodyPr>
          <a:lstStyle/>
          <a:p>
            <a:pPr rtl="0">
              <a:spcAft>
                <a:spcPts val="600"/>
              </a:spcAft>
            </a:pPr>
            <a:r>
              <a:rPr lang="it-IT"/>
              <a:t>Aggiungere un piè di pagina</a:t>
            </a:r>
          </a:p>
        </p:txBody>
      </p:sp>
      <p:sp>
        <p:nvSpPr>
          <p:cNvPr id="6" name="Segnaposto numero diapositiva 5">
            <a:extLst>
              <a:ext uri="{FF2B5EF4-FFF2-40B4-BE49-F238E27FC236}">
                <a16:creationId xmlns:a16="http://schemas.microsoft.com/office/drawing/2014/main" id="{DE9808EA-41AC-C131-B402-0126DE9CB6D2}"/>
              </a:ext>
            </a:extLst>
          </p:cNvPr>
          <p:cNvSpPr>
            <a:spLocks noGrp="1"/>
          </p:cNvSpPr>
          <p:nvPr>
            <p:ph type="sldNum" sz="quarter" idx="12"/>
          </p:nvPr>
        </p:nvSpPr>
        <p:spPr/>
        <p:txBody>
          <a:bodyPr anchor="ctr">
            <a:normAutofit/>
          </a:bodyPr>
          <a:lstStyle/>
          <a:p>
            <a:pPr rtl="0">
              <a:spcAft>
                <a:spcPts val="600"/>
              </a:spcAft>
            </a:pPr>
            <a:fld id="{19B51A1E-902D-48AF-9020-955120F399B6}" type="slidenum">
              <a:rPr lang="it-IT" smtClean="0"/>
              <a:pPr rtl="0">
                <a:spcAft>
                  <a:spcPts val="600"/>
                </a:spcAft>
              </a:pPr>
              <a:t>10</a:t>
            </a:fld>
            <a:endParaRPr lang="it-IT"/>
          </a:p>
        </p:txBody>
      </p:sp>
      <p:pic>
        <p:nvPicPr>
          <p:cNvPr id="2" name="Immagine 1" descr="Immagine che contiene testo, Carattere, logo, Elementi grafici&#10;&#10;Descrizione generata automaticamente">
            <a:extLst>
              <a:ext uri="{FF2B5EF4-FFF2-40B4-BE49-F238E27FC236}">
                <a16:creationId xmlns:a16="http://schemas.microsoft.com/office/drawing/2014/main" id="{86E1A949-A6E4-4E6B-5C02-3CC1899783BE}"/>
              </a:ext>
            </a:extLst>
          </p:cNvPr>
          <p:cNvPicPr>
            <a:picLocks noChangeAspect="1"/>
          </p:cNvPicPr>
          <p:nvPr/>
        </p:nvPicPr>
        <p:blipFill>
          <a:blip r:embed="rId3"/>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1551255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8FD93E18-1135-1727-B070-23E43DCCACDF}"/>
              </a:ext>
            </a:extLst>
          </p:cNvPr>
          <p:cNvSpPr>
            <a:spLocks noGrp="1"/>
          </p:cNvSpPr>
          <p:nvPr>
            <p:ph type="title"/>
          </p:nvPr>
        </p:nvSpPr>
        <p:spPr/>
        <p:txBody>
          <a:bodyPr/>
          <a:lstStyle/>
          <a:p>
            <a:r>
              <a:rPr lang="it-IT" dirty="0"/>
              <a:t>LA METODOLOGIA DI LAVORO</a:t>
            </a:r>
          </a:p>
        </p:txBody>
      </p:sp>
      <p:sp>
        <p:nvSpPr>
          <p:cNvPr id="5" name="Segnaposto piè di pagina 4">
            <a:extLst>
              <a:ext uri="{FF2B5EF4-FFF2-40B4-BE49-F238E27FC236}">
                <a16:creationId xmlns:a16="http://schemas.microsoft.com/office/drawing/2014/main" id="{9DE88A91-3535-0E24-8BFE-D5B2B498BF85}"/>
              </a:ext>
            </a:extLst>
          </p:cNvPr>
          <p:cNvSpPr>
            <a:spLocks noGrp="1"/>
          </p:cNvSpPr>
          <p:nvPr>
            <p:ph type="ftr" sz="quarter" idx="12"/>
          </p:nvPr>
        </p:nvSpPr>
        <p:spPr/>
        <p:txBody>
          <a:bodyPr/>
          <a:lstStyle/>
          <a:p>
            <a:pPr rtl="0"/>
            <a:r>
              <a:rPr lang="it-IT"/>
              <a:t>Aggiungere un piè di pagina</a:t>
            </a:r>
          </a:p>
        </p:txBody>
      </p:sp>
      <p:sp>
        <p:nvSpPr>
          <p:cNvPr id="6" name="Segnaposto numero diapositiva 5">
            <a:extLst>
              <a:ext uri="{FF2B5EF4-FFF2-40B4-BE49-F238E27FC236}">
                <a16:creationId xmlns:a16="http://schemas.microsoft.com/office/drawing/2014/main" id="{D35757C5-F9C7-72B0-D345-93390CE11DAD}"/>
              </a:ext>
            </a:extLst>
          </p:cNvPr>
          <p:cNvSpPr>
            <a:spLocks noGrp="1"/>
          </p:cNvSpPr>
          <p:nvPr>
            <p:ph type="sldNum" sz="quarter" idx="33"/>
          </p:nvPr>
        </p:nvSpPr>
        <p:spPr/>
        <p:txBody>
          <a:bodyPr/>
          <a:lstStyle/>
          <a:p>
            <a:pPr rtl="0"/>
            <a:fld id="{19B51A1E-902D-48AF-9020-955120F399B6}" type="slidenum">
              <a:rPr lang="it-IT" smtClean="0"/>
              <a:pPr rtl="0"/>
              <a:t>11</a:t>
            </a:fld>
            <a:endParaRPr lang="it-IT"/>
          </a:p>
        </p:txBody>
      </p:sp>
      <p:sp>
        <p:nvSpPr>
          <p:cNvPr id="9" name="Ovale 8">
            <a:extLst>
              <a:ext uri="{FF2B5EF4-FFF2-40B4-BE49-F238E27FC236}">
                <a16:creationId xmlns:a16="http://schemas.microsoft.com/office/drawing/2014/main" id="{2CDDB522-77C1-25F6-B5D9-A18165764386}"/>
              </a:ext>
            </a:extLst>
          </p:cNvPr>
          <p:cNvSpPr/>
          <p:nvPr/>
        </p:nvSpPr>
        <p:spPr>
          <a:xfrm>
            <a:off x="10933137" y="-533241"/>
            <a:ext cx="4813539" cy="30710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t>Scrivere in sintesi l’approccio Design Thinking e inserire strumenti usati (</a:t>
            </a:r>
            <a:r>
              <a:rPr lang="it-IT" b="1" err="1"/>
              <a:t>Slido</a:t>
            </a:r>
            <a:r>
              <a:rPr lang="it-IT" b="1"/>
              <a:t>, </a:t>
            </a:r>
            <a:r>
              <a:rPr lang="it-IT" b="1" err="1"/>
              <a:t>Jamboard</a:t>
            </a:r>
            <a:r>
              <a:rPr lang="it-IT" b="1"/>
              <a:t>, Chat GPT, </a:t>
            </a:r>
            <a:r>
              <a:rPr lang="it-IT" b="1" err="1"/>
              <a:t>Mentimeter</a:t>
            </a:r>
            <a:r>
              <a:rPr lang="it-IT" b="1"/>
              <a:t>)</a:t>
            </a:r>
          </a:p>
        </p:txBody>
      </p:sp>
      <p:pic>
        <p:nvPicPr>
          <p:cNvPr id="2" name="Immagine 1" descr="Immagine che contiene testo, Carattere, logo, Elementi grafici&#10;&#10;Descrizione generata automaticamente">
            <a:extLst>
              <a:ext uri="{FF2B5EF4-FFF2-40B4-BE49-F238E27FC236}">
                <a16:creationId xmlns:a16="http://schemas.microsoft.com/office/drawing/2014/main" id="{F8C45D9A-E89E-4549-199E-C2B585F2DB1D}"/>
              </a:ext>
            </a:extLst>
          </p:cNvPr>
          <p:cNvPicPr>
            <a:picLocks noChangeAspect="1"/>
          </p:cNvPicPr>
          <p:nvPr/>
        </p:nvPicPr>
        <p:blipFill>
          <a:blip r:embed="rId2"/>
          <a:stretch>
            <a:fillRect/>
          </a:stretch>
        </p:blipFill>
        <p:spPr>
          <a:xfrm>
            <a:off x="10323275" y="6132564"/>
            <a:ext cx="914444" cy="667078"/>
          </a:xfrm>
          <a:prstGeom prst="rect">
            <a:avLst/>
          </a:prstGeom>
        </p:spPr>
      </p:pic>
      <p:sp>
        <p:nvSpPr>
          <p:cNvPr id="4" name="Segnaposto testo 3">
            <a:extLst>
              <a:ext uri="{FF2B5EF4-FFF2-40B4-BE49-F238E27FC236}">
                <a16:creationId xmlns:a16="http://schemas.microsoft.com/office/drawing/2014/main" id="{B91ED963-9790-3913-7BC3-B1AA6B3326CA}"/>
              </a:ext>
            </a:extLst>
          </p:cNvPr>
          <p:cNvSpPr>
            <a:spLocks noGrp="1"/>
          </p:cNvSpPr>
          <p:nvPr>
            <p:ph type="body" sz="quarter" idx="32"/>
          </p:nvPr>
        </p:nvSpPr>
        <p:spPr/>
        <p:txBody>
          <a:bodyPr vert="horz" lIns="0" tIns="0" rIns="0" bIns="0" rtlCol="0" anchor="t">
            <a:noAutofit/>
          </a:bodyPr>
          <a:lstStyle/>
          <a:p>
            <a:r>
              <a:rPr lang="it-IT" dirty="0"/>
              <a:t>Un percorso in quattro fasi per definire AI Human Impact</a:t>
            </a:r>
          </a:p>
        </p:txBody>
      </p:sp>
      <p:pic>
        <p:nvPicPr>
          <p:cNvPr id="11" name="Immagine 10" descr="Immagine che contiene testo, schermata, Carattere, cerchio&#10;&#10;Descrizione generata automaticamente">
            <a:extLst>
              <a:ext uri="{FF2B5EF4-FFF2-40B4-BE49-F238E27FC236}">
                <a16:creationId xmlns:a16="http://schemas.microsoft.com/office/drawing/2014/main" id="{554772C0-B70F-86F6-4559-331ACC6E2BCB}"/>
              </a:ext>
            </a:extLst>
          </p:cNvPr>
          <p:cNvPicPr>
            <a:picLocks noChangeAspect="1"/>
          </p:cNvPicPr>
          <p:nvPr/>
        </p:nvPicPr>
        <p:blipFill>
          <a:blip r:embed="rId3"/>
          <a:stretch>
            <a:fillRect/>
          </a:stretch>
        </p:blipFill>
        <p:spPr>
          <a:xfrm>
            <a:off x="286052" y="1592717"/>
            <a:ext cx="11353800" cy="4543425"/>
          </a:xfrm>
          <a:prstGeom prst="rect">
            <a:avLst/>
          </a:prstGeom>
        </p:spPr>
      </p:pic>
    </p:spTree>
    <p:extLst>
      <p:ext uri="{BB962C8B-B14F-4D97-AF65-F5344CB8AC3E}">
        <p14:creationId xmlns:p14="http://schemas.microsoft.com/office/powerpoint/2010/main" val="347883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8FD93E18-1135-1727-B070-23E43DCCACDF}"/>
              </a:ext>
            </a:extLst>
          </p:cNvPr>
          <p:cNvSpPr>
            <a:spLocks noGrp="1"/>
          </p:cNvSpPr>
          <p:nvPr>
            <p:ph type="title"/>
          </p:nvPr>
        </p:nvSpPr>
        <p:spPr/>
        <p:txBody>
          <a:bodyPr/>
          <a:lstStyle/>
          <a:p>
            <a:r>
              <a:rPr lang="it-IT" dirty="0"/>
              <a:t>LA METODOLOGIA DI LAVORO</a:t>
            </a:r>
          </a:p>
        </p:txBody>
      </p:sp>
      <p:sp>
        <p:nvSpPr>
          <p:cNvPr id="5" name="Segnaposto piè di pagina 4">
            <a:extLst>
              <a:ext uri="{FF2B5EF4-FFF2-40B4-BE49-F238E27FC236}">
                <a16:creationId xmlns:a16="http://schemas.microsoft.com/office/drawing/2014/main" id="{9DE88A91-3535-0E24-8BFE-D5B2B498BF85}"/>
              </a:ext>
            </a:extLst>
          </p:cNvPr>
          <p:cNvSpPr>
            <a:spLocks noGrp="1"/>
          </p:cNvSpPr>
          <p:nvPr>
            <p:ph type="ftr" sz="quarter" idx="12"/>
          </p:nvPr>
        </p:nvSpPr>
        <p:spPr>
          <a:xfrm>
            <a:off x="1387523" y="6500296"/>
            <a:ext cx="4708477" cy="234586"/>
          </a:xfrm>
        </p:spPr>
        <p:txBody>
          <a:bodyPr/>
          <a:lstStyle/>
          <a:p>
            <a:pPr rtl="0"/>
            <a:r>
              <a:rPr lang="it-IT"/>
              <a:t>Aggiungere un piè di pagina</a:t>
            </a:r>
          </a:p>
        </p:txBody>
      </p:sp>
      <p:sp>
        <p:nvSpPr>
          <p:cNvPr id="6" name="Segnaposto numero diapositiva 5">
            <a:extLst>
              <a:ext uri="{FF2B5EF4-FFF2-40B4-BE49-F238E27FC236}">
                <a16:creationId xmlns:a16="http://schemas.microsoft.com/office/drawing/2014/main" id="{D35757C5-F9C7-72B0-D345-93390CE11DAD}"/>
              </a:ext>
            </a:extLst>
          </p:cNvPr>
          <p:cNvSpPr>
            <a:spLocks noGrp="1"/>
          </p:cNvSpPr>
          <p:nvPr>
            <p:ph type="sldNum" sz="quarter" idx="33"/>
          </p:nvPr>
        </p:nvSpPr>
        <p:spPr/>
        <p:txBody>
          <a:bodyPr/>
          <a:lstStyle/>
          <a:p>
            <a:pPr rtl="0"/>
            <a:fld id="{19B51A1E-902D-48AF-9020-955120F399B6}" type="slidenum">
              <a:rPr lang="it-IT" smtClean="0"/>
              <a:pPr rtl="0"/>
              <a:t>12</a:t>
            </a:fld>
            <a:endParaRPr lang="it-IT"/>
          </a:p>
        </p:txBody>
      </p:sp>
      <p:sp>
        <p:nvSpPr>
          <p:cNvPr id="9" name="Ovale 8">
            <a:extLst>
              <a:ext uri="{FF2B5EF4-FFF2-40B4-BE49-F238E27FC236}">
                <a16:creationId xmlns:a16="http://schemas.microsoft.com/office/drawing/2014/main" id="{2CDDB522-77C1-25F6-B5D9-A18165764386}"/>
              </a:ext>
            </a:extLst>
          </p:cNvPr>
          <p:cNvSpPr/>
          <p:nvPr/>
        </p:nvSpPr>
        <p:spPr>
          <a:xfrm>
            <a:off x="10461423" y="-545336"/>
            <a:ext cx="4813539" cy="30710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t>Scrivere in sintesi l’approccio Design Thinking e inserire strumenti usati (</a:t>
            </a:r>
            <a:r>
              <a:rPr lang="it-IT" b="1" err="1"/>
              <a:t>Slido</a:t>
            </a:r>
            <a:r>
              <a:rPr lang="it-IT" b="1"/>
              <a:t>, </a:t>
            </a:r>
            <a:r>
              <a:rPr lang="it-IT" b="1" err="1"/>
              <a:t>Jamboard</a:t>
            </a:r>
            <a:r>
              <a:rPr lang="it-IT" b="1"/>
              <a:t>, Chat GPT, </a:t>
            </a:r>
            <a:r>
              <a:rPr lang="it-IT" b="1" err="1"/>
              <a:t>Mentimeter</a:t>
            </a:r>
            <a:r>
              <a:rPr lang="it-IT" b="1"/>
              <a:t>)</a:t>
            </a:r>
          </a:p>
        </p:txBody>
      </p:sp>
      <p:pic>
        <p:nvPicPr>
          <p:cNvPr id="2" name="Immagine 1" descr="Immagine che contiene testo, Carattere, logo, Elementi grafici&#10;&#10;Descrizione generata automaticamente">
            <a:extLst>
              <a:ext uri="{FF2B5EF4-FFF2-40B4-BE49-F238E27FC236}">
                <a16:creationId xmlns:a16="http://schemas.microsoft.com/office/drawing/2014/main" id="{F8C45D9A-E89E-4549-199E-C2B585F2DB1D}"/>
              </a:ext>
            </a:extLst>
          </p:cNvPr>
          <p:cNvPicPr>
            <a:picLocks noChangeAspect="1"/>
          </p:cNvPicPr>
          <p:nvPr/>
        </p:nvPicPr>
        <p:blipFill>
          <a:blip r:embed="rId2"/>
          <a:stretch>
            <a:fillRect/>
          </a:stretch>
        </p:blipFill>
        <p:spPr>
          <a:xfrm>
            <a:off x="10480513" y="6241421"/>
            <a:ext cx="757206" cy="558221"/>
          </a:xfrm>
          <a:prstGeom prst="rect">
            <a:avLst/>
          </a:prstGeom>
        </p:spPr>
      </p:pic>
      <p:cxnSp>
        <p:nvCxnSpPr>
          <p:cNvPr id="3" name="Connettore 2 2">
            <a:extLst>
              <a:ext uri="{FF2B5EF4-FFF2-40B4-BE49-F238E27FC236}">
                <a16:creationId xmlns:a16="http://schemas.microsoft.com/office/drawing/2014/main" id="{D72832CC-07CA-3EAA-FB4A-161B5BA03F3C}"/>
              </a:ext>
            </a:extLst>
          </p:cNvPr>
          <p:cNvCxnSpPr/>
          <p:nvPr/>
        </p:nvCxnSpPr>
        <p:spPr>
          <a:xfrm flipH="1">
            <a:off x="5186439" y="1907420"/>
            <a:ext cx="29028" cy="437363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DB2D5B03-9436-15B4-7C04-8E0C8F325EE7}"/>
              </a:ext>
            </a:extLst>
          </p:cNvPr>
          <p:cNvCxnSpPr>
            <a:cxnSpLocks/>
          </p:cNvCxnSpPr>
          <p:nvPr/>
        </p:nvCxnSpPr>
        <p:spPr>
          <a:xfrm>
            <a:off x="1780419" y="3649133"/>
            <a:ext cx="8981923" cy="31447"/>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4" name="Immagine 13" descr="Immagine che contiene testo, schermata, Carattere, giallo&#10;&#10;Descrizione generata automaticamente">
            <a:extLst>
              <a:ext uri="{FF2B5EF4-FFF2-40B4-BE49-F238E27FC236}">
                <a16:creationId xmlns:a16="http://schemas.microsoft.com/office/drawing/2014/main" id="{A6260D40-85FA-84EC-4CA9-C08E6D5C4D13}"/>
              </a:ext>
            </a:extLst>
          </p:cNvPr>
          <p:cNvPicPr>
            <a:picLocks noChangeAspect="1"/>
          </p:cNvPicPr>
          <p:nvPr/>
        </p:nvPicPr>
        <p:blipFill rotWithShape="1">
          <a:blip r:embed="rId3"/>
          <a:srcRect l="1228" r="-1580" b="318"/>
          <a:stretch/>
        </p:blipFill>
        <p:spPr>
          <a:xfrm>
            <a:off x="1004055" y="1292298"/>
            <a:ext cx="4117326" cy="2256975"/>
          </a:xfrm>
          <a:prstGeom prst="rect">
            <a:avLst/>
          </a:prstGeom>
        </p:spPr>
      </p:pic>
      <p:pic>
        <p:nvPicPr>
          <p:cNvPr id="16" name="Immagine 15" descr="Immagine che contiene testo, schermata, Carattere, biglietto da visita&#10;&#10;Descrizione generata automaticamente">
            <a:extLst>
              <a:ext uri="{FF2B5EF4-FFF2-40B4-BE49-F238E27FC236}">
                <a16:creationId xmlns:a16="http://schemas.microsoft.com/office/drawing/2014/main" id="{91F840CD-4B83-358D-EB19-4EF03FB6EF20}"/>
              </a:ext>
            </a:extLst>
          </p:cNvPr>
          <p:cNvPicPr>
            <a:picLocks noChangeAspect="1"/>
          </p:cNvPicPr>
          <p:nvPr/>
        </p:nvPicPr>
        <p:blipFill>
          <a:blip r:embed="rId4"/>
          <a:stretch>
            <a:fillRect/>
          </a:stretch>
        </p:blipFill>
        <p:spPr>
          <a:xfrm>
            <a:off x="1138539" y="4130522"/>
            <a:ext cx="3310921" cy="1947335"/>
          </a:xfrm>
          <a:prstGeom prst="rect">
            <a:avLst/>
          </a:prstGeom>
        </p:spPr>
      </p:pic>
      <p:pic>
        <p:nvPicPr>
          <p:cNvPr id="17" name="Immagine 16" descr="Immagine che contiene testo, Carattere, biglietto da visita, Biglietto Post-it&#10;&#10;Descrizione generata automaticamente">
            <a:extLst>
              <a:ext uri="{FF2B5EF4-FFF2-40B4-BE49-F238E27FC236}">
                <a16:creationId xmlns:a16="http://schemas.microsoft.com/office/drawing/2014/main" id="{3BC6442B-CEC6-46FE-18A7-EDF69A1CD0A2}"/>
              </a:ext>
            </a:extLst>
          </p:cNvPr>
          <p:cNvPicPr>
            <a:picLocks noChangeAspect="1"/>
          </p:cNvPicPr>
          <p:nvPr/>
        </p:nvPicPr>
        <p:blipFill>
          <a:blip r:embed="rId5"/>
          <a:stretch>
            <a:fillRect/>
          </a:stretch>
        </p:blipFill>
        <p:spPr>
          <a:xfrm>
            <a:off x="6163204" y="1222904"/>
            <a:ext cx="3977973" cy="2416478"/>
          </a:xfrm>
          <a:prstGeom prst="rect">
            <a:avLst/>
          </a:prstGeom>
        </p:spPr>
      </p:pic>
      <p:pic>
        <p:nvPicPr>
          <p:cNvPr id="18" name="Immagine 17" descr="Immagine che contiene testo, biglietto da visita, Carattere, schermata&#10;&#10;Descrizione generata automaticamente">
            <a:extLst>
              <a:ext uri="{FF2B5EF4-FFF2-40B4-BE49-F238E27FC236}">
                <a16:creationId xmlns:a16="http://schemas.microsoft.com/office/drawing/2014/main" id="{27D30C1B-F4A1-DC24-9890-576361ED6BC1}"/>
              </a:ext>
            </a:extLst>
          </p:cNvPr>
          <p:cNvPicPr>
            <a:picLocks noChangeAspect="1"/>
          </p:cNvPicPr>
          <p:nvPr/>
        </p:nvPicPr>
        <p:blipFill>
          <a:blip r:embed="rId6"/>
          <a:stretch>
            <a:fillRect/>
          </a:stretch>
        </p:blipFill>
        <p:spPr>
          <a:xfrm>
            <a:off x="6652078" y="4129011"/>
            <a:ext cx="3205845" cy="1926167"/>
          </a:xfrm>
          <a:prstGeom prst="rect">
            <a:avLst/>
          </a:prstGeom>
        </p:spPr>
      </p:pic>
      <p:sp>
        <p:nvSpPr>
          <p:cNvPr id="21" name="Segnaposto testo 3">
            <a:extLst>
              <a:ext uri="{FF2B5EF4-FFF2-40B4-BE49-F238E27FC236}">
                <a16:creationId xmlns:a16="http://schemas.microsoft.com/office/drawing/2014/main" id="{3C7B617F-42C5-D4B4-9E7F-21DC00C9CAE1}"/>
              </a:ext>
            </a:extLst>
          </p:cNvPr>
          <p:cNvSpPr>
            <a:spLocks noGrp="1"/>
          </p:cNvSpPr>
          <p:nvPr>
            <p:ph type="body" sz="quarter" idx="32"/>
          </p:nvPr>
        </p:nvSpPr>
        <p:spPr>
          <a:xfrm>
            <a:off x="431800" y="1008000"/>
            <a:ext cx="11339513" cy="360000"/>
          </a:xfrm>
        </p:spPr>
        <p:txBody>
          <a:bodyPr vert="horz" lIns="0" tIns="0" rIns="0" bIns="0" rtlCol="0" anchor="t">
            <a:noAutofit/>
          </a:bodyPr>
          <a:lstStyle/>
          <a:p>
            <a:r>
              <a:rPr lang="it-IT" dirty="0"/>
              <a:t>La fase di scoperta</a:t>
            </a:r>
          </a:p>
        </p:txBody>
      </p:sp>
    </p:spTree>
    <p:extLst>
      <p:ext uri="{BB962C8B-B14F-4D97-AF65-F5344CB8AC3E}">
        <p14:creationId xmlns:p14="http://schemas.microsoft.com/office/powerpoint/2010/main" val="388745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 schermata, Carattere&#10;&#10;Descrizione generata automaticamente">
            <a:extLst>
              <a:ext uri="{FF2B5EF4-FFF2-40B4-BE49-F238E27FC236}">
                <a16:creationId xmlns:a16="http://schemas.microsoft.com/office/drawing/2014/main" id="{D4FDABCB-FBEE-1E14-738C-2740C3D66761}"/>
              </a:ext>
            </a:extLst>
          </p:cNvPr>
          <p:cNvPicPr>
            <a:picLocks noChangeAspect="1"/>
          </p:cNvPicPr>
          <p:nvPr/>
        </p:nvPicPr>
        <p:blipFill rotWithShape="1">
          <a:blip r:embed="rId2"/>
          <a:srcRect r="3557" b="1"/>
          <a:stretch/>
        </p:blipFill>
        <p:spPr>
          <a:xfrm>
            <a:off x="20" y="10"/>
            <a:ext cx="12191980" cy="6857990"/>
          </a:xfrm>
          <a:prstGeom prst="rect">
            <a:avLst/>
          </a:prstGeom>
          <a:noFill/>
        </p:spPr>
      </p:pic>
      <p:sp>
        <p:nvSpPr>
          <p:cNvPr id="2" name="Segnaposto piè di pagina 1">
            <a:extLst>
              <a:ext uri="{FF2B5EF4-FFF2-40B4-BE49-F238E27FC236}">
                <a16:creationId xmlns:a16="http://schemas.microsoft.com/office/drawing/2014/main" id="{4BF0ACE4-BB64-EF78-FD0F-15F74240411A}"/>
              </a:ext>
            </a:extLst>
          </p:cNvPr>
          <p:cNvSpPr>
            <a:spLocks noGrp="1"/>
          </p:cNvSpPr>
          <p:nvPr>
            <p:ph type="ftr" sz="quarter" idx="13"/>
          </p:nvPr>
        </p:nvSpPr>
        <p:spPr>
          <a:xfrm>
            <a:off x="432000" y="6439820"/>
            <a:ext cx="5664000" cy="295062"/>
          </a:xfrm>
        </p:spPr>
        <p:txBody>
          <a:bodyPr/>
          <a:lstStyle/>
          <a:p>
            <a:pPr rtl="0">
              <a:spcAft>
                <a:spcPts val="600"/>
              </a:spcAft>
            </a:pPr>
            <a:r>
              <a:rPr lang="it-IT"/>
              <a:t>Aggiungere un piè di pagina</a:t>
            </a:r>
          </a:p>
        </p:txBody>
      </p:sp>
      <p:sp>
        <p:nvSpPr>
          <p:cNvPr id="3" name="Segnaposto numero diapositiva 2" hidden="1">
            <a:extLst>
              <a:ext uri="{FF2B5EF4-FFF2-40B4-BE49-F238E27FC236}">
                <a16:creationId xmlns:a16="http://schemas.microsoft.com/office/drawing/2014/main" id="{D1A8DF00-DE3A-F898-7C03-431E403EE6AC}"/>
              </a:ext>
            </a:extLst>
          </p:cNvPr>
          <p:cNvSpPr>
            <a:spLocks noGrp="1"/>
          </p:cNvSpPr>
          <p:nvPr>
            <p:ph type="sldNum" sz="quarter" idx="33"/>
          </p:nvPr>
        </p:nvSpPr>
        <p:spPr>
          <a:xfrm>
            <a:off x="11760000" y="6371351"/>
            <a:ext cx="432000" cy="432000"/>
          </a:xfrm>
        </p:spPr>
        <p:txBody>
          <a:bodyPr/>
          <a:lstStyle/>
          <a:p>
            <a:pPr rtl="0">
              <a:spcAft>
                <a:spcPts val="600"/>
              </a:spcAft>
            </a:pPr>
            <a:fld id="{19B51A1E-902D-48AF-9020-955120F399B6}" type="slidenum">
              <a:rPr lang="it-IT" smtClean="0"/>
              <a:pPr rtl="0">
                <a:spcAft>
                  <a:spcPts val="600"/>
                </a:spcAft>
              </a:pPr>
              <a:t>13</a:t>
            </a:fld>
            <a:endParaRPr lang="it-IT"/>
          </a:p>
        </p:txBody>
      </p:sp>
      <p:pic>
        <p:nvPicPr>
          <p:cNvPr id="4" name="Immagine 3" descr="Immagine che contiene testo, Carattere, logo, Elementi grafici&#10;&#10;Descrizione generata automaticamente">
            <a:extLst>
              <a:ext uri="{FF2B5EF4-FFF2-40B4-BE49-F238E27FC236}">
                <a16:creationId xmlns:a16="http://schemas.microsoft.com/office/drawing/2014/main" id="{75D947F2-E915-BBE6-7B4B-730553814A21}"/>
              </a:ext>
            </a:extLst>
          </p:cNvPr>
          <p:cNvPicPr>
            <a:picLocks noChangeAspect="1"/>
          </p:cNvPicPr>
          <p:nvPr/>
        </p:nvPicPr>
        <p:blipFill>
          <a:blip r:embed="rId3"/>
          <a:stretch>
            <a:fillRect/>
          </a:stretch>
        </p:blipFill>
        <p:spPr>
          <a:xfrm>
            <a:off x="11277536" y="107779"/>
            <a:ext cx="914444" cy="667078"/>
          </a:xfrm>
          <a:prstGeom prst="rect">
            <a:avLst/>
          </a:prstGeom>
        </p:spPr>
      </p:pic>
    </p:spTree>
    <p:extLst>
      <p:ext uri="{BB962C8B-B14F-4D97-AF65-F5344CB8AC3E}">
        <p14:creationId xmlns:p14="http://schemas.microsoft.com/office/powerpoint/2010/main" val="40917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testo, schermata, Carattere, design&#10;&#10;Descrizione generata automaticamente">
            <a:extLst>
              <a:ext uri="{FF2B5EF4-FFF2-40B4-BE49-F238E27FC236}">
                <a16:creationId xmlns:a16="http://schemas.microsoft.com/office/drawing/2014/main" id="{CFCF8027-90B7-AA36-04A6-7B021E1DAD70}"/>
              </a:ext>
            </a:extLst>
          </p:cNvPr>
          <p:cNvPicPr>
            <a:picLocks noChangeAspect="1"/>
          </p:cNvPicPr>
          <p:nvPr/>
        </p:nvPicPr>
        <p:blipFill rotWithShape="1">
          <a:blip r:embed="rId2"/>
          <a:srcRect r="2667"/>
          <a:stretch/>
        </p:blipFill>
        <p:spPr>
          <a:xfrm>
            <a:off x="20" y="10"/>
            <a:ext cx="12191980" cy="6857990"/>
          </a:xfrm>
          <a:prstGeom prst="rect">
            <a:avLst/>
          </a:prstGeom>
          <a:noFill/>
        </p:spPr>
      </p:pic>
      <p:sp>
        <p:nvSpPr>
          <p:cNvPr id="4" name="Segnaposto piè di pagina 3">
            <a:extLst>
              <a:ext uri="{FF2B5EF4-FFF2-40B4-BE49-F238E27FC236}">
                <a16:creationId xmlns:a16="http://schemas.microsoft.com/office/drawing/2014/main" id="{5FDA8BBC-AB13-2AA4-31B7-B3407D66B798}"/>
              </a:ext>
            </a:extLst>
          </p:cNvPr>
          <p:cNvSpPr>
            <a:spLocks noGrp="1"/>
          </p:cNvSpPr>
          <p:nvPr>
            <p:ph type="ftr" sz="quarter" idx="13"/>
          </p:nvPr>
        </p:nvSpPr>
        <p:spPr>
          <a:xfrm>
            <a:off x="432000" y="6439820"/>
            <a:ext cx="5664000" cy="295062"/>
          </a:xfrm>
        </p:spPr>
        <p:txBody>
          <a:bodyPr/>
          <a:lstStyle/>
          <a:p>
            <a:pPr rtl="0">
              <a:spcAft>
                <a:spcPts val="600"/>
              </a:spcAft>
            </a:pPr>
            <a:r>
              <a:rPr lang="it-IT"/>
              <a:t>Aggiungere un piè di pagina</a:t>
            </a:r>
          </a:p>
        </p:txBody>
      </p:sp>
      <p:sp>
        <p:nvSpPr>
          <p:cNvPr id="5" name="Segnaposto numero diapositiva 4" hidden="1">
            <a:extLst>
              <a:ext uri="{FF2B5EF4-FFF2-40B4-BE49-F238E27FC236}">
                <a16:creationId xmlns:a16="http://schemas.microsoft.com/office/drawing/2014/main" id="{74B95A58-EDA2-D884-C47F-D131980F9160}"/>
              </a:ext>
            </a:extLst>
          </p:cNvPr>
          <p:cNvSpPr>
            <a:spLocks noGrp="1"/>
          </p:cNvSpPr>
          <p:nvPr>
            <p:ph type="sldNum" sz="quarter" idx="33"/>
          </p:nvPr>
        </p:nvSpPr>
        <p:spPr/>
        <p:txBody>
          <a:bodyPr/>
          <a:lstStyle/>
          <a:p>
            <a:pPr rtl="0">
              <a:spcAft>
                <a:spcPts val="600"/>
              </a:spcAft>
            </a:pPr>
            <a:fld id="{19B51A1E-902D-48AF-9020-955120F399B6}" type="slidenum">
              <a:rPr lang="it-IT" smtClean="0"/>
              <a:pPr rtl="0">
                <a:spcAft>
                  <a:spcPts val="600"/>
                </a:spcAft>
              </a:pPr>
              <a:t>14</a:t>
            </a:fld>
            <a:endParaRPr lang="it-IT"/>
          </a:p>
        </p:txBody>
      </p:sp>
      <p:pic>
        <p:nvPicPr>
          <p:cNvPr id="2" name="Immagine 1" descr="Immagine che contiene testo, Carattere, logo, Elementi grafici&#10;&#10;Descrizione generata automaticamente">
            <a:extLst>
              <a:ext uri="{FF2B5EF4-FFF2-40B4-BE49-F238E27FC236}">
                <a16:creationId xmlns:a16="http://schemas.microsoft.com/office/drawing/2014/main" id="{6173E728-8E9C-128B-DAAB-DA5B24682CAC}"/>
              </a:ext>
            </a:extLst>
          </p:cNvPr>
          <p:cNvPicPr>
            <a:picLocks noChangeAspect="1"/>
          </p:cNvPicPr>
          <p:nvPr/>
        </p:nvPicPr>
        <p:blipFill>
          <a:blip r:embed="rId3"/>
          <a:stretch>
            <a:fillRect/>
          </a:stretch>
        </p:blipFill>
        <p:spPr>
          <a:xfrm>
            <a:off x="10220725" y="0"/>
            <a:ext cx="914444" cy="667078"/>
          </a:xfrm>
          <a:prstGeom prst="rect">
            <a:avLst/>
          </a:prstGeom>
        </p:spPr>
      </p:pic>
    </p:spTree>
    <p:extLst>
      <p:ext uri="{BB962C8B-B14F-4D97-AF65-F5344CB8AC3E}">
        <p14:creationId xmlns:p14="http://schemas.microsoft.com/office/powerpoint/2010/main" val="1365634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descr="Immagine che contiene testo, schermata, Carattere, design&#10;&#10;Descrizione generata automaticamente">
            <a:extLst>
              <a:ext uri="{FF2B5EF4-FFF2-40B4-BE49-F238E27FC236}">
                <a16:creationId xmlns:a16="http://schemas.microsoft.com/office/drawing/2014/main" id="{1EA743CA-6D64-4206-DBF7-FBB98EE58388}"/>
              </a:ext>
            </a:extLst>
          </p:cNvPr>
          <p:cNvPicPr>
            <a:picLocks noGrp="1" noChangeAspect="1"/>
          </p:cNvPicPr>
          <p:nvPr>
            <p:ph type="pic" sz="quarter" idx="14"/>
          </p:nvPr>
        </p:nvPicPr>
        <p:blipFill rotWithShape="1">
          <a:blip r:embed="rId2"/>
          <a:srcRect r="444"/>
          <a:stretch/>
        </p:blipFill>
        <p:spPr>
          <a:xfrm>
            <a:off x="20" y="10"/>
            <a:ext cx="12191980" cy="6857990"/>
          </a:xfrm>
          <a:noFill/>
        </p:spPr>
      </p:pic>
      <p:sp>
        <p:nvSpPr>
          <p:cNvPr id="4" name="Segnaposto piè di pagina 3">
            <a:extLst>
              <a:ext uri="{FF2B5EF4-FFF2-40B4-BE49-F238E27FC236}">
                <a16:creationId xmlns:a16="http://schemas.microsoft.com/office/drawing/2014/main" id="{995A89F7-C7C5-428A-FADF-E3EEE56F64B2}"/>
              </a:ext>
            </a:extLst>
          </p:cNvPr>
          <p:cNvSpPr>
            <a:spLocks noGrp="1"/>
          </p:cNvSpPr>
          <p:nvPr>
            <p:ph type="ftr" sz="quarter" idx="13"/>
          </p:nvPr>
        </p:nvSpPr>
        <p:spPr/>
        <p:txBody>
          <a:bodyPr/>
          <a:lstStyle/>
          <a:p>
            <a:pPr rtl="0">
              <a:spcAft>
                <a:spcPts val="600"/>
              </a:spcAft>
            </a:pPr>
            <a:r>
              <a:rPr lang="it-IT"/>
              <a:t>Aggiungere un piè di pagina</a:t>
            </a:r>
          </a:p>
        </p:txBody>
      </p:sp>
      <p:sp>
        <p:nvSpPr>
          <p:cNvPr id="5" name="Segnaposto numero diapositiva 4" hidden="1">
            <a:extLst>
              <a:ext uri="{FF2B5EF4-FFF2-40B4-BE49-F238E27FC236}">
                <a16:creationId xmlns:a16="http://schemas.microsoft.com/office/drawing/2014/main" id="{E46F4005-A883-0415-6756-249BF3C040D6}"/>
              </a:ext>
            </a:extLst>
          </p:cNvPr>
          <p:cNvSpPr>
            <a:spLocks noGrp="1"/>
          </p:cNvSpPr>
          <p:nvPr>
            <p:ph type="sldNum" sz="quarter" idx="33"/>
          </p:nvPr>
        </p:nvSpPr>
        <p:spPr/>
        <p:txBody>
          <a:bodyPr/>
          <a:lstStyle/>
          <a:p>
            <a:pPr rtl="0">
              <a:spcAft>
                <a:spcPts val="600"/>
              </a:spcAft>
            </a:pPr>
            <a:fld id="{19B51A1E-902D-48AF-9020-955120F399B6}" type="slidenum">
              <a:rPr lang="it-IT" smtClean="0"/>
              <a:pPr rtl="0">
                <a:spcAft>
                  <a:spcPts val="600"/>
                </a:spcAft>
              </a:pPr>
              <a:t>15</a:t>
            </a:fld>
            <a:endParaRPr lang="it-IT"/>
          </a:p>
        </p:txBody>
      </p:sp>
      <p:pic>
        <p:nvPicPr>
          <p:cNvPr id="2" name="Immagine 1" descr="Immagine che contiene testo, Carattere, logo, Elementi grafici&#10;&#10;Descrizione generata automaticamente">
            <a:extLst>
              <a:ext uri="{FF2B5EF4-FFF2-40B4-BE49-F238E27FC236}">
                <a16:creationId xmlns:a16="http://schemas.microsoft.com/office/drawing/2014/main" id="{B76F1CD7-9507-5E94-5224-0C9E5468792B}"/>
              </a:ext>
            </a:extLst>
          </p:cNvPr>
          <p:cNvPicPr>
            <a:picLocks noChangeAspect="1"/>
          </p:cNvPicPr>
          <p:nvPr/>
        </p:nvPicPr>
        <p:blipFill>
          <a:blip r:embed="rId3"/>
          <a:stretch>
            <a:fillRect/>
          </a:stretch>
        </p:blipFill>
        <p:spPr>
          <a:xfrm>
            <a:off x="10049810" y="13383"/>
            <a:ext cx="914444" cy="667078"/>
          </a:xfrm>
          <a:prstGeom prst="rect">
            <a:avLst/>
          </a:prstGeom>
        </p:spPr>
      </p:pic>
    </p:spTree>
    <p:extLst>
      <p:ext uri="{BB962C8B-B14F-4D97-AF65-F5344CB8AC3E}">
        <p14:creationId xmlns:p14="http://schemas.microsoft.com/office/powerpoint/2010/main" val="3967673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64EE1-496C-07BF-81E4-F42102B57D5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33609DE-7031-96D6-4B58-9D59605B6E9E}"/>
              </a:ext>
            </a:extLst>
          </p:cNvPr>
          <p:cNvSpPr>
            <a:spLocks noGrp="1"/>
          </p:cNvSpPr>
          <p:nvPr>
            <p:ph type="title"/>
          </p:nvPr>
        </p:nvSpPr>
        <p:spPr/>
        <p:txBody>
          <a:bodyPr/>
          <a:lstStyle/>
          <a:p>
            <a:r>
              <a:rPr lang="it-IT"/>
              <a:t>I problemi e le opportunità</a:t>
            </a:r>
          </a:p>
        </p:txBody>
      </p:sp>
      <p:sp>
        <p:nvSpPr>
          <p:cNvPr id="3" name="Segnaposto testo 2">
            <a:extLst>
              <a:ext uri="{FF2B5EF4-FFF2-40B4-BE49-F238E27FC236}">
                <a16:creationId xmlns:a16="http://schemas.microsoft.com/office/drawing/2014/main" id="{816D3CF6-F039-A84C-4844-01F76ED22BD8}"/>
              </a:ext>
            </a:extLst>
          </p:cNvPr>
          <p:cNvSpPr>
            <a:spLocks noGrp="1"/>
          </p:cNvSpPr>
          <p:nvPr>
            <p:ph type="body" sz="quarter" idx="32"/>
          </p:nvPr>
        </p:nvSpPr>
        <p:spPr/>
        <p:txBody>
          <a:bodyPr/>
          <a:lstStyle/>
          <a:p>
            <a:r>
              <a:rPr lang="it-IT"/>
              <a:t>Esploriamo…</a:t>
            </a:r>
          </a:p>
        </p:txBody>
      </p:sp>
      <p:sp>
        <p:nvSpPr>
          <p:cNvPr id="4" name="Segnaposto piè di pagina 3">
            <a:extLst>
              <a:ext uri="{FF2B5EF4-FFF2-40B4-BE49-F238E27FC236}">
                <a16:creationId xmlns:a16="http://schemas.microsoft.com/office/drawing/2014/main" id="{5892575A-2ACC-3F30-1908-8C9ECF3A613C}"/>
              </a:ext>
            </a:extLst>
          </p:cNvPr>
          <p:cNvSpPr>
            <a:spLocks noGrp="1"/>
          </p:cNvSpPr>
          <p:nvPr>
            <p:ph type="ftr" sz="quarter" idx="12"/>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31AAF91A-4707-996D-A576-1FA0C1C505B1}"/>
              </a:ext>
            </a:extLst>
          </p:cNvPr>
          <p:cNvSpPr>
            <a:spLocks noGrp="1"/>
          </p:cNvSpPr>
          <p:nvPr>
            <p:ph type="sldNum" sz="quarter" idx="33"/>
          </p:nvPr>
        </p:nvSpPr>
        <p:spPr/>
        <p:txBody>
          <a:bodyPr/>
          <a:lstStyle/>
          <a:p>
            <a:pPr rtl="0"/>
            <a:fld id="{19B51A1E-902D-48AF-9020-955120F399B6}" type="slidenum">
              <a:rPr lang="it-IT" smtClean="0"/>
              <a:pPr rtl="0"/>
              <a:t>16</a:t>
            </a:fld>
            <a:endParaRPr lang="it-IT"/>
          </a:p>
        </p:txBody>
      </p:sp>
      <p:pic>
        <p:nvPicPr>
          <p:cNvPr id="1026" name="Picture 2" descr="Free SWOT Template: SWOT Analysis guide &amp; template download">
            <a:extLst>
              <a:ext uri="{FF2B5EF4-FFF2-40B4-BE49-F238E27FC236}">
                <a16:creationId xmlns:a16="http://schemas.microsoft.com/office/drawing/2014/main" id="{44E375C2-FE76-6510-2F48-40A865ACBEC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0996" y="1490602"/>
            <a:ext cx="8490370" cy="4758146"/>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descr="Immagine che contiene testo, Carattere, logo, Elementi grafici&#10;&#10;Descrizione generata automaticamente">
            <a:extLst>
              <a:ext uri="{FF2B5EF4-FFF2-40B4-BE49-F238E27FC236}">
                <a16:creationId xmlns:a16="http://schemas.microsoft.com/office/drawing/2014/main" id="{FC82C027-0B16-8AC0-AD4C-429CBB056187}"/>
              </a:ext>
            </a:extLst>
          </p:cNvPr>
          <p:cNvPicPr>
            <a:picLocks noChangeAspect="1"/>
          </p:cNvPicPr>
          <p:nvPr/>
        </p:nvPicPr>
        <p:blipFill>
          <a:blip r:embed="rId3"/>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1563341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53C1E7-4157-69AB-E319-F42A8B8D412C}"/>
              </a:ext>
            </a:extLst>
          </p:cNvPr>
          <p:cNvSpPr>
            <a:spLocks noGrp="1"/>
          </p:cNvSpPr>
          <p:nvPr>
            <p:ph type="title"/>
          </p:nvPr>
        </p:nvSpPr>
        <p:spPr/>
        <p:txBody>
          <a:bodyPr/>
          <a:lstStyle/>
          <a:p>
            <a:r>
              <a:rPr lang="it-IT"/>
              <a:t>Andiamo sulla </a:t>
            </a:r>
            <a:r>
              <a:rPr lang="it-IT" err="1"/>
              <a:t>Jamboard</a:t>
            </a:r>
            <a:r>
              <a:rPr lang="it-IT"/>
              <a:t>!</a:t>
            </a:r>
          </a:p>
        </p:txBody>
      </p:sp>
      <p:sp>
        <p:nvSpPr>
          <p:cNvPr id="4" name="Segnaposto piè di pagina 3">
            <a:extLst>
              <a:ext uri="{FF2B5EF4-FFF2-40B4-BE49-F238E27FC236}">
                <a16:creationId xmlns:a16="http://schemas.microsoft.com/office/drawing/2014/main" id="{048CCA41-C3DD-6318-DE32-90F826BDE197}"/>
              </a:ext>
            </a:extLst>
          </p:cNvPr>
          <p:cNvSpPr>
            <a:spLocks noGrp="1"/>
          </p:cNvSpPr>
          <p:nvPr>
            <p:ph type="ftr" sz="quarter" idx="12"/>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19D24CE9-FEB4-5DA4-C3B7-6F42BE333365}"/>
              </a:ext>
            </a:extLst>
          </p:cNvPr>
          <p:cNvSpPr>
            <a:spLocks noGrp="1"/>
          </p:cNvSpPr>
          <p:nvPr>
            <p:ph type="sldNum" sz="quarter" idx="33"/>
          </p:nvPr>
        </p:nvSpPr>
        <p:spPr/>
        <p:txBody>
          <a:bodyPr/>
          <a:lstStyle/>
          <a:p>
            <a:pPr rtl="0"/>
            <a:fld id="{19B51A1E-902D-48AF-9020-955120F399B6}" type="slidenum">
              <a:rPr lang="it-IT" smtClean="0"/>
              <a:pPr rtl="0"/>
              <a:t>17</a:t>
            </a:fld>
            <a:endParaRPr lang="it-IT"/>
          </a:p>
        </p:txBody>
      </p:sp>
      <p:sp>
        <p:nvSpPr>
          <p:cNvPr id="11" name="CasellaDiTesto 10">
            <a:extLst>
              <a:ext uri="{FF2B5EF4-FFF2-40B4-BE49-F238E27FC236}">
                <a16:creationId xmlns:a16="http://schemas.microsoft.com/office/drawing/2014/main" id="{C0A40A1C-29C1-D815-28A0-08D5ED3B8107}"/>
              </a:ext>
            </a:extLst>
          </p:cNvPr>
          <p:cNvSpPr txBox="1"/>
          <p:nvPr/>
        </p:nvSpPr>
        <p:spPr>
          <a:xfrm>
            <a:off x="770666" y="5556873"/>
            <a:ext cx="11072004" cy="646331"/>
          </a:xfrm>
          <a:prstGeom prst="rect">
            <a:avLst/>
          </a:prstGeom>
          <a:noFill/>
        </p:spPr>
        <p:txBody>
          <a:bodyPr wrap="square">
            <a:spAutoFit/>
          </a:bodyPr>
          <a:lstStyle/>
          <a:p>
            <a:r>
              <a:rPr lang="it-IT">
                <a:hlinkClick r:id="rId2"/>
              </a:rPr>
              <a:t>https://jamboard.google.com/d/1rv7n7U8xLo6gq4Rb09oaPcJBa6zYILIM3rWO9dux7qQ/edit?usp=sharing</a:t>
            </a:r>
            <a:endParaRPr lang="it-IT"/>
          </a:p>
          <a:p>
            <a:endParaRPr lang="it-IT"/>
          </a:p>
        </p:txBody>
      </p:sp>
      <p:pic>
        <p:nvPicPr>
          <p:cNvPr id="8" name="Immagine 7">
            <a:extLst>
              <a:ext uri="{FF2B5EF4-FFF2-40B4-BE49-F238E27FC236}">
                <a16:creationId xmlns:a16="http://schemas.microsoft.com/office/drawing/2014/main" id="{A5E59FDC-6133-0BD4-4A4E-0E89991E7812}"/>
              </a:ext>
            </a:extLst>
          </p:cNvPr>
          <p:cNvPicPr>
            <a:picLocks noChangeAspect="1"/>
          </p:cNvPicPr>
          <p:nvPr/>
        </p:nvPicPr>
        <p:blipFill>
          <a:blip r:embed="rId3"/>
          <a:stretch>
            <a:fillRect/>
          </a:stretch>
        </p:blipFill>
        <p:spPr>
          <a:xfrm>
            <a:off x="1145663" y="845692"/>
            <a:ext cx="3568883" cy="4197566"/>
          </a:xfrm>
          <a:prstGeom prst="rect">
            <a:avLst/>
          </a:prstGeom>
        </p:spPr>
      </p:pic>
      <p:pic>
        <p:nvPicPr>
          <p:cNvPr id="10" name="Immagine 9">
            <a:extLst>
              <a:ext uri="{FF2B5EF4-FFF2-40B4-BE49-F238E27FC236}">
                <a16:creationId xmlns:a16="http://schemas.microsoft.com/office/drawing/2014/main" id="{10386595-545E-5864-D5B2-E6EFB21B610C}"/>
              </a:ext>
            </a:extLst>
          </p:cNvPr>
          <p:cNvPicPr>
            <a:picLocks noChangeAspect="1"/>
          </p:cNvPicPr>
          <p:nvPr/>
        </p:nvPicPr>
        <p:blipFill>
          <a:blip r:embed="rId4"/>
          <a:stretch>
            <a:fillRect/>
          </a:stretch>
        </p:blipFill>
        <p:spPr>
          <a:xfrm>
            <a:off x="6244607" y="1237429"/>
            <a:ext cx="3848298" cy="4121362"/>
          </a:xfrm>
          <a:prstGeom prst="rect">
            <a:avLst/>
          </a:prstGeom>
        </p:spPr>
      </p:pic>
      <p:cxnSp>
        <p:nvCxnSpPr>
          <p:cNvPr id="13" name="Connettore diritto 12">
            <a:extLst>
              <a:ext uri="{FF2B5EF4-FFF2-40B4-BE49-F238E27FC236}">
                <a16:creationId xmlns:a16="http://schemas.microsoft.com/office/drawing/2014/main" id="{75DB3D15-89E7-6F94-ACD8-B3AAFFA6C95C}"/>
              </a:ext>
            </a:extLst>
          </p:cNvPr>
          <p:cNvCxnSpPr>
            <a:cxnSpLocks/>
          </p:cNvCxnSpPr>
          <p:nvPr/>
        </p:nvCxnSpPr>
        <p:spPr>
          <a:xfrm>
            <a:off x="1380226" y="3122762"/>
            <a:ext cx="702190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63C3250C-0C84-3C47-D12F-A3F3E1988DD9}"/>
              </a:ext>
            </a:extLst>
          </p:cNvPr>
          <p:cNvCxnSpPr>
            <a:cxnSpLocks/>
          </p:cNvCxnSpPr>
          <p:nvPr/>
        </p:nvCxnSpPr>
        <p:spPr>
          <a:xfrm flipV="1">
            <a:off x="5020574" y="1207698"/>
            <a:ext cx="0" cy="390402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Immagine 2" descr="Immagine che contiene testo, Carattere, logo, Elementi grafici&#10;&#10;Descrizione generata automaticamente">
            <a:extLst>
              <a:ext uri="{FF2B5EF4-FFF2-40B4-BE49-F238E27FC236}">
                <a16:creationId xmlns:a16="http://schemas.microsoft.com/office/drawing/2014/main" id="{6E7B721F-CB6C-C55E-F5E7-F2A0004E4CE7}"/>
              </a:ext>
            </a:extLst>
          </p:cNvPr>
          <p:cNvPicPr>
            <a:picLocks noChangeAspect="1"/>
          </p:cNvPicPr>
          <p:nvPr/>
        </p:nvPicPr>
        <p:blipFill>
          <a:blip r:embed="rId5"/>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4020747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testo, Biglietto Post-it, schermata, giallo&#10;&#10;Descrizione generata automaticamente">
            <a:extLst>
              <a:ext uri="{FF2B5EF4-FFF2-40B4-BE49-F238E27FC236}">
                <a16:creationId xmlns:a16="http://schemas.microsoft.com/office/drawing/2014/main" id="{B1474CDB-656A-207A-AFC6-8DBFC5C8F933}"/>
              </a:ext>
            </a:extLst>
          </p:cNvPr>
          <p:cNvPicPr>
            <a:picLocks noChangeAspect="1"/>
          </p:cNvPicPr>
          <p:nvPr/>
        </p:nvPicPr>
        <p:blipFill rotWithShape="1">
          <a:blip r:embed="rId2"/>
          <a:srcRect b="443"/>
          <a:stretch/>
        </p:blipFill>
        <p:spPr>
          <a:xfrm>
            <a:off x="20" y="10"/>
            <a:ext cx="12191980" cy="6857990"/>
          </a:xfrm>
          <a:prstGeom prst="rect">
            <a:avLst/>
          </a:prstGeom>
          <a:noFill/>
        </p:spPr>
      </p:pic>
      <p:sp>
        <p:nvSpPr>
          <p:cNvPr id="4" name="Segnaposto piè di pagina 3">
            <a:extLst>
              <a:ext uri="{FF2B5EF4-FFF2-40B4-BE49-F238E27FC236}">
                <a16:creationId xmlns:a16="http://schemas.microsoft.com/office/drawing/2014/main" id="{20BEE600-DDE2-C305-2D05-C926B9196905}"/>
              </a:ext>
            </a:extLst>
          </p:cNvPr>
          <p:cNvSpPr>
            <a:spLocks noGrp="1"/>
          </p:cNvSpPr>
          <p:nvPr>
            <p:ph type="ftr" sz="quarter" idx="13"/>
          </p:nvPr>
        </p:nvSpPr>
        <p:spPr>
          <a:xfrm>
            <a:off x="432000" y="6439820"/>
            <a:ext cx="5664000" cy="295062"/>
          </a:xfrm>
        </p:spPr>
        <p:txBody>
          <a:bodyPr/>
          <a:lstStyle/>
          <a:p>
            <a:pPr rtl="0">
              <a:spcAft>
                <a:spcPts val="600"/>
              </a:spcAft>
            </a:pPr>
            <a:r>
              <a:rPr lang="it-IT"/>
              <a:t>Aggiungere un piè di pagina</a:t>
            </a:r>
          </a:p>
        </p:txBody>
      </p:sp>
      <p:sp>
        <p:nvSpPr>
          <p:cNvPr id="5" name="Segnaposto numero diapositiva 4" hidden="1">
            <a:extLst>
              <a:ext uri="{FF2B5EF4-FFF2-40B4-BE49-F238E27FC236}">
                <a16:creationId xmlns:a16="http://schemas.microsoft.com/office/drawing/2014/main" id="{1FC65B37-0ADB-7BAD-D818-912B2626B96E}"/>
              </a:ext>
            </a:extLst>
          </p:cNvPr>
          <p:cNvSpPr>
            <a:spLocks noGrp="1"/>
          </p:cNvSpPr>
          <p:nvPr>
            <p:ph type="sldNum" sz="quarter" idx="33"/>
          </p:nvPr>
        </p:nvSpPr>
        <p:spPr/>
        <p:txBody>
          <a:bodyPr/>
          <a:lstStyle/>
          <a:p>
            <a:pPr rtl="0">
              <a:spcAft>
                <a:spcPts val="600"/>
              </a:spcAft>
            </a:pPr>
            <a:fld id="{19B51A1E-902D-48AF-9020-955120F399B6}" type="slidenum">
              <a:rPr lang="it-IT" smtClean="0"/>
              <a:pPr rtl="0">
                <a:spcAft>
                  <a:spcPts val="600"/>
                </a:spcAft>
              </a:pPr>
              <a:t>18</a:t>
            </a:fld>
            <a:endParaRPr lang="it-IT"/>
          </a:p>
        </p:txBody>
      </p:sp>
      <p:pic>
        <p:nvPicPr>
          <p:cNvPr id="2" name="Immagine 1" descr="Immagine che contiene testo, Carattere, logo, Elementi grafici&#10;&#10;Descrizione generata automaticamente">
            <a:extLst>
              <a:ext uri="{FF2B5EF4-FFF2-40B4-BE49-F238E27FC236}">
                <a16:creationId xmlns:a16="http://schemas.microsoft.com/office/drawing/2014/main" id="{8C035F83-20FE-5D1D-11AA-D991F38CB8F2}"/>
              </a:ext>
            </a:extLst>
          </p:cNvPr>
          <p:cNvPicPr>
            <a:picLocks noChangeAspect="1"/>
          </p:cNvPicPr>
          <p:nvPr/>
        </p:nvPicPr>
        <p:blipFill>
          <a:blip r:embed="rId3"/>
          <a:stretch>
            <a:fillRect/>
          </a:stretch>
        </p:blipFill>
        <p:spPr>
          <a:xfrm>
            <a:off x="5486355" y="6190922"/>
            <a:ext cx="914444" cy="667078"/>
          </a:xfrm>
          <a:prstGeom prst="rect">
            <a:avLst/>
          </a:prstGeom>
        </p:spPr>
      </p:pic>
    </p:spTree>
    <p:extLst>
      <p:ext uri="{BB962C8B-B14F-4D97-AF65-F5344CB8AC3E}">
        <p14:creationId xmlns:p14="http://schemas.microsoft.com/office/powerpoint/2010/main" val="370239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testo, Biglietto Post-it, Carattere, schermata&#10;&#10;Descrizione generata automaticamente">
            <a:extLst>
              <a:ext uri="{FF2B5EF4-FFF2-40B4-BE49-F238E27FC236}">
                <a16:creationId xmlns:a16="http://schemas.microsoft.com/office/drawing/2014/main" id="{0E7DCD41-E799-AE07-5ADE-9016E12BB662}"/>
              </a:ext>
            </a:extLst>
          </p:cNvPr>
          <p:cNvPicPr>
            <a:picLocks noChangeAspect="1"/>
          </p:cNvPicPr>
          <p:nvPr/>
        </p:nvPicPr>
        <p:blipFill rotWithShape="1">
          <a:blip r:embed="rId2"/>
          <a:srcRect r="444"/>
          <a:stretch/>
        </p:blipFill>
        <p:spPr>
          <a:xfrm>
            <a:off x="20" y="10"/>
            <a:ext cx="12191980" cy="6857990"/>
          </a:xfrm>
          <a:prstGeom prst="rect">
            <a:avLst/>
          </a:prstGeom>
          <a:noFill/>
        </p:spPr>
      </p:pic>
      <p:sp>
        <p:nvSpPr>
          <p:cNvPr id="4" name="Segnaposto piè di pagina 3">
            <a:extLst>
              <a:ext uri="{FF2B5EF4-FFF2-40B4-BE49-F238E27FC236}">
                <a16:creationId xmlns:a16="http://schemas.microsoft.com/office/drawing/2014/main" id="{BE6BB9A5-E13F-1427-9D2C-4B23340D4B61}"/>
              </a:ext>
            </a:extLst>
          </p:cNvPr>
          <p:cNvSpPr>
            <a:spLocks noGrp="1"/>
          </p:cNvSpPr>
          <p:nvPr>
            <p:ph type="ftr" sz="quarter" idx="13"/>
          </p:nvPr>
        </p:nvSpPr>
        <p:spPr/>
        <p:txBody>
          <a:bodyPr/>
          <a:lstStyle/>
          <a:p>
            <a:pPr rtl="0">
              <a:spcAft>
                <a:spcPts val="600"/>
              </a:spcAft>
            </a:pPr>
            <a:r>
              <a:rPr lang="it-IT"/>
              <a:t>Aggiungere un piè di pagina</a:t>
            </a:r>
          </a:p>
        </p:txBody>
      </p:sp>
      <p:sp>
        <p:nvSpPr>
          <p:cNvPr id="5" name="Segnaposto numero diapositiva 4" hidden="1">
            <a:extLst>
              <a:ext uri="{FF2B5EF4-FFF2-40B4-BE49-F238E27FC236}">
                <a16:creationId xmlns:a16="http://schemas.microsoft.com/office/drawing/2014/main" id="{BB319BDD-4106-5B97-CEB2-816F9419A397}"/>
              </a:ext>
            </a:extLst>
          </p:cNvPr>
          <p:cNvSpPr>
            <a:spLocks noGrp="1"/>
          </p:cNvSpPr>
          <p:nvPr>
            <p:ph type="sldNum" sz="quarter" idx="33"/>
          </p:nvPr>
        </p:nvSpPr>
        <p:spPr/>
        <p:txBody>
          <a:bodyPr/>
          <a:lstStyle/>
          <a:p>
            <a:pPr rtl="0">
              <a:spcAft>
                <a:spcPts val="600"/>
              </a:spcAft>
            </a:pPr>
            <a:fld id="{19B51A1E-902D-48AF-9020-955120F399B6}" type="slidenum">
              <a:rPr lang="it-IT" smtClean="0"/>
              <a:pPr rtl="0">
                <a:spcAft>
                  <a:spcPts val="600"/>
                </a:spcAft>
              </a:pPr>
              <a:t>19</a:t>
            </a:fld>
            <a:endParaRPr lang="it-IT"/>
          </a:p>
        </p:txBody>
      </p:sp>
      <p:pic>
        <p:nvPicPr>
          <p:cNvPr id="2" name="Immagine 1" descr="Immagine che contiene testo, Carattere, logo, Elementi grafici&#10;&#10;Descrizione generata automaticamente">
            <a:extLst>
              <a:ext uri="{FF2B5EF4-FFF2-40B4-BE49-F238E27FC236}">
                <a16:creationId xmlns:a16="http://schemas.microsoft.com/office/drawing/2014/main" id="{10301328-2C4B-EB4D-C88C-DA08BDC99BAB}"/>
              </a:ext>
            </a:extLst>
          </p:cNvPr>
          <p:cNvPicPr>
            <a:picLocks noChangeAspect="1"/>
          </p:cNvPicPr>
          <p:nvPr/>
        </p:nvPicPr>
        <p:blipFill>
          <a:blip r:embed="rId3"/>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392949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A9DE1DA4-80AB-621B-D30E-465017ECE347}"/>
              </a:ext>
            </a:extLst>
          </p:cNvPr>
          <p:cNvSpPr>
            <a:spLocks noGrp="1"/>
          </p:cNvSpPr>
          <p:nvPr>
            <p:ph type="title"/>
          </p:nvPr>
        </p:nvSpPr>
        <p:spPr/>
        <p:txBody>
          <a:bodyPr/>
          <a:lstStyle/>
          <a:p>
            <a:r>
              <a:rPr lang="it-IT"/>
              <a:t>Indice</a:t>
            </a:r>
          </a:p>
        </p:txBody>
      </p:sp>
      <p:sp>
        <p:nvSpPr>
          <p:cNvPr id="11" name="Segnaposto testo 10">
            <a:extLst>
              <a:ext uri="{FF2B5EF4-FFF2-40B4-BE49-F238E27FC236}">
                <a16:creationId xmlns:a16="http://schemas.microsoft.com/office/drawing/2014/main" id="{1D9443DB-0666-7E2D-14F8-7341CF6DD8A6}"/>
              </a:ext>
            </a:extLst>
          </p:cNvPr>
          <p:cNvSpPr>
            <a:spLocks noGrp="1"/>
          </p:cNvSpPr>
          <p:nvPr>
            <p:ph type="body" sz="quarter" idx="32"/>
          </p:nvPr>
        </p:nvSpPr>
        <p:spPr>
          <a:xfrm>
            <a:off x="443313" y="1303061"/>
            <a:ext cx="11339513" cy="3089547"/>
          </a:xfrm>
        </p:spPr>
        <p:txBody>
          <a:bodyPr/>
          <a:lstStyle/>
          <a:p>
            <a:pPr marL="342900" indent="-342900">
              <a:buFont typeface="+mj-lt"/>
              <a:buAutoNum type="arabicPeriod"/>
            </a:pPr>
            <a:r>
              <a:rPr lang="it-IT" sz="2400"/>
              <a:t>Chi siamo						Pag. 03</a:t>
            </a:r>
          </a:p>
          <a:p>
            <a:pPr marL="342900" indent="-342900">
              <a:buFont typeface="+mj-lt"/>
              <a:buAutoNum type="arabicPeriod"/>
            </a:pPr>
            <a:r>
              <a:rPr lang="it-IT" sz="2400"/>
              <a:t>Su cosa abbiamo lavorato				Pag. 05</a:t>
            </a:r>
          </a:p>
          <a:p>
            <a:pPr marL="342900" indent="-342900">
              <a:buFont typeface="+mj-lt"/>
              <a:buAutoNum type="arabicPeriod"/>
            </a:pPr>
            <a:r>
              <a:rPr lang="it-IT" sz="2400"/>
              <a:t>Come abbiamo lavorato				Pag. 10</a:t>
            </a:r>
          </a:p>
          <a:p>
            <a:pPr marL="342900" indent="-342900">
              <a:buFont typeface="+mj-lt"/>
              <a:buAutoNum type="arabicPeriod"/>
            </a:pPr>
            <a:r>
              <a:rPr lang="it-IT" sz="2400"/>
              <a:t>La nostra proposta 				Pag. 30</a:t>
            </a:r>
          </a:p>
        </p:txBody>
      </p:sp>
      <p:sp>
        <p:nvSpPr>
          <p:cNvPr id="5" name="Segnaposto piè di pagina 4">
            <a:extLst>
              <a:ext uri="{FF2B5EF4-FFF2-40B4-BE49-F238E27FC236}">
                <a16:creationId xmlns:a16="http://schemas.microsoft.com/office/drawing/2014/main" id="{65AF6DD4-2048-AEEA-840E-B3FED6814673}"/>
              </a:ext>
            </a:extLst>
          </p:cNvPr>
          <p:cNvSpPr>
            <a:spLocks noGrp="1"/>
          </p:cNvSpPr>
          <p:nvPr>
            <p:ph type="ftr" sz="quarter" idx="12"/>
          </p:nvPr>
        </p:nvSpPr>
        <p:spPr/>
        <p:txBody>
          <a:bodyPr/>
          <a:lstStyle/>
          <a:p>
            <a:pPr rtl="0"/>
            <a:r>
              <a:rPr lang="it-IT"/>
              <a:t>Aggiungere un piè di pagina</a:t>
            </a:r>
          </a:p>
        </p:txBody>
      </p:sp>
      <p:sp>
        <p:nvSpPr>
          <p:cNvPr id="6" name="Segnaposto numero diapositiva 5">
            <a:extLst>
              <a:ext uri="{FF2B5EF4-FFF2-40B4-BE49-F238E27FC236}">
                <a16:creationId xmlns:a16="http://schemas.microsoft.com/office/drawing/2014/main" id="{835B8D13-3EE9-1530-0DBA-D6DC2E6B19E7}"/>
              </a:ext>
            </a:extLst>
          </p:cNvPr>
          <p:cNvSpPr>
            <a:spLocks noGrp="1"/>
          </p:cNvSpPr>
          <p:nvPr>
            <p:ph type="sldNum" sz="quarter" idx="33"/>
          </p:nvPr>
        </p:nvSpPr>
        <p:spPr/>
        <p:txBody>
          <a:bodyPr/>
          <a:lstStyle/>
          <a:p>
            <a:pPr rtl="0"/>
            <a:fld id="{19B51A1E-902D-48AF-9020-955120F399B6}" type="slidenum">
              <a:rPr lang="it-IT" smtClean="0"/>
              <a:pPr rtl="0"/>
              <a:t>2</a:t>
            </a:fld>
            <a:endParaRPr lang="it-IT"/>
          </a:p>
        </p:txBody>
      </p:sp>
      <p:pic>
        <p:nvPicPr>
          <p:cNvPr id="3" name="Immagine 2" descr="Immagine che contiene testo, Carattere, logo, Elementi grafici&#10;&#10;Descrizione generata automaticamente">
            <a:extLst>
              <a:ext uri="{FF2B5EF4-FFF2-40B4-BE49-F238E27FC236}">
                <a16:creationId xmlns:a16="http://schemas.microsoft.com/office/drawing/2014/main" id="{73CB4504-DABF-097A-9119-DB03E344D1D4}"/>
              </a:ext>
            </a:extLst>
          </p:cNvPr>
          <p:cNvPicPr>
            <a:picLocks noChangeAspect="1"/>
          </p:cNvPicPr>
          <p:nvPr/>
        </p:nvPicPr>
        <p:blipFill>
          <a:blip r:embed="rId2"/>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271694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405AA-E1C9-BAA0-591F-30EAF61BC8C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3426CE4-BA97-2FFE-A205-640DD4530560}"/>
              </a:ext>
            </a:extLst>
          </p:cNvPr>
          <p:cNvSpPr>
            <a:spLocks noGrp="1"/>
          </p:cNvSpPr>
          <p:nvPr>
            <p:ph type="title"/>
          </p:nvPr>
        </p:nvSpPr>
        <p:spPr/>
        <p:txBody>
          <a:bodyPr anchor="t">
            <a:normAutofit/>
          </a:bodyPr>
          <a:lstStyle/>
          <a:p>
            <a:r>
              <a:rPr lang="it-IT" sz="3000"/>
              <a:t>E quindi …. Le nostre sfide! </a:t>
            </a:r>
          </a:p>
        </p:txBody>
      </p:sp>
      <p:sp>
        <p:nvSpPr>
          <p:cNvPr id="3" name="Segnaposto testo 2">
            <a:extLst>
              <a:ext uri="{FF2B5EF4-FFF2-40B4-BE49-F238E27FC236}">
                <a16:creationId xmlns:a16="http://schemas.microsoft.com/office/drawing/2014/main" id="{CF2C28D5-6C22-140D-FB8B-A34BADFE714C}"/>
              </a:ext>
            </a:extLst>
          </p:cNvPr>
          <p:cNvSpPr>
            <a:spLocks noGrp="1"/>
          </p:cNvSpPr>
          <p:nvPr>
            <p:ph idx="1"/>
          </p:nvPr>
        </p:nvSpPr>
        <p:spPr>
          <a:xfrm>
            <a:off x="432000" y="1180907"/>
            <a:ext cx="4821487" cy="4679250"/>
          </a:xfrm>
        </p:spPr>
        <p:txBody>
          <a:bodyPr anchor="ctr">
            <a:normAutofit/>
          </a:bodyPr>
          <a:lstStyle/>
          <a:p>
            <a:pPr marL="0" indent="0">
              <a:buNone/>
            </a:pPr>
            <a:r>
              <a:rPr lang="it-IT" sz="3200"/>
              <a:t>Quali sono le sfide che scegliamo di affrontare con questo progetto?</a:t>
            </a:r>
          </a:p>
        </p:txBody>
      </p:sp>
      <p:sp>
        <p:nvSpPr>
          <p:cNvPr id="4" name="Segnaposto piè di pagina 3">
            <a:extLst>
              <a:ext uri="{FF2B5EF4-FFF2-40B4-BE49-F238E27FC236}">
                <a16:creationId xmlns:a16="http://schemas.microsoft.com/office/drawing/2014/main" id="{3E805155-4E8B-7C51-4EE8-ABABE4DF6F73}"/>
              </a:ext>
            </a:extLst>
          </p:cNvPr>
          <p:cNvSpPr>
            <a:spLocks noGrp="1"/>
          </p:cNvSpPr>
          <p:nvPr>
            <p:ph type="ftr" sz="quarter" idx="12"/>
          </p:nvPr>
        </p:nvSpPr>
        <p:spPr/>
        <p:txBody>
          <a:bodyPr anchor="ctr">
            <a:normAutofit/>
          </a:bodyPr>
          <a:lstStyle/>
          <a:p>
            <a:pPr rtl="0">
              <a:spcAft>
                <a:spcPts val="600"/>
              </a:spcAft>
            </a:pPr>
            <a:r>
              <a:rPr lang="it-IT"/>
              <a:t>Aggiungere un piè di pagina</a:t>
            </a:r>
          </a:p>
        </p:txBody>
      </p:sp>
      <p:sp>
        <p:nvSpPr>
          <p:cNvPr id="5" name="Segnaposto numero diapositiva 4">
            <a:extLst>
              <a:ext uri="{FF2B5EF4-FFF2-40B4-BE49-F238E27FC236}">
                <a16:creationId xmlns:a16="http://schemas.microsoft.com/office/drawing/2014/main" id="{F12FEF68-110F-3A0D-D30D-EC1AB149679C}"/>
              </a:ext>
            </a:extLst>
          </p:cNvPr>
          <p:cNvSpPr>
            <a:spLocks noGrp="1"/>
          </p:cNvSpPr>
          <p:nvPr>
            <p:ph type="sldNum" sz="quarter" idx="33"/>
          </p:nvPr>
        </p:nvSpPr>
        <p:spPr/>
        <p:txBody>
          <a:bodyPr anchor="ctr">
            <a:normAutofit/>
          </a:bodyPr>
          <a:lstStyle/>
          <a:p>
            <a:pPr rtl="0">
              <a:spcAft>
                <a:spcPts val="600"/>
              </a:spcAft>
            </a:pPr>
            <a:fld id="{19B51A1E-902D-48AF-9020-955120F399B6}" type="slidenum">
              <a:rPr lang="it-IT" smtClean="0"/>
              <a:pPr rtl="0">
                <a:spcAft>
                  <a:spcPts val="600"/>
                </a:spcAft>
              </a:pPr>
              <a:t>20</a:t>
            </a:fld>
            <a:endParaRPr lang="it-IT"/>
          </a:p>
        </p:txBody>
      </p:sp>
      <p:pic>
        <p:nvPicPr>
          <p:cNvPr id="7" name="Immagine 6" descr="Immagine che contiene persona, cielo, vestiti, aria aperta&#10;&#10;Descrizione generata automaticamente">
            <a:extLst>
              <a:ext uri="{FF2B5EF4-FFF2-40B4-BE49-F238E27FC236}">
                <a16:creationId xmlns:a16="http://schemas.microsoft.com/office/drawing/2014/main" id="{E99A5D24-7152-9D66-A1D3-F7D61780CC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318" r="17490" b="-2"/>
          <a:stretch/>
        </p:blipFill>
        <p:spPr>
          <a:xfrm>
            <a:off x="5779698" y="1008000"/>
            <a:ext cx="5980302" cy="5025065"/>
          </a:xfrm>
          <a:prstGeom prst="rect">
            <a:avLst/>
          </a:prstGeom>
          <a:noFill/>
        </p:spPr>
      </p:pic>
      <p:pic>
        <p:nvPicPr>
          <p:cNvPr id="6" name="Immagine 5" descr="Immagine che contiene testo, Carattere, logo, Elementi grafici&#10;&#10;Descrizione generata automaticamente">
            <a:extLst>
              <a:ext uri="{FF2B5EF4-FFF2-40B4-BE49-F238E27FC236}">
                <a16:creationId xmlns:a16="http://schemas.microsoft.com/office/drawing/2014/main" id="{94B9762C-F20E-1130-140E-6AB83906DEFE}"/>
              </a:ext>
            </a:extLst>
          </p:cNvPr>
          <p:cNvPicPr>
            <a:picLocks noChangeAspect="1"/>
          </p:cNvPicPr>
          <p:nvPr/>
        </p:nvPicPr>
        <p:blipFill>
          <a:blip r:embed="rId3"/>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84847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54CB93-2B06-775C-6C57-13C5BA757D4E}"/>
              </a:ext>
            </a:extLst>
          </p:cNvPr>
          <p:cNvSpPr>
            <a:spLocks noGrp="1"/>
          </p:cNvSpPr>
          <p:nvPr>
            <p:ph type="title"/>
          </p:nvPr>
        </p:nvSpPr>
        <p:spPr/>
        <p:txBody>
          <a:bodyPr/>
          <a:lstStyle/>
          <a:p>
            <a:r>
              <a:rPr lang="it-IT"/>
              <a:t>Le nostre sfide </a:t>
            </a:r>
          </a:p>
        </p:txBody>
      </p:sp>
      <p:sp>
        <p:nvSpPr>
          <p:cNvPr id="4" name="Segnaposto piè di pagina 3">
            <a:extLst>
              <a:ext uri="{FF2B5EF4-FFF2-40B4-BE49-F238E27FC236}">
                <a16:creationId xmlns:a16="http://schemas.microsoft.com/office/drawing/2014/main" id="{FB5ABEB7-BBB6-0C60-CE8F-152572434E12}"/>
              </a:ext>
            </a:extLst>
          </p:cNvPr>
          <p:cNvSpPr>
            <a:spLocks noGrp="1"/>
          </p:cNvSpPr>
          <p:nvPr>
            <p:ph type="ftr" sz="quarter" idx="12"/>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EFCFD550-A2DD-E6B9-FDBC-BA6D63EF50BD}"/>
              </a:ext>
            </a:extLst>
          </p:cNvPr>
          <p:cNvSpPr>
            <a:spLocks noGrp="1"/>
          </p:cNvSpPr>
          <p:nvPr>
            <p:ph type="sldNum" sz="quarter" idx="33"/>
          </p:nvPr>
        </p:nvSpPr>
        <p:spPr/>
        <p:txBody>
          <a:bodyPr/>
          <a:lstStyle/>
          <a:p>
            <a:pPr rtl="0"/>
            <a:fld id="{19B51A1E-902D-48AF-9020-955120F399B6}" type="slidenum">
              <a:rPr lang="it-IT" smtClean="0"/>
              <a:pPr rtl="0"/>
              <a:t>21</a:t>
            </a:fld>
            <a:endParaRPr lang="it-IT"/>
          </a:p>
        </p:txBody>
      </p:sp>
      <p:grpSp>
        <p:nvGrpSpPr>
          <p:cNvPr id="16" name="Gruppo 15">
            <a:extLst>
              <a:ext uri="{FF2B5EF4-FFF2-40B4-BE49-F238E27FC236}">
                <a16:creationId xmlns:a16="http://schemas.microsoft.com/office/drawing/2014/main" id="{11757ACE-6711-BDAA-B67C-75B873B71754}"/>
              </a:ext>
            </a:extLst>
          </p:cNvPr>
          <p:cNvGrpSpPr/>
          <p:nvPr/>
        </p:nvGrpSpPr>
        <p:grpSpPr>
          <a:xfrm>
            <a:off x="-539022" y="962149"/>
            <a:ext cx="5623487" cy="2520939"/>
            <a:chOff x="-409795" y="1783714"/>
            <a:chExt cx="5623487" cy="2520939"/>
          </a:xfrm>
        </p:grpSpPr>
        <p:grpSp>
          <p:nvGrpSpPr>
            <p:cNvPr id="9" name="Gruppo 8">
              <a:extLst>
                <a:ext uri="{FF2B5EF4-FFF2-40B4-BE49-F238E27FC236}">
                  <a16:creationId xmlns:a16="http://schemas.microsoft.com/office/drawing/2014/main" id="{BAF98C80-7ECB-9A15-1386-9EEC83FF1D62}"/>
                </a:ext>
              </a:extLst>
            </p:cNvPr>
            <p:cNvGrpSpPr/>
            <p:nvPr/>
          </p:nvGrpSpPr>
          <p:grpSpPr>
            <a:xfrm>
              <a:off x="323404" y="1783714"/>
              <a:ext cx="4890288" cy="1937826"/>
              <a:chOff x="953132" y="1680197"/>
              <a:chExt cx="4890288" cy="1937826"/>
            </a:xfrm>
          </p:grpSpPr>
          <p:sp>
            <p:nvSpPr>
              <p:cNvPr id="8" name="Bolla: nuvola 7">
                <a:extLst>
                  <a:ext uri="{FF2B5EF4-FFF2-40B4-BE49-F238E27FC236}">
                    <a16:creationId xmlns:a16="http://schemas.microsoft.com/office/drawing/2014/main" id="{59B56A92-3B1E-09F0-839C-77839C8A0C2A}"/>
                  </a:ext>
                </a:extLst>
              </p:cNvPr>
              <p:cNvSpPr/>
              <p:nvPr/>
            </p:nvSpPr>
            <p:spPr>
              <a:xfrm rot="334124">
                <a:off x="953132" y="1680197"/>
                <a:ext cx="4890288" cy="1937826"/>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7" name="CasellaDiTesto 6">
                <a:extLst>
                  <a:ext uri="{FF2B5EF4-FFF2-40B4-BE49-F238E27FC236}">
                    <a16:creationId xmlns:a16="http://schemas.microsoft.com/office/drawing/2014/main" id="{2C704EE7-2BDE-26C8-1813-EBB12B5FA485}"/>
                  </a:ext>
                </a:extLst>
              </p:cNvPr>
              <p:cNvSpPr txBox="1"/>
              <p:nvPr/>
            </p:nvSpPr>
            <p:spPr>
              <a:xfrm>
                <a:off x="1398976" y="1992478"/>
                <a:ext cx="4061983" cy="1223412"/>
              </a:xfrm>
              <a:prstGeom prst="rect">
                <a:avLst/>
              </a:prstGeom>
              <a:noFill/>
            </p:spPr>
            <p:txBody>
              <a:bodyPr wrap="square">
                <a:spAutoFit/>
              </a:bodyPr>
              <a:lstStyle/>
              <a:p>
                <a:r>
                  <a:rPr lang="it-IT" sz="1050">
                    <a:effectLst/>
                    <a:latin typeface="Arial" panose="020B0604020202020204" pitchFamily="34" charset="0"/>
                    <a:ea typeface="Aptos" panose="020B0004020202020204" pitchFamily="34" charset="0"/>
                    <a:cs typeface="Arial" panose="020B0604020202020204" pitchFamily="34" charset="0"/>
                  </a:rPr>
                  <a:t>Riflettendo sull'esigenza della mia azienda di attuare un gestionale multicanale efficiente, questo può essere utile per </a:t>
                </a:r>
                <a:r>
                  <a:rPr lang="it-IT" sz="1050" b="1">
                    <a:effectLst/>
                    <a:latin typeface="Arial" panose="020B0604020202020204" pitchFamily="34" charset="0"/>
                    <a:ea typeface="Aptos" panose="020B0004020202020204" pitchFamily="34" charset="0"/>
                    <a:cs typeface="Arial" panose="020B0604020202020204" pitchFamily="34" charset="0"/>
                  </a:rPr>
                  <a:t>creare la specializzazione sia per i dipendenti </a:t>
                </a:r>
                <a:r>
                  <a:rPr lang="it-IT" sz="1050">
                    <a:effectLst/>
                    <a:latin typeface="Arial" panose="020B0604020202020204" pitchFamily="34" charset="0"/>
                    <a:ea typeface="Aptos" panose="020B0004020202020204" pitchFamily="34" charset="0"/>
                    <a:cs typeface="Arial" panose="020B0604020202020204" pitchFamily="34" charset="0"/>
                  </a:rPr>
                  <a:t>che prendono nuove attività </a:t>
                </a:r>
                <a:r>
                  <a:rPr lang="it-IT" sz="1050" b="1">
                    <a:effectLst/>
                    <a:latin typeface="Arial" panose="020B0604020202020204" pitchFamily="34" charset="0"/>
                    <a:ea typeface="Aptos" panose="020B0004020202020204" pitchFamily="34" charset="0"/>
                    <a:cs typeface="Arial" panose="020B0604020202020204" pitchFamily="34" charset="0"/>
                  </a:rPr>
                  <a:t>sia per coloro che </a:t>
                </a:r>
                <a:r>
                  <a:rPr lang="it-IT" sz="1050">
                    <a:effectLst/>
                    <a:latin typeface="Arial" panose="020B0604020202020204" pitchFamily="34" charset="0"/>
                    <a:ea typeface="Aptos" panose="020B0004020202020204" pitchFamily="34" charset="0"/>
                    <a:cs typeface="Arial" panose="020B0604020202020204" pitchFamily="34" charset="0"/>
                  </a:rPr>
                  <a:t>grazie all'utilizzo del multicanale </a:t>
                </a:r>
                <a:r>
                  <a:rPr lang="it-IT" sz="1050" b="1">
                    <a:effectLst/>
                    <a:latin typeface="Arial" panose="020B0604020202020204" pitchFamily="34" charset="0"/>
                    <a:ea typeface="Aptos" panose="020B0004020202020204" pitchFamily="34" charset="0"/>
                    <a:cs typeface="Arial" panose="020B0604020202020204" pitchFamily="34" charset="0"/>
                  </a:rPr>
                  <a:t>possono specializzarsi in quelle attività che vengono spostate centralmente </a:t>
                </a:r>
                <a:r>
                  <a:rPr lang="it-IT" sz="1050">
                    <a:effectLst/>
                    <a:latin typeface="Arial" panose="020B0604020202020204" pitchFamily="34" charset="0"/>
                    <a:ea typeface="Aptos" panose="020B0004020202020204" pitchFamily="34" charset="0"/>
                    <a:cs typeface="Arial" panose="020B0604020202020204" pitchFamily="34" charset="0"/>
                  </a:rPr>
                  <a:t>a livello aziendale.</a:t>
                </a:r>
              </a:p>
              <a:p>
                <a:pPr algn="ctr"/>
                <a:r>
                  <a:rPr lang="it-IT" sz="1050" b="1">
                    <a:effectLst/>
                    <a:latin typeface="Arial" panose="020B0604020202020204" pitchFamily="34" charset="0"/>
                    <a:ea typeface="Aptos" panose="020B0004020202020204" pitchFamily="34" charset="0"/>
                    <a:cs typeface="Arial" panose="020B0604020202020204" pitchFamily="34" charset="0"/>
                  </a:rPr>
                  <a:t>Elena Valdegamberi</a:t>
                </a:r>
              </a:p>
            </p:txBody>
          </p:sp>
        </p:grpSp>
        <p:sp>
          <p:nvSpPr>
            <p:cNvPr id="11" name="Rettangolo 10">
              <a:extLst>
                <a:ext uri="{FF2B5EF4-FFF2-40B4-BE49-F238E27FC236}">
                  <a16:creationId xmlns:a16="http://schemas.microsoft.com/office/drawing/2014/main" id="{47308916-C3C5-40EB-9EA5-325C945E9925}"/>
                </a:ext>
              </a:extLst>
            </p:cNvPr>
            <p:cNvSpPr/>
            <p:nvPr/>
          </p:nvSpPr>
          <p:spPr>
            <a:xfrm>
              <a:off x="-409795" y="3935321"/>
              <a:ext cx="4061983" cy="369332"/>
            </a:xfrm>
            <a:prstGeom prst="rect">
              <a:avLst/>
            </a:prstGeom>
            <a:noFill/>
          </p:spPr>
          <p:txBody>
            <a:bodyPr wrap="square" lIns="91440" tIns="45720" rIns="91440" bIns="45720">
              <a:spAutoFit/>
            </a:bodyPr>
            <a:lstStyle/>
            <a:p>
              <a:pPr algn="ctr"/>
              <a:r>
                <a:rPr lang="it-IT"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UPSKILL / </a:t>
              </a:r>
              <a:r>
                <a:rPr lang="it-IT"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RESKILL</a:t>
              </a:r>
              <a:endParaRPr lang="it-IT"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nvGrpSpPr>
          <p:cNvPr id="17" name="Gruppo 16">
            <a:extLst>
              <a:ext uri="{FF2B5EF4-FFF2-40B4-BE49-F238E27FC236}">
                <a16:creationId xmlns:a16="http://schemas.microsoft.com/office/drawing/2014/main" id="{3B9CC646-082D-1187-4A14-C23A4D2C5F0A}"/>
              </a:ext>
            </a:extLst>
          </p:cNvPr>
          <p:cNvGrpSpPr/>
          <p:nvPr/>
        </p:nvGrpSpPr>
        <p:grpSpPr>
          <a:xfrm>
            <a:off x="4450247" y="66437"/>
            <a:ext cx="5701091" cy="3078161"/>
            <a:chOff x="4564771" y="1719442"/>
            <a:chExt cx="5701091" cy="3078161"/>
          </a:xfrm>
        </p:grpSpPr>
        <p:sp>
          <p:nvSpPr>
            <p:cNvPr id="14" name="Bolla: nuvola 13">
              <a:extLst>
                <a:ext uri="{FF2B5EF4-FFF2-40B4-BE49-F238E27FC236}">
                  <a16:creationId xmlns:a16="http://schemas.microsoft.com/office/drawing/2014/main" id="{AF9118C4-4566-106A-D276-BA8E71341A76}"/>
                </a:ext>
              </a:extLst>
            </p:cNvPr>
            <p:cNvSpPr/>
            <p:nvPr/>
          </p:nvSpPr>
          <p:spPr>
            <a:xfrm rot="334124">
              <a:off x="5249243" y="1719442"/>
              <a:ext cx="5016619" cy="2433637"/>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3" name="CasellaDiTesto 12">
              <a:extLst>
                <a:ext uri="{FF2B5EF4-FFF2-40B4-BE49-F238E27FC236}">
                  <a16:creationId xmlns:a16="http://schemas.microsoft.com/office/drawing/2014/main" id="{B4DB264D-EC28-BD41-E365-9292A3A73D6C}"/>
                </a:ext>
              </a:extLst>
            </p:cNvPr>
            <p:cNvSpPr txBox="1"/>
            <p:nvPr/>
          </p:nvSpPr>
          <p:spPr>
            <a:xfrm>
              <a:off x="5735130" y="2088402"/>
              <a:ext cx="4273892" cy="1384995"/>
            </a:xfrm>
            <a:prstGeom prst="rect">
              <a:avLst/>
            </a:prstGeom>
            <a:noFill/>
          </p:spPr>
          <p:txBody>
            <a:bodyPr wrap="square">
              <a:spAutoFit/>
            </a:bodyPr>
            <a:lstStyle>
              <a:defPPr rtl="0">
                <a:defRPr lang="it-IT"/>
              </a:defPPr>
              <a:lvl1pPr>
                <a:defRPr sz="1100">
                  <a:effectLst/>
                  <a:latin typeface="Arial" panose="020B0604020202020204" pitchFamily="34" charset="0"/>
                  <a:ea typeface="Aptos" panose="020B0004020202020204" pitchFamily="34" charset="0"/>
                  <a:cs typeface="Arial" panose="020B0604020202020204" pitchFamily="34" charset="0"/>
                </a:defRPr>
              </a:lvl1pPr>
            </a:lstStyle>
            <a:p>
              <a:r>
                <a:rPr lang="it-IT" sz="1050"/>
                <a:t>l'AI, non demolisce lo human </a:t>
              </a:r>
              <a:r>
                <a:rPr lang="it-IT" sz="1050" err="1"/>
                <a:t>factor</a:t>
              </a:r>
              <a:r>
                <a:rPr lang="it-IT" sz="1050"/>
                <a:t>, ma è un nuovo "materiale" per costruire in primis il proprio valore all'interno dell'azienda e per rendere le proprie performance più in linea ai fini qualitativi e quantitativi. Per far questo si </a:t>
              </a:r>
              <a:r>
                <a:rPr lang="it-IT" sz="1050" b="1"/>
                <a:t>propone l'inserimento di Ambasciatori e Champion interni con formazione di Change Management </a:t>
              </a:r>
              <a:r>
                <a:rPr lang="it-IT" sz="1050"/>
                <a:t>per sensibilizzare il team e veicolare un messaggio positivo per tradurre la preoccupazione in opportunità.</a:t>
              </a:r>
            </a:p>
            <a:p>
              <a:pPr algn="ctr"/>
              <a:r>
                <a:rPr lang="it-IT" sz="1050" b="1"/>
                <a:t>Alessandro Maiolo</a:t>
              </a:r>
            </a:p>
          </p:txBody>
        </p:sp>
        <p:sp>
          <p:nvSpPr>
            <p:cNvPr id="15" name="Rettangolo 14">
              <a:extLst>
                <a:ext uri="{FF2B5EF4-FFF2-40B4-BE49-F238E27FC236}">
                  <a16:creationId xmlns:a16="http://schemas.microsoft.com/office/drawing/2014/main" id="{D6FA3627-A0A6-A587-6510-3BB53BC7CFE2}"/>
                </a:ext>
              </a:extLst>
            </p:cNvPr>
            <p:cNvSpPr/>
            <p:nvPr/>
          </p:nvSpPr>
          <p:spPr>
            <a:xfrm>
              <a:off x="4564771" y="4428271"/>
              <a:ext cx="4061983" cy="369332"/>
            </a:xfrm>
            <a:prstGeom prst="rect">
              <a:avLst/>
            </a:prstGeom>
            <a:noFill/>
          </p:spPr>
          <p:txBody>
            <a:bodyPr wrap="square" lIns="91440" tIns="45720" rIns="91440" bIns="45720">
              <a:spAutoFit/>
            </a:bodyPr>
            <a:lstStyle/>
            <a:p>
              <a:pPr algn="ctr"/>
              <a:r>
                <a:rPr lang="it-IT"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CHANGE MANAGEMENT</a:t>
              </a:r>
            </a:p>
          </p:txBody>
        </p:sp>
      </p:grpSp>
      <p:grpSp>
        <p:nvGrpSpPr>
          <p:cNvPr id="21" name="Gruppo 20">
            <a:extLst>
              <a:ext uri="{FF2B5EF4-FFF2-40B4-BE49-F238E27FC236}">
                <a16:creationId xmlns:a16="http://schemas.microsoft.com/office/drawing/2014/main" id="{A40C6414-79E0-0D99-C096-214018359989}"/>
              </a:ext>
            </a:extLst>
          </p:cNvPr>
          <p:cNvGrpSpPr/>
          <p:nvPr/>
        </p:nvGrpSpPr>
        <p:grpSpPr>
          <a:xfrm>
            <a:off x="7471451" y="2720879"/>
            <a:ext cx="4714394" cy="2417469"/>
            <a:chOff x="7163410" y="3117694"/>
            <a:chExt cx="4714394" cy="2417469"/>
          </a:xfrm>
        </p:grpSpPr>
        <p:sp>
          <p:nvSpPr>
            <p:cNvPr id="20" name="Bolla: nuvola 19">
              <a:extLst>
                <a:ext uri="{FF2B5EF4-FFF2-40B4-BE49-F238E27FC236}">
                  <a16:creationId xmlns:a16="http://schemas.microsoft.com/office/drawing/2014/main" id="{7726F441-6923-AFA2-1577-9386DF8D2087}"/>
                </a:ext>
              </a:extLst>
            </p:cNvPr>
            <p:cNvSpPr/>
            <p:nvPr/>
          </p:nvSpPr>
          <p:spPr>
            <a:xfrm rot="334124">
              <a:off x="7163410" y="3117694"/>
              <a:ext cx="4714394" cy="2417469"/>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9" name="CasellaDiTesto 18">
              <a:extLst>
                <a:ext uri="{FF2B5EF4-FFF2-40B4-BE49-F238E27FC236}">
                  <a16:creationId xmlns:a16="http://schemas.microsoft.com/office/drawing/2014/main" id="{465CC172-C97D-E0CD-693F-EFE42D7BD3EC}"/>
                </a:ext>
              </a:extLst>
            </p:cNvPr>
            <p:cNvSpPr txBox="1"/>
            <p:nvPr/>
          </p:nvSpPr>
          <p:spPr>
            <a:xfrm>
              <a:off x="7671393" y="3510571"/>
              <a:ext cx="3965797" cy="1869743"/>
            </a:xfrm>
            <a:prstGeom prst="rect">
              <a:avLst/>
            </a:prstGeom>
            <a:noFill/>
          </p:spPr>
          <p:txBody>
            <a:bodyPr wrap="square">
              <a:spAutoFit/>
            </a:bodyPr>
            <a:lstStyle/>
            <a:p>
              <a:r>
                <a:rPr lang="it-IT" sz="1050">
                  <a:latin typeface="Arial" panose="020B0604020202020204" pitchFamily="34" charset="0"/>
                  <a:cs typeface="Arial" panose="020B0604020202020204" pitchFamily="34" charset="0"/>
                </a:rPr>
                <a:t>Per dare maggiore supporto e più voce a noi risorse, suggerirei di far </a:t>
              </a:r>
              <a:r>
                <a:rPr lang="it-IT" sz="1050" b="1">
                  <a:latin typeface="Arial" panose="020B0604020202020204" pitchFamily="34" charset="0"/>
                  <a:cs typeface="Arial" panose="020B0604020202020204" pitchFamily="34" charset="0"/>
                </a:rPr>
                <a:t>approfondire le conoscenze e tematiche </a:t>
              </a:r>
              <a:r>
                <a:rPr lang="it-IT" sz="1050">
                  <a:latin typeface="Arial" panose="020B0604020202020204" pitchFamily="34" charset="0"/>
                  <a:cs typeface="Arial" panose="020B0604020202020204" pitchFamily="34" charset="0"/>
                </a:rPr>
                <a:t>specifiche dei servizi trattati facendo formazioni, </a:t>
              </a:r>
              <a:r>
                <a:rPr lang="it-IT" sz="1050" b="1">
                  <a:latin typeface="Arial" panose="020B0604020202020204" pitchFamily="34" charset="0"/>
                  <a:cs typeface="Arial" panose="020B0604020202020204" pitchFamily="34" charset="0"/>
                </a:rPr>
                <a:t>incontri con gli esperti del settore</a:t>
              </a:r>
              <a:r>
                <a:rPr lang="it-IT" sz="1050">
                  <a:latin typeface="Arial" panose="020B0604020202020204" pitchFamily="34" charset="0"/>
                  <a:cs typeface="Arial" panose="020B0604020202020204" pitchFamily="34" charset="0"/>
                </a:rPr>
                <a:t>, avere </a:t>
              </a:r>
              <a:r>
                <a:rPr lang="it-IT" sz="1050" b="1">
                  <a:latin typeface="Arial" panose="020B0604020202020204" pitchFamily="34" charset="0"/>
                  <a:cs typeface="Arial" panose="020B0604020202020204" pitchFamily="34" charset="0"/>
                </a:rPr>
                <a:t>maggiore flessibilità con i dipartimenti interni di competenza </a:t>
              </a:r>
              <a:r>
                <a:rPr lang="it-IT" sz="1050">
                  <a:latin typeface="Arial" panose="020B0604020202020204" pitchFamily="34" charset="0"/>
                  <a:cs typeface="Arial" panose="020B0604020202020204" pitchFamily="34" charset="0"/>
                </a:rPr>
                <a:t>con cui collaboriamo, per </a:t>
              </a:r>
              <a:r>
                <a:rPr lang="it-IT" sz="1050" b="1">
                  <a:latin typeface="Arial" panose="020B0604020202020204" pitchFamily="34" charset="0"/>
                  <a:cs typeface="Arial" panose="020B0604020202020204" pitchFamily="34" charset="0"/>
                </a:rPr>
                <a:t>diventare anche ambasciatori del proprio lavoro e ruolo</a:t>
              </a:r>
              <a:r>
                <a:rPr lang="it-IT" sz="1050">
                  <a:latin typeface="Arial" panose="020B0604020202020204" pitchFamily="34" charset="0"/>
                  <a:cs typeface="Arial" panose="020B0604020202020204" pitchFamily="34" charset="0"/>
                </a:rPr>
                <a:t>. Sarei a suggerire di </a:t>
              </a:r>
              <a:r>
                <a:rPr lang="it-IT" sz="1050" b="1">
                  <a:latin typeface="Arial" panose="020B0604020202020204" pitchFamily="34" charset="0"/>
                  <a:cs typeface="Arial" panose="020B0604020202020204" pitchFamily="34" charset="0"/>
                </a:rPr>
                <a:t>implementare applicativi che possono aiutare la gestione e</a:t>
              </a:r>
              <a:r>
                <a:rPr lang="it-IT" sz="1050">
                  <a:latin typeface="Arial" panose="020B0604020202020204" pitchFamily="34" charset="0"/>
                  <a:cs typeface="Arial" panose="020B0604020202020204" pitchFamily="34" charset="0"/>
                </a:rPr>
                <a:t> accrescere le proprie conoscenze per avere quella gestione più diretta e personalizzata.</a:t>
              </a:r>
            </a:p>
            <a:p>
              <a:pPr algn="ctr"/>
              <a:r>
                <a:rPr lang="it-IT" sz="1050" b="1" err="1">
                  <a:latin typeface="Arial" panose="020B0604020202020204" pitchFamily="34" charset="0"/>
                  <a:cs typeface="Arial" panose="020B0604020202020204" pitchFamily="34" charset="0"/>
                </a:rPr>
                <a:t>Blessie</a:t>
              </a:r>
              <a:r>
                <a:rPr lang="it-IT" sz="1050" b="1">
                  <a:latin typeface="Arial" panose="020B0604020202020204" pitchFamily="34" charset="0"/>
                  <a:cs typeface="Arial" panose="020B0604020202020204" pitchFamily="34" charset="0"/>
                </a:rPr>
                <a:t> Quezada</a:t>
              </a:r>
            </a:p>
            <a:p>
              <a:r>
                <a:rPr lang="it-IT" sz="1050">
                  <a:latin typeface="Arial" panose="020B0604020202020204" pitchFamily="34" charset="0"/>
                  <a:cs typeface="Arial" panose="020B0604020202020204" pitchFamily="34" charset="0"/>
                </a:rPr>
                <a:t> </a:t>
              </a:r>
            </a:p>
          </p:txBody>
        </p:sp>
      </p:grpSp>
      <p:sp>
        <p:nvSpPr>
          <p:cNvPr id="22" name="Rettangolo 21">
            <a:extLst>
              <a:ext uri="{FF2B5EF4-FFF2-40B4-BE49-F238E27FC236}">
                <a16:creationId xmlns:a16="http://schemas.microsoft.com/office/drawing/2014/main" id="{07809959-21BF-E592-2BC3-3B74D8E7542F}"/>
              </a:ext>
            </a:extLst>
          </p:cNvPr>
          <p:cNvSpPr/>
          <p:nvPr/>
        </p:nvSpPr>
        <p:spPr>
          <a:xfrm>
            <a:off x="6416250" y="5426524"/>
            <a:ext cx="4170773" cy="923330"/>
          </a:xfrm>
          <a:prstGeom prst="rect">
            <a:avLst/>
          </a:prstGeom>
          <a:noFill/>
        </p:spPr>
        <p:txBody>
          <a:bodyPr wrap="square" lIns="91440" tIns="45720" rIns="91440" bIns="45720">
            <a:spAutoFit/>
          </a:bodyPr>
          <a:lstStyle/>
          <a:p>
            <a:pPr algn="ctr"/>
            <a:r>
              <a:rPr lang="it-IT"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FORMAZIONE, CHANGE MANAGEMENT &amp; STRUMENTI A SUPPORTO DEL PROPRIO LAVORO</a:t>
            </a:r>
            <a:endParaRPr lang="it-IT"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nvGrpSpPr>
          <p:cNvPr id="27" name="Gruppo 26">
            <a:extLst>
              <a:ext uri="{FF2B5EF4-FFF2-40B4-BE49-F238E27FC236}">
                <a16:creationId xmlns:a16="http://schemas.microsoft.com/office/drawing/2014/main" id="{9B820A5F-0DB2-1079-72B9-3CE842471255}"/>
              </a:ext>
            </a:extLst>
          </p:cNvPr>
          <p:cNvGrpSpPr/>
          <p:nvPr/>
        </p:nvGrpSpPr>
        <p:grpSpPr>
          <a:xfrm>
            <a:off x="725757" y="3429000"/>
            <a:ext cx="5594408" cy="2252398"/>
            <a:chOff x="260023" y="3505179"/>
            <a:chExt cx="5594408" cy="2252398"/>
          </a:xfrm>
        </p:grpSpPr>
        <p:sp>
          <p:nvSpPr>
            <p:cNvPr id="25" name="Bolla: nuvola 24">
              <a:extLst>
                <a:ext uri="{FF2B5EF4-FFF2-40B4-BE49-F238E27FC236}">
                  <a16:creationId xmlns:a16="http://schemas.microsoft.com/office/drawing/2014/main" id="{1ADD226F-517F-CBC5-2432-7F80E0349C10}"/>
                </a:ext>
              </a:extLst>
            </p:cNvPr>
            <p:cNvSpPr/>
            <p:nvPr/>
          </p:nvSpPr>
          <p:spPr>
            <a:xfrm rot="334124">
              <a:off x="260023" y="3505179"/>
              <a:ext cx="5594408" cy="2252398"/>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24" name="CasellaDiTesto 23">
              <a:extLst>
                <a:ext uri="{FF2B5EF4-FFF2-40B4-BE49-F238E27FC236}">
                  <a16:creationId xmlns:a16="http://schemas.microsoft.com/office/drawing/2014/main" id="{60E3A04D-1237-B0CD-93D4-466520F2DCF6}"/>
                </a:ext>
              </a:extLst>
            </p:cNvPr>
            <p:cNvSpPr txBox="1"/>
            <p:nvPr/>
          </p:nvSpPr>
          <p:spPr>
            <a:xfrm>
              <a:off x="869848" y="3819250"/>
              <a:ext cx="4541679" cy="1531445"/>
            </a:xfrm>
            <a:prstGeom prst="rect">
              <a:avLst/>
            </a:prstGeom>
            <a:noFill/>
          </p:spPr>
          <p:txBody>
            <a:bodyPr wrap="square">
              <a:spAutoFit/>
            </a:bodyPr>
            <a:lstStyle/>
            <a:p>
              <a:pPr lvl="0">
                <a:lnSpc>
                  <a:spcPct val="107000"/>
                </a:lnSpc>
              </a:pPr>
              <a:r>
                <a:rPr lang="it-IT" sz="900" b="1">
                  <a:latin typeface="Arial" panose="020B0604020202020204" pitchFamily="34" charset="0"/>
                  <a:cs typeface="Arial" panose="020B0604020202020204" pitchFamily="34" charset="0"/>
                </a:rPr>
                <a:t>Formazione continua come leva per: Attrarre e trattenere talenti. </a:t>
              </a:r>
              <a:r>
                <a:rPr lang="it-IT" sz="900">
                  <a:latin typeface="Arial" panose="020B0604020202020204" pitchFamily="34" charset="0"/>
                  <a:cs typeface="Arial" panose="020B0604020202020204" pitchFamily="34" charset="0"/>
                </a:rPr>
                <a:t>La società deve investire nella formazione continua dei propri dipendenti per assicurarsi che siano al passo con le ultime tendenze e competenze e di conseguenze per potere attrarre, coltivare e trattenere al proprio interno persone di talento.</a:t>
              </a:r>
            </a:p>
            <a:p>
              <a:r>
                <a:rPr lang="it-IT" sz="900" b="1">
                  <a:latin typeface="Arial" panose="020B0604020202020204" pitchFamily="34" charset="0"/>
                  <a:cs typeface="Arial" panose="020B0604020202020204" pitchFamily="34" charset="0"/>
                </a:rPr>
                <a:t>Automazione dei processi e delle procedure: </a:t>
              </a:r>
              <a:r>
                <a:rPr lang="it-IT" sz="900">
                  <a:latin typeface="Arial" panose="020B0604020202020204" pitchFamily="34" charset="0"/>
                  <a:cs typeface="Arial" panose="020B0604020202020204" pitchFamily="34" charset="0"/>
                </a:rPr>
                <a:t>La tecnologia sta trasformando il modo in cui le organizzazioni gestiscono le risorse umane. Mi piacerebbe che la mia organizzazione adottasse nuovi strumenti e tecnologie per migliorare l'efficienza e l'efficacia dei processi HR dei propri dipendenti, anche per efficientare i processi di gestione e valutazione delle performance</a:t>
              </a:r>
            </a:p>
            <a:p>
              <a:pPr algn="ctr"/>
              <a:r>
                <a:rPr lang="it-IT" sz="1000" b="1">
                  <a:latin typeface="Arial" panose="020B0604020202020204" pitchFamily="34" charset="0"/>
                  <a:cs typeface="Arial" panose="020B0604020202020204" pitchFamily="34" charset="0"/>
                </a:rPr>
                <a:t>Michela Lombardi</a:t>
              </a:r>
            </a:p>
          </p:txBody>
        </p:sp>
      </p:grpSp>
      <p:sp>
        <p:nvSpPr>
          <p:cNvPr id="26" name="Rettangolo 25">
            <a:extLst>
              <a:ext uri="{FF2B5EF4-FFF2-40B4-BE49-F238E27FC236}">
                <a16:creationId xmlns:a16="http://schemas.microsoft.com/office/drawing/2014/main" id="{B3969DAE-6CB3-C0EC-A3DC-6EF79D502F4A}"/>
              </a:ext>
            </a:extLst>
          </p:cNvPr>
          <p:cNvSpPr/>
          <p:nvPr/>
        </p:nvSpPr>
        <p:spPr>
          <a:xfrm>
            <a:off x="0" y="5562220"/>
            <a:ext cx="2202650" cy="830997"/>
          </a:xfrm>
          <a:prstGeom prst="rect">
            <a:avLst/>
          </a:prstGeom>
          <a:noFill/>
        </p:spPr>
        <p:txBody>
          <a:bodyPr wrap="square" lIns="91440" tIns="45720" rIns="91440" bIns="45720">
            <a:spAutoFit/>
          </a:bodyPr>
          <a:lstStyle/>
          <a:p>
            <a:pPr algn="ctr"/>
            <a:r>
              <a:rPr lang="it-IT" sz="1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FORMAZIONE CONTINUA PER TALENT MANAGEMENT</a:t>
            </a:r>
          </a:p>
          <a:p>
            <a:pPr algn="ctr"/>
            <a:r>
              <a:rPr lang="it-IT" sz="1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AUTOMAZIONE PROCESSI E STRUMENTI HR</a:t>
            </a:r>
            <a:endParaRPr lang="it-IT" sz="12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Immagine 2" descr="Immagine che contiene testo, Carattere, logo, Elementi grafici&#10;&#10;Descrizione generata automaticamente">
            <a:extLst>
              <a:ext uri="{FF2B5EF4-FFF2-40B4-BE49-F238E27FC236}">
                <a16:creationId xmlns:a16="http://schemas.microsoft.com/office/drawing/2014/main" id="{FF1E1350-E631-CB8A-A4B6-F7B83B220775}"/>
              </a:ext>
            </a:extLst>
          </p:cNvPr>
          <p:cNvPicPr>
            <a:picLocks noChangeAspect="1"/>
          </p:cNvPicPr>
          <p:nvPr/>
        </p:nvPicPr>
        <p:blipFill>
          <a:blip r:embed="rId2"/>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1274579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54CB93-2B06-775C-6C57-13C5BA757D4E}"/>
              </a:ext>
            </a:extLst>
          </p:cNvPr>
          <p:cNvSpPr>
            <a:spLocks noGrp="1"/>
          </p:cNvSpPr>
          <p:nvPr>
            <p:ph type="title"/>
          </p:nvPr>
        </p:nvSpPr>
        <p:spPr/>
        <p:txBody>
          <a:bodyPr/>
          <a:lstStyle/>
          <a:p>
            <a:r>
              <a:rPr lang="it-IT"/>
              <a:t>Le nostre sfide </a:t>
            </a:r>
          </a:p>
        </p:txBody>
      </p:sp>
      <p:sp>
        <p:nvSpPr>
          <p:cNvPr id="4" name="Segnaposto piè di pagina 3">
            <a:extLst>
              <a:ext uri="{FF2B5EF4-FFF2-40B4-BE49-F238E27FC236}">
                <a16:creationId xmlns:a16="http://schemas.microsoft.com/office/drawing/2014/main" id="{FB5ABEB7-BBB6-0C60-CE8F-152572434E12}"/>
              </a:ext>
            </a:extLst>
          </p:cNvPr>
          <p:cNvSpPr>
            <a:spLocks noGrp="1"/>
          </p:cNvSpPr>
          <p:nvPr>
            <p:ph type="ftr" sz="quarter" idx="12"/>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EFCFD550-A2DD-E6B9-FDBC-BA6D63EF50BD}"/>
              </a:ext>
            </a:extLst>
          </p:cNvPr>
          <p:cNvSpPr>
            <a:spLocks noGrp="1"/>
          </p:cNvSpPr>
          <p:nvPr>
            <p:ph type="sldNum" sz="quarter" idx="33"/>
          </p:nvPr>
        </p:nvSpPr>
        <p:spPr/>
        <p:txBody>
          <a:bodyPr/>
          <a:lstStyle/>
          <a:p>
            <a:pPr rtl="0"/>
            <a:fld id="{19B51A1E-902D-48AF-9020-955120F399B6}" type="slidenum">
              <a:rPr lang="it-IT" smtClean="0"/>
              <a:pPr rtl="0"/>
              <a:t>22</a:t>
            </a:fld>
            <a:endParaRPr lang="it-IT"/>
          </a:p>
        </p:txBody>
      </p:sp>
      <p:grpSp>
        <p:nvGrpSpPr>
          <p:cNvPr id="16" name="Gruppo 15">
            <a:extLst>
              <a:ext uri="{FF2B5EF4-FFF2-40B4-BE49-F238E27FC236}">
                <a16:creationId xmlns:a16="http://schemas.microsoft.com/office/drawing/2014/main" id="{11757ACE-6711-BDAA-B67C-75B873B71754}"/>
              </a:ext>
            </a:extLst>
          </p:cNvPr>
          <p:cNvGrpSpPr/>
          <p:nvPr/>
        </p:nvGrpSpPr>
        <p:grpSpPr>
          <a:xfrm>
            <a:off x="125437" y="1246821"/>
            <a:ext cx="5623487" cy="2797938"/>
            <a:chOff x="-409795" y="1783714"/>
            <a:chExt cx="5623487" cy="2797938"/>
          </a:xfrm>
        </p:grpSpPr>
        <p:grpSp>
          <p:nvGrpSpPr>
            <p:cNvPr id="9" name="Gruppo 8">
              <a:extLst>
                <a:ext uri="{FF2B5EF4-FFF2-40B4-BE49-F238E27FC236}">
                  <a16:creationId xmlns:a16="http://schemas.microsoft.com/office/drawing/2014/main" id="{BAF98C80-7ECB-9A15-1386-9EEC83FF1D62}"/>
                </a:ext>
              </a:extLst>
            </p:cNvPr>
            <p:cNvGrpSpPr/>
            <p:nvPr/>
          </p:nvGrpSpPr>
          <p:grpSpPr>
            <a:xfrm>
              <a:off x="323404" y="1783714"/>
              <a:ext cx="4890288" cy="1937826"/>
              <a:chOff x="953132" y="1680197"/>
              <a:chExt cx="4890288" cy="1937826"/>
            </a:xfrm>
          </p:grpSpPr>
          <p:sp>
            <p:nvSpPr>
              <p:cNvPr id="8" name="Bolla: nuvola 7">
                <a:extLst>
                  <a:ext uri="{FF2B5EF4-FFF2-40B4-BE49-F238E27FC236}">
                    <a16:creationId xmlns:a16="http://schemas.microsoft.com/office/drawing/2014/main" id="{59B56A92-3B1E-09F0-839C-77839C8A0C2A}"/>
                  </a:ext>
                </a:extLst>
              </p:cNvPr>
              <p:cNvSpPr/>
              <p:nvPr/>
            </p:nvSpPr>
            <p:spPr>
              <a:xfrm rot="334124">
                <a:off x="953132" y="1680197"/>
                <a:ext cx="4890288" cy="1937826"/>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7" name="CasellaDiTesto 6">
                <a:extLst>
                  <a:ext uri="{FF2B5EF4-FFF2-40B4-BE49-F238E27FC236}">
                    <a16:creationId xmlns:a16="http://schemas.microsoft.com/office/drawing/2014/main" id="{2C704EE7-2BDE-26C8-1813-EBB12B5FA485}"/>
                  </a:ext>
                </a:extLst>
              </p:cNvPr>
              <p:cNvSpPr txBox="1"/>
              <p:nvPr/>
            </p:nvSpPr>
            <p:spPr>
              <a:xfrm>
                <a:off x="1556746" y="1903226"/>
                <a:ext cx="4061983" cy="1546577"/>
              </a:xfrm>
              <a:prstGeom prst="rect">
                <a:avLst/>
              </a:prstGeom>
              <a:noFill/>
            </p:spPr>
            <p:txBody>
              <a:bodyPr wrap="square">
                <a:spAutoFit/>
              </a:bodyPr>
              <a:lstStyle/>
              <a:p>
                <a:r>
                  <a:rPr lang="it-IT"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digitalizzazione non deve fermarsi solo a saper utilizzare un programma, ma qualcosa in più. Penso che per far si che ciò accada sia necessario investire nella formazione delle persone, </a:t>
                </a:r>
                <a:r>
                  <a:rPr lang="it-IT" sz="105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soprattutto incrementando le soft skill e cambiando il </a:t>
                </a:r>
                <a:r>
                  <a:rPr lang="it-IT" sz="1050" b="1"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mindset</a:t>
                </a:r>
                <a:r>
                  <a:rPr lang="it-IT"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Vorrei che le nostre risorse avessero </a:t>
                </a:r>
                <a:r>
                  <a:rPr lang="it-IT" sz="105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maggiore conoscenza sull'IA </a:t>
                </a:r>
                <a:r>
                  <a:rPr lang="it-IT"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così da non temere che la tecnologia porti via il lavoro alle persone ma anzi crei maggiore supporto e venga realmente vista come una potenzialità (un collega)</a:t>
                </a:r>
              </a:p>
              <a:p>
                <a:pPr algn="ctr"/>
                <a:r>
                  <a:rPr lang="it-IT" sz="1050" b="1">
                    <a:solidFill>
                      <a:srgbClr val="000000"/>
                    </a:solidFill>
                    <a:latin typeface="Arial" panose="020B0604020202020204" pitchFamily="34" charset="0"/>
                    <a:ea typeface="Aptos" panose="020B0004020202020204" pitchFamily="34" charset="0"/>
                    <a:cs typeface="Arial" panose="020B0604020202020204" pitchFamily="34" charset="0"/>
                  </a:rPr>
                  <a:t>Federica Vaglio Ostina</a:t>
                </a:r>
                <a:endParaRPr lang="it-IT" sz="1050" b="1">
                  <a:effectLst/>
                  <a:latin typeface="Arial" panose="020B0604020202020204" pitchFamily="34" charset="0"/>
                  <a:ea typeface="Aptos" panose="020B0004020202020204" pitchFamily="34" charset="0"/>
                  <a:cs typeface="Arial" panose="020B0604020202020204" pitchFamily="34" charset="0"/>
                </a:endParaRPr>
              </a:p>
            </p:txBody>
          </p:sp>
        </p:grpSp>
        <p:sp>
          <p:nvSpPr>
            <p:cNvPr id="11" name="Rettangolo 10">
              <a:extLst>
                <a:ext uri="{FF2B5EF4-FFF2-40B4-BE49-F238E27FC236}">
                  <a16:creationId xmlns:a16="http://schemas.microsoft.com/office/drawing/2014/main" id="{47308916-C3C5-40EB-9EA5-325C945E9925}"/>
                </a:ext>
              </a:extLst>
            </p:cNvPr>
            <p:cNvSpPr/>
            <p:nvPr/>
          </p:nvSpPr>
          <p:spPr>
            <a:xfrm>
              <a:off x="-409795" y="3935321"/>
              <a:ext cx="4061983" cy="646331"/>
            </a:xfrm>
            <a:prstGeom prst="rect">
              <a:avLst/>
            </a:prstGeom>
            <a:noFill/>
          </p:spPr>
          <p:txBody>
            <a:bodyPr wrap="square" lIns="91440" tIns="45720" rIns="91440" bIns="45720">
              <a:spAutoFit/>
            </a:bodyPr>
            <a:lstStyle/>
            <a:p>
              <a:pPr algn="ctr"/>
              <a:r>
                <a:rPr lang="it-IT"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FORMAZIONE &amp; CHANGE MANAGEMENT</a:t>
              </a:r>
            </a:p>
          </p:txBody>
        </p:sp>
      </p:grpSp>
      <p:grpSp>
        <p:nvGrpSpPr>
          <p:cNvPr id="18" name="Gruppo 17">
            <a:extLst>
              <a:ext uri="{FF2B5EF4-FFF2-40B4-BE49-F238E27FC236}">
                <a16:creationId xmlns:a16="http://schemas.microsoft.com/office/drawing/2014/main" id="{A7B1A508-78F0-CC68-42C6-17D9C01CB2F8}"/>
              </a:ext>
            </a:extLst>
          </p:cNvPr>
          <p:cNvGrpSpPr/>
          <p:nvPr/>
        </p:nvGrpSpPr>
        <p:grpSpPr>
          <a:xfrm>
            <a:off x="5932500" y="305635"/>
            <a:ext cx="6148169" cy="3111716"/>
            <a:chOff x="5166949" y="791889"/>
            <a:chExt cx="6148169" cy="3111716"/>
          </a:xfrm>
        </p:grpSpPr>
        <p:sp>
          <p:nvSpPr>
            <p:cNvPr id="10" name="Bolla: nuvola 9">
              <a:extLst>
                <a:ext uri="{FF2B5EF4-FFF2-40B4-BE49-F238E27FC236}">
                  <a16:creationId xmlns:a16="http://schemas.microsoft.com/office/drawing/2014/main" id="{AD5D4E8C-6396-F872-CF6F-9832C8EB180A}"/>
                </a:ext>
              </a:extLst>
            </p:cNvPr>
            <p:cNvSpPr/>
            <p:nvPr/>
          </p:nvSpPr>
          <p:spPr>
            <a:xfrm rot="334124">
              <a:off x="5582325" y="791889"/>
              <a:ext cx="5732793" cy="2458830"/>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6" name="CasellaDiTesto 5">
              <a:extLst>
                <a:ext uri="{FF2B5EF4-FFF2-40B4-BE49-F238E27FC236}">
                  <a16:creationId xmlns:a16="http://schemas.microsoft.com/office/drawing/2014/main" id="{922B0BC7-F68C-E3E8-F869-1FE0D9969211}"/>
                </a:ext>
              </a:extLst>
            </p:cNvPr>
            <p:cNvSpPr txBox="1"/>
            <p:nvPr/>
          </p:nvSpPr>
          <p:spPr>
            <a:xfrm>
              <a:off x="6096001" y="1185178"/>
              <a:ext cx="4779958" cy="1708160"/>
            </a:xfrm>
            <a:prstGeom prst="rect">
              <a:avLst/>
            </a:prstGeom>
            <a:noFill/>
          </p:spPr>
          <p:txBody>
            <a:bodyPr wrap="square">
              <a:spAutoFit/>
            </a:bodyPr>
            <a:lstStyle/>
            <a:p>
              <a:pPr marL="228600" indent="-228600">
                <a:buFont typeface="+mj-lt"/>
                <a:buAutoNum type="arabicPeriod"/>
              </a:pPr>
              <a:r>
                <a:rPr lang="it-IT" sz="1050" b="1">
                  <a:solidFill>
                    <a:srgbClr val="000000"/>
                  </a:solidFill>
                  <a:latin typeface="Arial" panose="020B0604020202020204" pitchFamily="34" charset="0"/>
                  <a:cs typeface="Arial" panose="020B0604020202020204" pitchFamily="34" charset="0"/>
                </a:rPr>
                <a:t>CAPIRE su quali mansioni implementare l’utilizzo dell’AI</a:t>
              </a:r>
              <a:r>
                <a:rPr lang="it-IT" sz="1050">
                  <a:solidFill>
                    <a:srgbClr val="000000"/>
                  </a:solidFill>
                  <a:latin typeface="Arial" panose="020B0604020202020204" pitchFamily="34" charset="0"/>
                  <a:cs typeface="Arial" panose="020B0604020202020204" pitchFamily="34" charset="0"/>
                </a:rPr>
                <a:t>: essendoci vari tipi di attività (sia per quanto riguarda la parte FRONT OFFICE e la parte BACK OFFICE) secondo me, in primis, è necessario avere un’idea chiara su quali di queste andare a focalizzarsi con una certa priorità. </a:t>
              </a:r>
            </a:p>
            <a:p>
              <a:pPr marL="228600" indent="-228600">
                <a:buFont typeface="+mj-lt"/>
                <a:buAutoNum type="arabicPeriod"/>
              </a:pPr>
              <a:r>
                <a:rPr lang="it-IT" sz="1050" b="1">
                  <a:solidFill>
                    <a:srgbClr val="000000"/>
                  </a:solidFill>
                  <a:latin typeface="Arial" panose="020B0604020202020204" pitchFamily="34" charset="0"/>
                  <a:cs typeface="Arial" panose="020B0604020202020204" pitchFamily="34" charset="0"/>
                </a:rPr>
                <a:t>INIZIARE un periodo di training/formazione a tutto il reparto </a:t>
              </a:r>
              <a:r>
                <a:rPr lang="it-IT" sz="1050">
                  <a:solidFill>
                    <a:srgbClr val="000000"/>
                  </a:solidFill>
                  <a:latin typeface="Arial" panose="020B0604020202020204" pitchFamily="34" charset="0"/>
                  <a:cs typeface="Arial" panose="020B0604020202020204" pitchFamily="34" charset="0"/>
                </a:rPr>
                <a:t>cercando di dividere le persone in maniera equilibrata (non tutto un gruppo di soli giovani o un gruppo di soli “anziani”) in modo che ci possa essere una buona e costruttiva collaborazione e si possa fare TEAM. </a:t>
              </a:r>
            </a:p>
            <a:p>
              <a:pPr algn="ctr"/>
              <a:r>
                <a:rPr lang="it-IT" sz="1050" b="1">
                  <a:solidFill>
                    <a:srgbClr val="000000"/>
                  </a:solidFill>
                  <a:latin typeface="Arial" panose="020B0604020202020204" pitchFamily="34" charset="0"/>
                  <a:cs typeface="Arial" panose="020B0604020202020204" pitchFamily="34" charset="0"/>
                </a:rPr>
                <a:t>Juan José </a:t>
              </a:r>
              <a:r>
                <a:rPr lang="it-IT" sz="1050" b="1" err="1">
                  <a:solidFill>
                    <a:srgbClr val="000000"/>
                  </a:solidFill>
                  <a:latin typeface="Arial" panose="020B0604020202020204" pitchFamily="34" charset="0"/>
                  <a:cs typeface="Arial" panose="020B0604020202020204" pitchFamily="34" charset="0"/>
                </a:rPr>
                <a:t>Mendizabal</a:t>
              </a:r>
              <a:r>
                <a:rPr lang="it-IT" sz="1050" b="1">
                  <a:solidFill>
                    <a:srgbClr val="000000"/>
                  </a:solidFill>
                  <a:latin typeface="Arial" panose="020B0604020202020204" pitchFamily="34" charset="0"/>
                  <a:cs typeface="Arial" panose="020B0604020202020204" pitchFamily="34" charset="0"/>
                </a:rPr>
                <a:t> </a:t>
              </a:r>
              <a:r>
                <a:rPr lang="it-IT" sz="1050" b="1" err="1">
                  <a:solidFill>
                    <a:srgbClr val="000000"/>
                  </a:solidFill>
                  <a:latin typeface="Arial" panose="020B0604020202020204" pitchFamily="34" charset="0"/>
                  <a:cs typeface="Arial" panose="020B0604020202020204" pitchFamily="34" charset="0"/>
                </a:rPr>
                <a:t>Terzeros</a:t>
              </a:r>
              <a:endParaRPr lang="it-IT" sz="1050" b="1">
                <a:solidFill>
                  <a:srgbClr val="000000"/>
                </a:solidFill>
                <a:latin typeface="Arial" panose="020B0604020202020204" pitchFamily="34" charset="0"/>
                <a:cs typeface="Arial" panose="020B0604020202020204" pitchFamily="34" charset="0"/>
              </a:endParaRPr>
            </a:p>
            <a:p>
              <a:endParaRPr lang="it-IT" sz="1050">
                <a:solidFill>
                  <a:srgbClr val="000000"/>
                </a:solidFill>
                <a:latin typeface="Arial" panose="020B0604020202020204" pitchFamily="34" charset="0"/>
                <a:cs typeface="Arial" panose="020B0604020202020204" pitchFamily="34" charset="0"/>
              </a:endParaRPr>
            </a:p>
          </p:txBody>
        </p:sp>
        <p:sp>
          <p:nvSpPr>
            <p:cNvPr id="12" name="Rettangolo 11">
              <a:extLst>
                <a:ext uri="{FF2B5EF4-FFF2-40B4-BE49-F238E27FC236}">
                  <a16:creationId xmlns:a16="http://schemas.microsoft.com/office/drawing/2014/main" id="{76147E08-4957-1440-7238-2F117E5EC773}"/>
                </a:ext>
              </a:extLst>
            </p:cNvPr>
            <p:cNvSpPr/>
            <p:nvPr/>
          </p:nvSpPr>
          <p:spPr>
            <a:xfrm>
              <a:off x="5166949" y="3534273"/>
              <a:ext cx="4061983" cy="369332"/>
            </a:xfrm>
            <a:prstGeom prst="rect">
              <a:avLst/>
            </a:prstGeom>
            <a:noFill/>
          </p:spPr>
          <p:txBody>
            <a:bodyPr wrap="square" lIns="91440" tIns="45720" rIns="91440" bIns="45720">
              <a:spAutoFit/>
            </a:bodyPr>
            <a:lstStyle/>
            <a:p>
              <a:pPr algn="ctr"/>
              <a:r>
                <a:rPr lang="it-IT"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SKILLS ASSESSMENT &amp; FORMAZIONE</a:t>
              </a:r>
            </a:p>
          </p:txBody>
        </p:sp>
      </p:grpSp>
      <p:grpSp>
        <p:nvGrpSpPr>
          <p:cNvPr id="30" name="Gruppo 29">
            <a:extLst>
              <a:ext uri="{FF2B5EF4-FFF2-40B4-BE49-F238E27FC236}">
                <a16:creationId xmlns:a16="http://schemas.microsoft.com/office/drawing/2014/main" id="{0B7B4559-975A-2D45-1B3C-C153964CF4BA}"/>
              </a:ext>
            </a:extLst>
          </p:cNvPr>
          <p:cNvGrpSpPr/>
          <p:nvPr/>
        </p:nvGrpSpPr>
        <p:grpSpPr>
          <a:xfrm>
            <a:off x="4978774" y="3575581"/>
            <a:ext cx="6051616" cy="2458830"/>
            <a:chOff x="4978774" y="3575581"/>
            <a:chExt cx="6051616" cy="2458830"/>
          </a:xfrm>
        </p:grpSpPr>
        <p:sp>
          <p:nvSpPr>
            <p:cNvPr id="29" name="Bolla: nuvola 28">
              <a:extLst>
                <a:ext uri="{FF2B5EF4-FFF2-40B4-BE49-F238E27FC236}">
                  <a16:creationId xmlns:a16="http://schemas.microsoft.com/office/drawing/2014/main" id="{4CCEE087-009A-B2B1-86FE-87B6307F71E3}"/>
                </a:ext>
              </a:extLst>
            </p:cNvPr>
            <p:cNvSpPr/>
            <p:nvPr/>
          </p:nvSpPr>
          <p:spPr>
            <a:xfrm rot="334124">
              <a:off x="4978774" y="3575581"/>
              <a:ext cx="6051616" cy="2458830"/>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28" name="CasellaDiTesto 27">
              <a:extLst>
                <a:ext uri="{FF2B5EF4-FFF2-40B4-BE49-F238E27FC236}">
                  <a16:creationId xmlns:a16="http://schemas.microsoft.com/office/drawing/2014/main" id="{DDC46D7E-F5B2-3373-F246-68A474E13493}"/>
                </a:ext>
              </a:extLst>
            </p:cNvPr>
            <p:cNvSpPr txBox="1"/>
            <p:nvPr/>
          </p:nvSpPr>
          <p:spPr>
            <a:xfrm>
              <a:off x="5616520" y="3948065"/>
              <a:ext cx="5337000" cy="1708160"/>
            </a:xfrm>
            <a:prstGeom prst="rect">
              <a:avLst/>
            </a:prstGeom>
            <a:noFill/>
          </p:spPr>
          <p:txBody>
            <a:bodyPr wrap="square">
              <a:spAutoFit/>
            </a:bodyPr>
            <a:lstStyle>
              <a:defPPr rtl="0">
                <a:defRPr lang="it-IT"/>
              </a:defPPr>
              <a:lvl1pPr>
                <a:defRPr sz="1050">
                  <a:solidFill>
                    <a:srgbClr val="000000"/>
                  </a:solidFill>
                  <a:effectLst/>
                  <a:latin typeface="Arial" panose="020B0604020202020204" pitchFamily="34" charset="0"/>
                  <a:ea typeface="Times New Roman" panose="02020603050405020304" pitchFamily="18" charset="0"/>
                  <a:cs typeface="Arial" panose="020B0604020202020204" pitchFamily="34" charset="0"/>
                </a:defRPr>
              </a:lvl1pPr>
            </a:lstStyle>
            <a:p>
              <a:pPr marL="228600" indent="-228600">
                <a:buFont typeface="+mj-lt"/>
                <a:buAutoNum type="arabicPeriod"/>
              </a:pPr>
              <a:r>
                <a:rPr lang="it-IT" b="1"/>
                <a:t>“Applicativo che permetta di estrapolare a partire da una base dati, opportunamente costruita, dei feedback puntuali per ottimizzare la distribuzione delle risorse durante le ore lavorative</a:t>
              </a:r>
              <a:r>
                <a:rPr lang="it-IT"/>
                <a:t>. La base dati potrebbe contenere sia input quantitativi (numero item in ingresso, orari item in ingresso) sia input qualitativi (preferenze dei singoli agenti sui turni di lavoro)”</a:t>
              </a:r>
            </a:p>
            <a:p>
              <a:pPr marL="228600" indent="-228600">
                <a:buFont typeface="+mj-lt"/>
                <a:buAutoNum type="arabicPeriod"/>
              </a:pPr>
              <a:r>
                <a:rPr lang="it-IT" b="1"/>
                <a:t>“Applicativo che restituisce all’agente una sintesi accurata e strutturata di una descrizione del problema offerta dal cliente, arricchita da documenti come “I Casi simili” o “Articoli che trattano del problema”</a:t>
              </a:r>
              <a:r>
                <a:rPr lang="it-IT"/>
                <a:t>. L’AI dovrà avere a supporto questi documenti.” </a:t>
              </a:r>
            </a:p>
            <a:p>
              <a:pPr algn="ctr"/>
              <a:r>
                <a:rPr lang="it-IT" b="1"/>
                <a:t>Teresa Fuccio</a:t>
              </a:r>
            </a:p>
          </p:txBody>
        </p:sp>
      </p:grpSp>
      <p:sp>
        <p:nvSpPr>
          <p:cNvPr id="31" name="Rettangolo 30">
            <a:extLst>
              <a:ext uri="{FF2B5EF4-FFF2-40B4-BE49-F238E27FC236}">
                <a16:creationId xmlns:a16="http://schemas.microsoft.com/office/drawing/2014/main" id="{458E5BAC-3A7B-FAA0-E014-8E3A70B7B331}"/>
              </a:ext>
            </a:extLst>
          </p:cNvPr>
          <p:cNvSpPr/>
          <p:nvPr/>
        </p:nvSpPr>
        <p:spPr>
          <a:xfrm>
            <a:off x="2960653" y="5663104"/>
            <a:ext cx="3491857" cy="646331"/>
          </a:xfrm>
          <a:prstGeom prst="rect">
            <a:avLst/>
          </a:prstGeom>
          <a:noFill/>
        </p:spPr>
        <p:txBody>
          <a:bodyPr wrap="square" lIns="91440" tIns="45720" rIns="91440" bIns="45720">
            <a:spAutoFit/>
          </a:bodyPr>
          <a:lstStyle/>
          <a:p>
            <a:pPr algn="ctr"/>
            <a:r>
              <a:rPr lang="it-IT"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STRUMENTI DI MIGLIORAMENTO DEL LAVORO</a:t>
            </a:r>
            <a:endParaRPr lang="it-IT"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Immagine 2" descr="Immagine che contiene testo, Carattere, logo, Elementi grafici&#10;&#10;Descrizione generata automaticamente">
            <a:extLst>
              <a:ext uri="{FF2B5EF4-FFF2-40B4-BE49-F238E27FC236}">
                <a16:creationId xmlns:a16="http://schemas.microsoft.com/office/drawing/2014/main" id="{6F6BDEAD-635E-6117-BF4D-51248B84080E}"/>
              </a:ext>
            </a:extLst>
          </p:cNvPr>
          <p:cNvPicPr>
            <a:picLocks noChangeAspect="1"/>
          </p:cNvPicPr>
          <p:nvPr/>
        </p:nvPicPr>
        <p:blipFill>
          <a:blip r:embed="rId2"/>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2848258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71CCF8-90B7-E5BE-EBF4-55A84B6185A2}"/>
              </a:ext>
            </a:extLst>
          </p:cNvPr>
          <p:cNvSpPr>
            <a:spLocks noGrp="1"/>
          </p:cNvSpPr>
          <p:nvPr>
            <p:ph type="title"/>
          </p:nvPr>
        </p:nvSpPr>
        <p:spPr/>
        <p:txBody>
          <a:bodyPr/>
          <a:lstStyle/>
          <a:p>
            <a:r>
              <a:rPr lang="it-IT"/>
              <a:t>In sintesi</a:t>
            </a:r>
          </a:p>
        </p:txBody>
      </p:sp>
      <p:sp>
        <p:nvSpPr>
          <p:cNvPr id="12" name="Segnaposto testo 11">
            <a:extLst>
              <a:ext uri="{FF2B5EF4-FFF2-40B4-BE49-F238E27FC236}">
                <a16:creationId xmlns:a16="http://schemas.microsoft.com/office/drawing/2014/main" id="{4CF8E513-958D-8CEF-E679-379462BDFB0C}"/>
              </a:ext>
            </a:extLst>
          </p:cNvPr>
          <p:cNvSpPr>
            <a:spLocks noGrp="1"/>
          </p:cNvSpPr>
          <p:nvPr>
            <p:ph type="body" idx="1"/>
          </p:nvPr>
        </p:nvSpPr>
        <p:spPr>
          <a:xfrm>
            <a:off x="6096000" y="2579297"/>
            <a:ext cx="5472113" cy="3017330"/>
          </a:xfrm>
        </p:spPr>
        <p:txBody>
          <a:bodyPr vert="horz" lIns="0" tIns="0" rIns="0" bIns="0" rtlCol="0">
            <a:noAutofit/>
          </a:bodyPr>
          <a:lstStyle/>
          <a:p>
            <a:pPr>
              <a:lnSpc>
                <a:spcPct val="100000"/>
              </a:lnSpc>
              <a:spcBef>
                <a:spcPts val="0"/>
              </a:spcBef>
              <a:spcAft>
                <a:spcPts val="600"/>
              </a:spcAft>
            </a:pPr>
            <a:r>
              <a:rPr lang="it-IT" sz="2000">
                <a:latin typeface="Arial" panose="020B0604020202020204" pitchFamily="34" charset="0"/>
                <a:cs typeface="Arial" panose="020B0604020202020204" pitchFamily="34" charset="0"/>
              </a:rPr>
              <a:t>Le persone che lavorano in questo contesto desiderano acquisire maggiore conoscenza dell’A.I. e hanno bisogno di strumenti che li supportino nella gestione del cliente sia da un punto di vista dell’ottimizzazione delle loro performance sia da un punto di vista della qualità del servizio erogato</a:t>
            </a:r>
          </a:p>
        </p:txBody>
      </p:sp>
      <p:sp>
        <p:nvSpPr>
          <p:cNvPr id="18" name="Segnaposto contenuto 17">
            <a:extLst>
              <a:ext uri="{FF2B5EF4-FFF2-40B4-BE49-F238E27FC236}">
                <a16:creationId xmlns:a16="http://schemas.microsoft.com/office/drawing/2014/main" id="{6CF5B7DC-73C6-0299-E5AF-86866C510E19}"/>
              </a:ext>
            </a:extLst>
          </p:cNvPr>
          <p:cNvSpPr>
            <a:spLocks noGrp="1"/>
          </p:cNvSpPr>
          <p:nvPr>
            <p:ph sz="half" idx="2"/>
          </p:nvPr>
        </p:nvSpPr>
        <p:spPr>
          <a:xfrm>
            <a:off x="431800" y="2665561"/>
            <a:ext cx="5472000" cy="3033801"/>
          </a:xfrm>
        </p:spPr>
        <p:txBody>
          <a:bodyPr vert="horz" lIns="0" tIns="0" rIns="0" bIns="0" rtlCol="0">
            <a:noAutofit/>
          </a:bodyPr>
          <a:lstStyle/>
          <a:p>
            <a:pPr>
              <a:lnSpc>
                <a:spcPct val="100000"/>
              </a:lnSpc>
              <a:spcBef>
                <a:spcPts val="0"/>
              </a:spcBef>
              <a:spcAft>
                <a:spcPts val="600"/>
              </a:spcAft>
            </a:pPr>
            <a:r>
              <a:rPr lang="it-IT" sz="2000">
                <a:latin typeface="Arial" panose="020B0604020202020204" pitchFamily="34" charset="0"/>
                <a:cs typeface="Arial" panose="020B0604020202020204" pitchFamily="34" charset="0"/>
              </a:rPr>
              <a:t>Un contesto operativo di gestione multicanale dei clienti in cui la digitalizzazione è ancora in corso, la resistenza al cambiamento è forte e il posizionamento del proprio brand si gioca anche sulla capacità di innovare grazie all’A.I.</a:t>
            </a:r>
          </a:p>
        </p:txBody>
      </p:sp>
      <p:sp>
        <p:nvSpPr>
          <p:cNvPr id="14" name="Segnaposto testo 13">
            <a:extLst>
              <a:ext uri="{FF2B5EF4-FFF2-40B4-BE49-F238E27FC236}">
                <a16:creationId xmlns:a16="http://schemas.microsoft.com/office/drawing/2014/main" id="{B9398352-F895-DF1F-C14B-3DC160F9E915}"/>
              </a:ext>
            </a:extLst>
          </p:cNvPr>
          <p:cNvSpPr>
            <a:spLocks noGrp="1"/>
          </p:cNvSpPr>
          <p:nvPr>
            <p:ph type="body" sz="quarter" idx="12"/>
          </p:nvPr>
        </p:nvSpPr>
        <p:spPr/>
        <p:txBody>
          <a:bodyPr/>
          <a:lstStyle/>
          <a:p>
            <a:r>
              <a:rPr lang="it-IT"/>
              <a:t>Contesto e bisogni</a:t>
            </a:r>
          </a:p>
        </p:txBody>
      </p:sp>
      <p:sp>
        <p:nvSpPr>
          <p:cNvPr id="4" name="Segnaposto piè di pagina 3">
            <a:extLst>
              <a:ext uri="{FF2B5EF4-FFF2-40B4-BE49-F238E27FC236}">
                <a16:creationId xmlns:a16="http://schemas.microsoft.com/office/drawing/2014/main" id="{E429B757-F5BE-327B-7167-E92D7C9137D7}"/>
              </a:ext>
            </a:extLst>
          </p:cNvPr>
          <p:cNvSpPr>
            <a:spLocks noGrp="1"/>
          </p:cNvSpPr>
          <p:nvPr>
            <p:ph type="ftr" sz="quarter" idx="14"/>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10B0919F-3336-DA75-18CA-05DBA31ADA2A}"/>
              </a:ext>
            </a:extLst>
          </p:cNvPr>
          <p:cNvSpPr>
            <a:spLocks noGrp="1"/>
          </p:cNvSpPr>
          <p:nvPr>
            <p:ph type="sldNum" sz="quarter" idx="33"/>
          </p:nvPr>
        </p:nvSpPr>
        <p:spPr/>
        <p:txBody>
          <a:bodyPr/>
          <a:lstStyle/>
          <a:p>
            <a:pPr rtl="0"/>
            <a:fld id="{19B51A1E-902D-48AF-9020-955120F399B6}" type="slidenum">
              <a:rPr lang="it-IT" smtClean="0"/>
              <a:pPr rtl="0"/>
              <a:t>23</a:t>
            </a:fld>
            <a:endParaRPr lang="it-IT"/>
          </a:p>
        </p:txBody>
      </p:sp>
      <p:sp>
        <p:nvSpPr>
          <p:cNvPr id="19" name="Rettangolo 18">
            <a:extLst>
              <a:ext uri="{FF2B5EF4-FFF2-40B4-BE49-F238E27FC236}">
                <a16:creationId xmlns:a16="http://schemas.microsoft.com/office/drawing/2014/main" id="{AEC72AEA-D2E5-F2E2-2684-E1BA9C8E4BE1}"/>
              </a:ext>
            </a:extLst>
          </p:cNvPr>
          <p:cNvSpPr/>
          <p:nvPr/>
        </p:nvSpPr>
        <p:spPr>
          <a:xfrm>
            <a:off x="709610" y="1571160"/>
            <a:ext cx="4285725" cy="707886"/>
          </a:xfrm>
          <a:prstGeom prst="rect">
            <a:avLst/>
          </a:prstGeom>
          <a:noFill/>
        </p:spPr>
        <p:txBody>
          <a:bodyPr wrap="none" lIns="91440" tIns="45720" rIns="91440" bIns="45720">
            <a:spAutoFit/>
          </a:bodyPr>
          <a:lstStyle/>
          <a:p>
            <a:pPr algn="ctr"/>
            <a:r>
              <a:rPr lang="it-IT" sz="4000" b="1" cap="none" spc="0">
                <a:ln w="0"/>
                <a:solidFill>
                  <a:srgbClr val="0097CC"/>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L’organizzazione</a:t>
            </a:r>
          </a:p>
        </p:txBody>
      </p:sp>
      <p:sp>
        <p:nvSpPr>
          <p:cNvPr id="20" name="Rettangolo 19">
            <a:extLst>
              <a:ext uri="{FF2B5EF4-FFF2-40B4-BE49-F238E27FC236}">
                <a16:creationId xmlns:a16="http://schemas.microsoft.com/office/drawing/2014/main" id="{422893E8-15E8-B5A5-62A8-3397A0B903A4}"/>
              </a:ext>
            </a:extLst>
          </p:cNvPr>
          <p:cNvSpPr/>
          <p:nvPr/>
        </p:nvSpPr>
        <p:spPr>
          <a:xfrm>
            <a:off x="6263829" y="1503307"/>
            <a:ext cx="2957809" cy="707886"/>
          </a:xfrm>
          <a:prstGeom prst="rect">
            <a:avLst/>
          </a:prstGeom>
          <a:noFill/>
        </p:spPr>
        <p:txBody>
          <a:bodyPr wrap="square" lIns="91440" tIns="45720" rIns="91440" bIns="45720">
            <a:spAutoFit/>
          </a:bodyPr>
          <a:lstStyle/>
          <a:p>
            <a:pPr algn="ctr"/>
            <a:r>
              <a:rPr lang="it-IT" sz="4000" b="1">
                <a:ln w="0"/>
                <a:solidFill>
                  <a:srgbClr val="0097CC"/>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 persone</a:t>
            </a:r>
          </a:p>
        </p:txBody>
      </p:sp>
      <p:pic>
        <p:nvPicPr>
          <p:cNvPr id="3" name="Immagine 2" descr="Immagine che contiene testo, Carattere, logo, Elementi grafici&#10;&#10;Descrizione generata automaticamente">
            <a:extLst>
              <a:ext uri="{FF2B5EF4-FFF2-40B4-BE49-F238E27FC236}">
                <a16:creationId xmlns:a16="http://schemas.microsoft.com/office/drawing/2014/main" id="{AACBED05-917D-5ECB-103A-E8929B8F77E1}"/>
              </a:ext>
            </a:extLst>
          </p:cNvPr>
          <p:cNvPicPr>
            <a:picLocks noChangeAspect="1"/>
          </p:cNvPicPr>
          <p:nvPr/>
        </p:nvPicPr>
        <p:blipFill>
          <a:blip r:embed="rId2"/>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2373006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64955E26-C57E-2C3C-CA7F-E8E4533A40B3}"/>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lumMod val="75000"/>
                    <a:lumOff val="25000"/>
                  </a:prstClr>
                </a:solidFill>
                <a:effectLst/>
                <a:uLnTx/>
                <a:uFillTx/>
                <a:latin typeface="Candara"/>
                <a:ea typeface="+mn-ea"/>
                <a:cs typeface="+mn-cs"/>
              </a:rPr>
              <a:t>Aggiungere un piè di pagina</a:t>
            </a:r>
          </a:p>
        </p:txBody>
      </p:sp>
      <p:sp>
        <p:nvSpPr>
          <p:cNvPr id="3" name="Segnaposto numero diapositiva 2">
            <a:extLst>
              <a:ext uri="{FF2B5EF4-FFF2-40B4-BE49-F238E27FC236}">
                <a16:creationId xmlns:a16="http://schemas.microsoft.com/office/drawing/2014/main" id="{20B9B42E-0520-6642-B756-97F05CCF6809}"/>
              </a:ext>
            </a:extLst>
          </p:cNvPr>
          <p:cNvSpPr>
            <a:spLocks noGrp="1"/>
          </p:cNvSpPr>
          <p:nvPr>
            <p:ph type="sldNum"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it-IT"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srgbClr val="FFFFFF"/>
              </a:solidFill>
              <a:effectLst/>
              <a:uLnTx/>
              <a:uFillTx/>
              <a:latin typeface="Corbel"/>
              <a:ea typeface="+mn-ea"/>
              <a:cs typeface="+mn-cs"/>
            </a:endParaRPr>
          </a:p>
        </p:txBody>
      </p:sp>
      <p:sp>
        <p:nvSpPr>
          <p:cNvPr id="4" name="Titolo 3">
            <a:extLst>
              <a:ext uri="{FF2B5EF4-FFF2-40B4-BE49-F238E27FC236}">
                <a16:creationId xmlns:a16="http://schemas.microsoft.com/office/drawing/2014/main" id="{9BFBC306-72FC-3DDE-9013-5F476686A737}"/>
              </a:ext>
            </a:extLst>
          </p:cNvPr>
          <p:cNvSpPr>
            <a:spLocks noGrp="1"/>
          </p:cNvSpPr>
          <p:nvPr>
            <p:ph type="title"/>
          </p:nvPr>
        </p:nvSpPr>
        <p:spPr>
          <a:xfrm>
            <a:off x="432000" y="233230"/>
            <a:ext cx="11328000" cy="432000"/>
          </a:xfrm>
        </p:spPr>
        <p:txBody>
          <a:bodyPr/>
          <a:lstStyle/>
          <a:p>
            <a:r>
              <a:rPr lang="it-IT"/>
              <a:t>La sfida  </a:t>
            </a:r>
          </a:p>
        </p:txBody>
      </p:sp>
      <p:sp>
        <p:nvSpPr>
          <p:cNvPr id="5" name="Segnaposto testo 2">
            <a:extLst>
              <a:ext uri="{FF2B5EF4-FFF2-40B4-BE49-F238E27FC236}">
                <a16:creationId xmlns:a16="http://schemas.microsoft.com/office/drawing/2014/main" id="{A57DD0B7-591A-B63C-5C40-08EAFEC0DD85}"/>
              </a:ext>
            </a:extLst>
          </p:cNvPr>
          <p:cNvSpPr txBox="1">
            <a:spLocks/>
          </p:cNvSpPr>
          <p:nvPr/>
        </p:nvSpPr>
        <p:spPr>
          <a:xfrm>
            <a:off x="501011" y="731510"/>
            <a:ext cx="10760802" cy="950641"/>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600"/>
              </a:spcAft>
              <a:buClr>
                <a:srgbClr val="25C6E3"/>
              </a:buClr>
              <a:buSzTx/>
              <a:buFont typeface="Arial" panose="020B0604020202020204" pitchFamily="34" charset="0"/>
              <a:buNone/>
              <a:tabLst/>
              <a:defRPr/>
            </a:pPr>
            <a:r>
              <a:rPr kumimoji="0" lang="it-IT"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«I.A. Human Impact» è un programma di miglioramento organizzativo </a:t>
            </a:r>
            <a:r>
              <a:rPr kumimoji="0" lang="it-IT"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per la gestione  </a:t>
            </a:r>
            <a:r>
              <a:rPr lang="it-IT">
                <a:solidFill>
                  <a:prstClr val="black">
                    <a:lumMod val="75000"/>
                    <a:lumOff val="25000"/>
                  </a:prstClr>
                </a:solidFill>
                <a:latin typeface="Arial" panose="020B0604020202020204" pitchFamily="34" charset="0"/>
                <a:ea typeface="Times New Roman" panose="02020603050405020304" pitchFamily="18" charset="0"/>
              </a:rPr>
              <a:t>m</a:t>
            </a:r>
            <a:r>
              <a:rPr kumimoji="0" lang="it-IT"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ulti canale dei Clienti, che ha la finalità di </a:t>
            </a:r>
            <a:r>
              <a:rPr kumimoji="0" lang="it-IT"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sviluppare una cultura orientata alla valorizzazione del capitale umano ai tempi Chat GPT </a:t>
            </a:r>
            <a:r>
              <a:rPr kumimoji="0" lang="it-IT"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per tutte le persone che lavorano nelle </a:t>
            </a:r>
            <a:r>
              <a:rPr lang="it-IT">
                <a:solidFill>
                  <a:prstClr val="black">
                    <a:lumMod val="75000"/>
                    <a:lumOff val="25000"/>
                  </a:prstClr>
                </a:solidFill>
                <a:latin typeface="Arial" panose="020B0604020202020204" pitchFamily="34" charset="0"/>
                <a:ea typeface="Times New Roman" panose="02020603050405020304" pitchFamily="18" charset="0"/>
              </a:rPr>
              <a:t>strutture di </a:t>
            </a:r>
            <a:r>
              <a:rPr kumimoji="0" lang="it-IT"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Customer Management.</a:t>
            </a:r>
            <a:endParaRPr lang="it-IT">
              <a:solidFill>
                <a:prstClr val="black">
                  <a:lumMod val="75000"/>
                  <a:lumOff val="25000"/>
                </a:prstClr>
              </a:solidFill>
              <a:latin typeface="Arial" panose="020B0604020202020204" pitchFamily="34" charset="0"/>
              <a:ea typeface="Times New Roman" panose="02020603050405020304" pitchFamily="18" charset="0"/>
            </a:endParaRPr>
          </a:p>
        </p:txBody>
      </p:sp>
      <p:sp>
        <p:nvSpPr>
          <p:cNvPr id="13" name="CasellaDiTesto 12">
            <a:extLst>
              <a:ext uri="{FF2B5EF4-FFF2-40B4-BE49-F238E27FC236}">
                <a16:creationId xmlns:a16="http://schemas.microsoft.com/office/drawing/2014/main" id="{EB9F6555-4CD8-BC59-2993-CE03A1C7EA49}"/>
              </a:ext>
            </a:extLst>
          </p:cNvPr>
          <p:cNvSpPr txBox="1"/>
          <p:nvPr/>
        </p:nvSpPr>
        <p:spPr>
          <a:xfrm>
            <a:off x="501011" y="1847805"/>
            <a:ext cx="5664000" cy="2665345"/>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600"/>
              </a:spcAft>
              <a:buClr>
                <a:srgbClr val="25C6E3"/>
              </a:buClr>
              <a:buSzTx/>
              <a:buFont typeface="Arial" panose="020B0604020202020204" pitchFamily="34" charset="0"/>
              <a:buNone/>
              <a:tabLst/>
              <a:defRPr/>
            </a:pPr>
            <a:r>
              <a:rPr kumimoji="0" lang="it-IT"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Si pone i seguenti </a:t>
            </a:r>
            <a:r>
              <a:rPr kumimoji="0" lang="it-IT" b="0" i="1"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obiettivi</a:t>
            </a:r>
            <a:r>
              <a:rPr kumimoji="0" lang="it-IT"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a:t>
            </a:r>
          </a:p>
          <a:p>
            <a:pPr marL="285750" marR="0" lvl="0" indent="-285750" algn="l" defTabSz="914400" rtl="0" eaLnBrk="1" fontAlgn="auto" latinLnBrk="0" hangingPunct="1">
              <a:lnSpc>
                <a:spcPct val="100000"/>
              </a:lnSpc>
              <a:spcBef>
                <a:spcPts val="0"/>
              </a:spcBef>
              <a:spcAft>
                <a:spcPts val="600"/>
              </a:spcAft>
              <a:buClr>
                <a:srgbClr val="25C6E3"/>
              </a:buClr>
              <a:buSzTx/>
              <a:buFont typeface="Arial" panose="020B0604020202020204" pitchFamily="34" charset="0"/>
              <a:buChar char="•"/>
              <a:tabLst/>
              <a:defRPr/>
            </a:pPr>
            <a:r>
              <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migliorare le competenze tecniche e le soft skills</a:t>
            </a:r>
            <a:r>
              <a:rPr kumimoji="0" lang="it-IT"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 del personale in ottica di up-</a:t>
            </a:r>
            <a:r>
              <a:rPr kumimoji="0" lang="it-IT" sz="1400" b="0" i="0" u="none" strike="noStrike" kern="1200" cap="none" spc="0" normalizeH="0" baseline="0" noProof="0" err="1">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skilling</a:t>
            </a:r>
            <a:r>
              <a:rPr kumimoji="0" lang="it-IT"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 e re-</a:t>
            </a:r>
            <a:r>
              <a:rPr kumimoji="0" lang="it-IT" sz="1400" b="0" i="0" u="none" strike="noStrike" kern="1200" cap="none" spc="0" normalizeH="0" baseline="0" noProof="0" err="1">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skilling</a:t>
            </a:r>
            <a:endParaRPr kumimoji="0" lang="it-IT"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600"/>
              </a:spcAft>
              <a:buClr>
                <a:srgbClr val="25C6E3"/>
              </a:buClr>
              <a:buSzTx/>
              <a:buFont typeface="Arial" panose="020B0604020202020204" pitchFamily="34" charset="0"/>
              <a:buChar char="•"/>
              <a:tabLst/>
              <a:defRPr/>
            </a:pPr>
            <a:r>
              <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ridurre le resistenza al cambiamento </a:t>
            </a:r>
            <a:r>
              <a:rPr kumimoji="0" lang="it-IT"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attraverso una maggiore comprensione e coinvolgimento nel processo di digitalizzazione</a:t>
            </a:r>
          </a:p>
          <a:p>
            <a:pPr marL="285750" marR="0" lvl="0" indent="-285750" algn="l" defTabSz="914400" rtl="0" eaLnBrk="1" fontAlgn="auto" latinLnBrk="0" hangingPunct="1">
              <a:lnSpc>
                <a:spcPct val="100000"/>
              </a:lnSpc>
              <a:spcBef>
                <a:spcPts val="0"/>
              </a:spcBef>
              <a:spcAft>
                <a:spcPts val="600"/>
              </a:spcAft>
              <a:buClr>
                <a:srgbClr val="25C6E3"/>
              </a:buClr>
              <a:buSzTx/>
              <a:buFont typeface="Arial" panose="020B0604020202020204" pitchFamily="34" charset="0"/>
              <a:buChar char="•"/>
              <a:tabLst/>
              <a:defRPr/>
            </a:pPr>
            <a:r>
              <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accrescere la soddisfazione e l'engagement </a:t>
            </a:r>
            <a:r>
              <a:rPr kumimoji="0" lang="it-IT"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dei dipendenti</a:t>
            </a:r>
          </a:p>
          <a:p>
            <a:pPr marL="285750" marR="0" lvl="0" indent="-285750" algn="l" defTabSz="914400" rtl="0" eaLnBrk="1" fontAlgn="auto" latinLnBrk="0" hangingPunct="1">
              <a:lnSpc>
                <a:spcPct val="100000"/>
              </a:lnSpc>
              <a:spcBef>
                <a:spcPts val="0"/>
              </a:spcBef>
              <a:spcAft>
                <a:spcPts val="600"/>
              </a:spcAft>
              <a:buClr>
                <a:srgbClr val="25C6E3"/>
              </a:buClr>
              <a:buSzTx/>
              <a:buFont typeface="Arial" panose="020B0604020202020204" pitchFamily="34" charset="0"/>
              <a:buChar char="•"/>
              <a:tabLst/>
              <a:defRPr/>
            </a:pPr>
            <a:r>
              <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migliorare le performance individuali </a:t>
            </a:r>
            <a:r>
              <a:rPr kumimoji="0" lang="it-IT"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dei dipendenti e la qualità complessiva del servizio erogato.</a:t>
            </a:r>
          </a:p>
          <a:p>
            <a:pPr marL="285750" marR="0" lvl="0" indent="-285750" algn="l" defTabSz="914400" rtl="0" eaLnBrk="1" fontAlgn="auto" latinLnBrk="0" hangingPunct="1">
              <a:lnSpc>
                <a:spcPct val="100000"/>
              </a:lnSpc>
              <a:spcBef>
                <a:spcPts val="0"/>
              </a:spcBef>
              <a:spcAft>
                <a:spcPts val="600"/>
              </a:spcAft>
              <a:buClr>
                <a:srgbClr val="25C6E3"/>
              </a:buClr>
              <a:buSzTx/>
              <a:buFont typeface="Arial" panose="020B0604020202020204" pitchFamily="34" charset="0"/>
              <a:buChar char="•"/>
              <a:tabLst/>
              <a:defRPr/>
            </a:pPr>
            <a:r>
              <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consolidare il posizionamento del brand </a:t>
            </a:r>
            <a:r>
              <a:rPr kumimoji="0" lang="it-IT"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attraverso l'innovazione nella gestione dei clienti</a:t>
            </a:r>
            <a:endParaRPr kumimoji="0" lang="it-IT"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endParaRPr>
          </a:p>
        </p:txBody>
      </p:sp>
      <p:sp>
        <p:nvSpPr>
          <p:cNvPr id="14" name="CasellaDiTesto 13">
            <a:extLst>
              <a:ext uri="{FF2B5EF4-FFF2-40B4-BE49-F238E27FC236}">
                <a16:creationId xmlns:a16="http://schemas.microsoft.com/office/drawing/2014/main" id="{B047192C-0B1F-B9FB-D62A-5FC88F18FFF0}"/>
              </a:ext>
            </a:extLst>
          </p:cNvPr>
          <p:cNvSpPr txBox="1"/>
          <p:nvPr/>
        </p:nvSpPr>
        <p:spPr>
          <a:xfrm>
            <a:off x="6184015" y="1876096"/>
            <a:ext cx="5506974" cy="403495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600"/>
              </a:spcAft>
              <a:buClr>
                <a:srgbClr val="25C6E3"/>
              </a:buClr>
              <a:buSzTx/>
              <a:buFont typeface="Arial" panose="020B0604020202020204" pitchFamily="34" charset="0"/>
              <a:buNone/>
              <a:tabLst/>
              <a:defRPr/>
            </a:pPr>
            <a:r>
              <a:rPr kumimoji="0" lang="it-IT"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E tiene in considerazione le seguenti </a:t>
            </a:r>
            <a:r>
              <a:rPr kumimoji="0" lang="it-IT" b="0" i="1"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linee di azione</a:t>
            </a:r>
            <a:r>
              <a:rPr kumimoji="0" lang="it-IT"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a:t>
            </a:r>
            <a:endParaRPr lang="it-IT">
              <a:solidFill>
                <a:prstClr val="black">
                  <a:lumMod val="75000"/>
                  <a:lumOff val="25000"/>
                </a:prstClr>
              </a:solidFill>
              <a:latin typeface="Arial" panose="020B0604020202020204" pitchFamily="34" charset="0"/>
              <a:ea typeface="Times New Roman" panose="02020603050405020304" pitchFamily="18" charset="0"/>
            </a:endParaRP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lang="it-IT" sz="1400" b="1">
                <a:solidFill>
                  <a:prstClr val="black">
                    <a:lumMod val="75000"/>
                    <a:lumOff val="25000"/>
                  </a:prstClr>
                </a:solidFill>
                <a:latin typeface="Arial" panose="020B0604020202020204" pitchFamily="34" charset="0"/>
                <a:ea typeface="Times New Roman" panose="02020603050405020304" pitchFamily="18" charset="0"/>
              </a:rPr>
              <a:t>Piano di ingaggio </a:t>
            </a:r>
            <a:r>
              <a:rPr lang="it-IT" sz="1400">
                <a:solidFill>
                  <a:prstClr val="black">
                    <a:lumMod val="75000"/>
                    <a:lumOff val="25000"/>
                  </a:prstClr>
                </a:solidFill>
                <a:latin typeface="Arial" panose="020B0604020202020204" pitchFamily="34" charset="0"/>
                <a:ea typeface="Times New Roman" panose="02020603050405020304" pitchFamily="18" charset="0"/>
              </a:rPr>
              <a:t>per lo sviluppo di un </a:t>
            </a:r>
            <a:r>
              <a:rPr lang="it-IT" sz="1400" b="1" err="1">
                <a:solidFill>
                  <a:prstClr val="black">
                    <a:lumMod val="75000"/>
                    <a:lumOff val="25000"/>
                  </a:prstClr>
                </a:solidFill>
                <a:latin typeface="Arial" panose="020B0604020202020204" pitchFamily="34" charset="0"/>
                <a:ea typeface="Times New Roman" panose="02020603050405020304" pitchFamily="18" charset="0"/>
              </a:rPr>
              <a:t>mindset</a:t>
            </a:r>
            <a:r>
              <a:rPr lang="it-IT" sz="1400" b="1">
                <a:solidFill>
                  <a:prstClr val="black">
                    <a:lumMod val="75000"/>
                    <a:lumOff val="25000"/>
                  </a:prstClr>
                </a:solidFill>
                <a:latin typeface="Arial" panose="020B0604020202020204" pitchFamily="34" charset="0"/>
                <a:ea typeface="Times New Roman" panose="02020603050405020304" pitchFamily="18" charset="0"/>
              </a:rPr>
              <a:t> orientato all’innovazione </a:t>
            </a:r>
            <a:endPar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endParaRP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kumimoji="0" lang="it-IT"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Identificazione e formazione di </a:t>
            </a:r>
            <a:r>
              <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Ambasciatori </a:t>
            </a:r>
            <a:r>
              <a:rPr kumimoji="0" lang="it-IT"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per la sensibilizzazione interna e la </a:t>
            </a:r>
            <a:r>
              <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promozione del brand </a:t>
            </a:r>
            <a:r>
              <a:rPr kumimoji="0" lang="it-IT"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anche all’esterno</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lang="it-IT" sz="1400" b="1">
                <a:solidFill>
                  <a:prstClr val="black">
                    <a:lumMod val="75000"/>
                    <a:lumOff val="25000"/>
                  </a:prstClr>
                </a:solidFill>
                <a:latin typeface="Arial" panose="020B0604020202020204" pitchFamily="34" charset="0"/>
                <a:ea typeface="Times New Roman" panose="02020603050405020304" pitchFamily="18" charset="0"/>
              </a:rPr>
              <a:t>Formazione continua </a:t>
            </a:r>
            <a:r>
              <a:rPr lang="it-IT" sz="1400">
                <a:solidFill>
                  <a:prstClr val="black">
                    <a:lumMod val="75000"/>
                    <a:lumOff val="25000"/>
                  </a:prstClr>
                </a:solidFill>
                <a:latin typeface="Arial" panose="020B0604020202020204" pitchFamily="34" charset="0"/>
                <a:ea typeface="Times New Roman" panose="02020603050405020304" pitchFamily="18" charset="0"/>
              </a:rPr>
              <a:t>orientata </a:t>
            </a:r>
            <a:r>
              <a:rPr lang="it-IT" sz="1400" b="1">
                <a:solidFill>
                  <a:prstClr val="black">
                    <a:lumMod val="75000"/>
                    <a:lumOff val="25000"/>
                  </a:prstClr>
                </a:solidFill>
                <a:latin typeface="Arial" panose="020B0604020202020204" pitchFamily="34" charset="0"/>
                <a:ea typeface="Times New Roman" panose="02020603050405020304" pitchFamily="18" charset="0"/>
              </a:rPr>
              <a:t>all’alfabetizzazione </a:t>
            </a:r>
            <a:r>
              <a:rPr lang="it-IT" sz="1400">
                <a:solidFill>
                  <a:prstClr val="black">
                    <a:lumMod val="75000"/>
                    <a:lumOff val="25000"/>
                  </a:prstClr>
                </a:solidFill>
                <a:latin typeface="Arial" panose="020B0604020202020204" pitchFamily="34" charset="0"/>
                <a:ea typeface="Times New Roman" panose="02020603050405020304" pitchFamily="18" charset="0"/>
              </a:rPr>
              <a:t>sui temi A.I. </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Formazione soft skills </a:t>
            </a:r>
            <a:r>
              <a:rPr kumimoji="0" lang="it-IT"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per lo sviluppo delle competenze «che abilitano» un </a:t>
            </a:r>
            <a:r>
              <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utilizzo ragionato dell’A.I.</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Individuazione dei </a:t>
            </a:r>
            <a:r>
              <a:rPr lang="it-IT" sz="1400" b="1">
                <a:solidFill>
                  <a:prstClr val="black">
                    <a:lumMod val="75000"/>
                    <a:lumOff val="25000"/>
                  </a:prstClr>
                </a:solidFill>
                <a:latin typeface="Arial" panose="020B0604020202020204" pitchFamily="34" charset="0"/>
                <a:ea typeface="Times New Roman" panose="02020603050405020304" pitchFamily="18" charset="0"/>
              </a:rPr>
              <a:t>ruoli e dei profili </a:t>
            </a:r>
            <a:r>
              <a:rPr lang="it-IT" sz="1400">
                <a:solidFill>
                  <a:prstClr val="black">
                    <a:lumMod val="75000"/>
                    <a:lumOff val="25000"/>
                  </a:prstClr>
                </a:solidFill>
                <a:latin typeface="Arial" panose="020B0604020202020204" pitchFamily="34" charset="0"/>
                <a:ea typeface="Times New Roman" panose="02020603050405020304" pitchFamily="18" charset="0"/>
              </a:rPr>
              <a:t>che richiedono un </a:t>
            </a:r>
            <a:r>
              <a:rPr lang="it-IT" sz="1400" b="1">
                <a:solidFill>
                  <a:prstClr val="black">
                    <a:lumMod val="75000"/>
                    <a:lumOff val="25000"/>
                  </a:prstClr>
                </a:solidFill>
                <a:latin typeface="Arial" panose="020B0604020202020204" pitchFamily="34" charset="0"/>
                <a:ea typeface="Times New Roman" panose="02020603050405020304" pitchFamily="18" charset="0"/>
              </a:rPr>
              <a:t>utilizzo specialistico dell’A.I</a:t>
            </a:r>
            <a:r>
              <a:rPr lang="it-IT" sz="1400">
                <a:solidFill>
                  <a:prstClr val="black">
                    <a:lumMod val="75000"/>
                    <a:lumOff val="25000"/>
                  </a:prstClr>
                </a:solidFill>
                <a:latin typeface="Arial" panose="020B0604020202020204" pitchFamily="34" charset="0"/>
                <a:ea typeface="Times New Roman" panose="02020603050405020304" pitchFamily="18" charset="0"/>
              </a:rPr>
              <a:t>. e successiva </a:t>
            </a:r>
            <a:r>
              <a:rPr lang="it-IT" sz="1400" b="1">
                <a:solidFill>
                  <a:prstClr val="black">
                    <a:lumMod val="75000"/>
                    <a:lumOff val="25000"/>
                  </a:prstClr>
                </a:solidFill>
                <a:latin typeface="Arial" panose="020B0604020202020204" pitchFamily="34" charset="0"/>
                <a:ea typeface="Times New Roman" panose="02020603050405020304" pitchFamily="18" charset="0"/>
              </a:rPr>
              <a:t>formazione tecnica</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kumimoji="0" lang="it-IT" sz="140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Implementazione di </a:t>
            </a:r>
            <a:r>
              <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strumenti AI-</a:t>
            </a:r>
            <a:r>
              <a:rPr kumimoji="0" lang="it-IT" sz="1400" b="1" i="0" u="none" strike="noStrike" kern="1200" cap="none" spc="0" normalizeH="0" baseline="0" noProof="0" err="1">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powered</a:t>
            </a:r>
            <a:r>
              <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 </a:t>
            </a:r>
            <a:r>
              <a:rPr kumimoji="0" lang="it-IT" sz="140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per la gestione dei clienti, </a:t>
            </a:r>
            <a:r>
              <a:rPr lang="it-IT" sz="1400">
                <a:solidFill>
                  <a:prstClr val="black">
                    <a:lumMod val="75000"/>
                    <a:lumOff val="25000"/>
                  </a:prstClr>
                </a:solidFill>
                <a:latin typeface="Arial" panose="020B0604020202020204" pitchFamily="34" charset="0"/>
                <a:ea typeface="Times New Roman" panose="02020603050405020304" pitchFamily="18" charset="0"/>
              </a:rPr>
              <a:t>a supporto </a:t>
            </a:r>
            <a:r>
              <a:rPr lang="it-IT" sz="1400" b="1">
                <a:solidFill>
                  <a:prstClr val="black">
                    <a:lumMod val="75000"/>
                    <a:lumOff val="25000"/>
                  </a:prstClr>
                </a:solidFill>
                <a:latin typeface="Arial" panose="020B0604020202020204" pitchFamily="34" charset="0"/>
                <a:ea typeface="Times New Roman" panose="02020603050405020304" pitchFamily="18" charset="0"/>
              </a:rPr>
              <a:t>delle </a:t>
            </a:r>
            <a:r>
              <a:rPr kumimoji="0" lang="it-IT" sz="14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performance individuali dei dipendenti per la qualità complessiva del servizio erogato</a:t>
            </a:r>
          </a:p>
        </p:txBody>
      </p:sp>
      <p:pic>
        <p:nvPicPr>
          <p:cNvPr id="6" name="Immagine 5" descr="Immagine che contiene testo, Carattere, logo, Elementi grafici&#10;&#10;Descrizione generata automaticamente">
            <a:extLst>
              <a:ext uri="{FF2B5EF4-FFF2-40B4-BE49-F238E27FC236}">
                <a16:creationId xmlns:a16="http://schemas.microsoft.com/office/drawing/2014/main" id="{CDECA1B0-D4EE-E7C3-F861-5A9B6105FF78}"/>
              </a:ext>
            </a:extLst>
          </p:cNvPr>
          <p:cNvPicPr>
            <a:picLocks noChangeAspect="1"/>
          </p:cNvPicPr>
          <p:nvPr/>
        </p:nvPicPr>
        <p:blipFill>
          <a:blip r:embed="rId2"/>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3945336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B6C815-7918-1171-DA78-7B62D9F1D8F3}"/>
              </a:ext>
            </a:extLst>
          </p:cNvPr>
          <p:cNvSpPr>
            <a:spLocks noGrp="1"/>
          </p:cNvSpPr>
          <p:nvPr>
            <p:ph type="title"/>
          </p:nvPr>
        </p:nvSpPr>
        <p:spPr/>
        <p:txBody>
          <a:bodyPr/>
          <a:lstStyle/>
          <a:p>
            <a:r>
              <a:rPr lang="it-IT"/>
              <a:t>La strategia di lavoro</a:t>
            </a:r>
          </a:p>
        </p:txBody>
      </p:sp>
      <p:sp>
        <p:nvSpPr>
          <p:cNvPr id="3" name="Segnaposto testo 2">
            <a:extLst>
              <a:ext uri="{FF2B5EF4-FFF2-40B4-BE49-F238E27FC236}">
                <a16:creationId xmlns:a16="http://schemas.microsoft.com/office/drawing/2014/main" id="{76B21BDF-68CE-BA77-B044-4BF5708BF838}"/>
              </a:ext>
            </a:extLst>
          </p:cNvPr>
          <p:cNvSpPr>
            <a:spLocks noGrp="1"/>
          </p:cNvSpPr>
          <p:nvPr>
            <p:ph type="body" sz="quarter" idx="32"/>
          </p:nvPr>
        </p:nvSpPr>
        <p:spPr>
          <a:xfrm>
            <a:off x="966832" y="2301994"/>
            <a:ext cx="10258336" cy="786263"/>
          </a:xfrm>
        </p:spPr>
        <p:txBody>
          <a:bodyPr/>
          <a:lstStyle/>
          <a:p>
            <a:pPr algn="ctr"/>
            <a:r>
              <a:rPr lang="it-IT" sz="4400" b="1">
                <a:solidFill>
                  <a:srgbClr val="0097CC"/>
                </a:solidFill>
                <a:latin typeface="Arial" panose="020B0604020202020204" pitchFamily="34" charset="0"/>
                <a:cs typeface="Arial" panose="020B0604020202020204" pitchFamily="34" charset="0"/>
              </a:rPr>
              <a:t>2 Gruppi * 2 Progetti = 1 Programma</a:t>
            </a:r>
          </a:p>
          <a:p>
            <a:pPr algn="ctr"/>
            <a:endParaRPr lang="it-IT" sz="4400" b="1">
              <a:solidFill>
                <a:srgbClr val="0097CC"/>
              </a:solidFill>
              <a:latin typeface="Arial" panose="020B0604020202020204" pitchFamily="34" charset="0"/>
              <a:cs typeface="Arial" panose="020B0604020202020204" pitchFamily="34" charset="0"/>
            </a:endParaRPr>
          </a:p>
        </p:txBody>
      </p:sp>
      <p:sp>
        <p:nvSpPr>
          <p:cNvPr id="4" name="Segnaposto piè di pagina 3">
            <a:extLst>
              <a:ext uri="{FF2B5EF4-FFF2-40B4-BE49-F238E27FC236}">
                <a16:creationId xmlns:a16="http://schemas.microsoft.com/office/drawing/2014/main" id="{A26EAD06-2AF1-3DBF-7C4E-3C77E06C34C0}"/>
              </a:ext>
            </a:extLst>
          </p:cNvPr>
          <p:cNvSpPr>
            <a:spLocks noGrp="1"/>
          </p:cNvSpPr>
          <p:nvPr>
            <p:ph type="ftr" sz="quarter" idx="12"/>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0865C51A-EEBB-77BF-8F27-5EDC8B4601B9}"/>
              </a:ext>
            </a:extLst>
          </p:cNvPr>
          <p:cNvSpPr>
            <a:spLocks noGrp="1"/>
          </p:cNvSpPr>
          <p:nvPr>
            <p:ph type="sldNum" sz="quarter" idx="33"/>
          </p:nvPr>
        </p:nvSpPr>
        <p:spPr/>
        <p:txBody>
          <a:bodyPr/>
          <a:lstStyle/>
          <a:p>
            <a:pPr rtl="0"/>
            <a:fld id="{19B51A1E-902D-48AF-9020-955120F399B6}" type="slidenum">
              <a:rPr lang="it-IT" smtClean="0"/>
              <a:pPr rtl="0"/>
              <a:t>25</a:t>
            </a:fld>
            <a:endParaRPr lang="it-IT"/>
          </a:p>
        </p:txBody>
      </p:sp>
      <p:pic>
        <p:nvPicPr>
          <p:cNvPr id="6" name="Immagine 5" descr="Immagine che contiene testo, Carattere, logo, Elementi grafici&#10;&#10;Descrizione generata automaticamente">
            <a:extLst>
              <a:ext uri="{FF2B5EF4-FFF2-40B4-BE49-F238E27FC236}">
                <a16:creationId xmlns:a16="http://schemas.microsoft.com/office/drawing/2014/main" id="{7AB86CB7-55B6-179B-7DF2-2F1A57B02752}"/>
              </a:ext>
            </a:extLst>
          </p:cNvPr>
          <p:cNvPicPr>
            <a:picLocks noChangeAspect="1"/>
          </p:cNvPicPr>
          <p:nvPr/>
        </p:nvPicPr>
        <p:blipFill>
          <a:blip r:embed="rId2"/>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378164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715CD4-C355-98C3-DEDE-6B9A332E2CE6}"/>
              </a:ext>
            </a:extLst>
          </p:cNvPr>
          <p:cNvSpPr>
            <a:spLocks noGrp="1"/>
          </p:cNvSpPr>
          <p:nvPr>
            <p:ph type="title"/>
          </p:nvPr>
        </p:nvSpPr>
        <p:spPr/>
        <p:txBody>
          <a:bodyPr/>
          <a:lstStyle/>
          <a:p>
            <a:r>
              <a:rPr lang="it-IT">
                <a:latin typeface="Arial" panose="020B0604020202020204" pitchFamily="34" charset="0"/>
                <a:cs typeface="Arial" panose="020B0604020202020204" pitchFamily="34" charset="0"/>
              </a:rPr>
              <a:t>1° Gruppo</a:t>
            </a:r>
          </a:p>
        </p:txBody>
      </p:sp>
      <p:sp>
        <p:nvSpPr>
          <p:cNvPr id="7" name="Segnaposto testo 6">
            <a:extLst>
              <a:ext uri="{FF2B5EF4-FFF2-40B4-BE49-F238E27FC236}">
                <a16:creationId xmlns:a16="http://schemas.microsoft.com/office/drawing/2014/main" id="{0CA548B7-6EF3-B9D1-4CF2-34EF4CD235C0}"/>
              </a:ext>
            </a:extLst>
          </p:cNvPr>
          <p:cNvSpPr>
            <a:spLocks noGrp="1"/>
          </p:cNvSpPr>
          <p:nvPr>
            <p:ph type="body" sz="quarter" idx="12"/>
          </p:nvPr>
        </p:nvSpPr>
        <p:spPr/>
        <p:txBody>
          <a:bodyPr/>
          <a:lstStyle/>
          <a:p>
            <a:pPr algn="ctr"/>
            <a:r>
              <a:rPr lang="en-US" sz="2400" b="1" i="1">
                <a:solidFill>
                  <a:srgbClr val="0097CC"/>
                </a:solidFill>
                <a:latin typeface="Arial" panose="020B0604020202020204" pitchFamily="34" charset="0"/>
                <a:cs typeface="Arial" panose="020B0604020202020204" pitchFamily="34" charset="0"/>
              </a:rPr>
              <a:t>Empowering Innovative Minds</a:t>
            </a:r>
            <a:endParaRPr lang="it-IT" sz="2400" b="1" i="1">
              <a:solidFill>
                <a:srgbClr val="0097CC"/>
              </a:solidFill>
              <a:latin typeface="Arial" panose="020B0604020202020204" pitchFamily="34" charset="0"/>
              <a:cs typeface="Arial" panose="020B0604020202020204" pitchFamily="34" charset="0"/>
            </a:endParaRPr>
          </a:p>
          <a:p>
            <a:pPr algn="ctr"/>
            <a:endParaRPr lang="it-IT" sz="2400" i="1">
              <a:solidFill>
                <a:srgbClr val="0097CC"/>
              </a:solidFill>
            </a:endParaRPr>
          </a:p>
        </p:txBody>
      </p:sp>
      <p:sp>
        <p:nvSpPr>
          <p:cNvPr id="4" name="Segnaposto piè di pagina 3">
            <a:extLst>
              <a:ext uri="{FF2B5EF4-FFF2-40B4-BE49-F238E27FC236}">
                <a16:creationId xmlns:a16="http://schemas.microsoft.com/office/drawing/2014/main" id="{61BA5482-4D7F-784D-8CCC-29D2E71E2C70}"/>
              </a:ext>
            </a:extLst>
          </p:cNvPr>
          <p:cNvSpPr>
            <a:spLocks noGrp="1"/>
          </p:cNvSpPr>
          <p:nvPr>
            <p:ph type="ftr" sz="quarter" idx="13"/>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2C01BA14-F220-623E-C0C4-FDDCB64309BA}"/>
              </a:ext>
            </a:extLst>
          </p:cNvPr>
          <p:cNvSpPr>
            <a:spLocks noGrp="1"/>
          </p:cNvSpPr>
          <p:nvPr>
            <p:ph type="sldNum" sz="quarter" idx="33"/>
          </p:nvPr>
        </p:nvSpPr>
        <p:spPr/>
        <p:txBody>
          <a:bodyPr/>
          <a:lstStyle/>
          <a:p>
            <a:pPr rtl="0"/>
            <a:fld id="{19B51A1E-902D-48AF-9020-955120F399B6}" type="slidenum">
              <a:rPr lang="it-IT" smtClean="0"/>
              <a:pPr rtl="0"/>
              <a:t>26</a:t>
            </a:fld>
            <a:endParaRPr lang="it-IT"/>
          </a:p>
        </p:txBody>
      </p:sp>
      <p:sp>
        <p:nvSpPr>
          <p:cNvPr id="8" name="CasellaDiTesto 7">
            <a:extLst>
              <a:ext uri="{FF2B5EF4-FFF2-40B4-BE49-F238E27FC236}">
                <a16:creationId xmlns:a16="http://schemas.microsoft.com/office/drawing/2014/main" id="{7D4A436B-4C5D-CF2D-0574-E9AC84047D5A}"/>
              </a:ext>
            </a:extLst>
          </p:cNvPr>
          <p:cNvSpPr txBox="1"/>
          <p:nvPr/>
        </p:nvSpPr>
        <p:spPr>
          <a:xfrm>
            <a:off x="431800" y="1780627"/>
            <a:ext cx="5506974" cy="3170099"/>
          </a:xfrm>
          <a:prstGeom prst="rect">
            <a:avLst/>
          </a:prstGeom>
          <a:noFill/>
        </p:spPr>
        <p:txBody>
          <a:bodyPr wrap="square">
            <a:spAutoFit/>
          </a:bodyPr>
          <a:lstStyle/>
          <a:p>
            <a:pPr marR="0" lvl="0" algn="l" defTabSz="914400" rtl="0" eaLnBrk="1" fontAlgn="auto" latinLnBrk="0" hangingPunct="1">
              <a:spcAft>
                <a:spcPts val="600"/>
              </a:spcAft>
              <a:buClr>
                <a:srgbClr val="25C6E3"/>
              </a:buClr>
              <a:buSzTx/>
              <a:tabLst/>
              <a:defRPr/>
            </a:pPr>
            <a:r>
              <a:rPr lang="it-IT" sz="2000" i="1">
                <a:solidFill>
                  <a:prstClr val="black">
                    <a:lumMod val="75000"/>
                    <a:lumOff val="25000"/>
                  </a:prstClr>
                </a:solidFill>
                <a:latin typeface="Arial" panose="020B0604020202020204" pitchFamily="34" charset="0"/>
                <a:ea typeface="Times New Roman" panose="02020603050405020304" pitchFamily="18" charset="0"/>
              </a:rPr>
              <a:t>Linee di Azione:</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lang="it-IT" sz="1600" b="1">
                <a:solidFill>
                  <a:prstClr val="black">
                    <a:lumMod val="75000"/>
                    <a:lumOff val="25000"/>
                  </a:prstClr>
                </a:solidFill>
                <a:latin typeface="Arial" panose="020B0604020202020204" pitchFamily="34" charset="0"/>
                <a:ea typeface="Times New Roman" panose="02020603050405020304" pitchFamily="18" charset="0"/>
              </a:rPr>
              <a:t>Piano di ingaggio </a:t>
            </a:r>
            <a:r>
              <a:rPr lang="it-IT" sz="1600">
                <a:solidFill>
                  <a:prstClr val="black">
                    <a:lumMod val="75000"/>
                    <a:lumOff val="25000"/>
                  </a:prstClr>
                </a:solidFill>
                <a:latin typeface="Arial" panose="020B0604020202020204" pitchFamily="34" charset="0"/>
                <a:ea typeface="Times New Roman" panose="02020603050405020304" pitchFamily="18" charset="0"/>
              </a:rPr>
              <a:t>per lo sviluppo di un </a:t>
            </a:r>
            <a:r>
              <a:rPr lang="it-IT" sz="1600" b="1" err="1">
                <a:solidFill>
                  <a:prstClr val="black">
                    <a:lumMod val="75000"/>
                    <a:lumOff val="25000"/>
                  </a:prstClr>
                </a:solidFill>
                <a:latin typeface="Arial" panose="020B0604020202020204" pitchFamily="34" charset="0"/>
                <a:ea typeface="Times New Roman" panose="02020603050405020304" pitchFamily="18" charset="0"/>
              </a:rPr>
              <a:t>mindset</a:t>
            </a:r>
            <a:r>
              <a:rPr lang="it-IT" sz="1600" b="1">
                <a:solidFill>
                  <a:prstClr val="black">
                    <a:lumMod val="75000"/>
                    <a:lumOff val="25000"/>
                  </a:prstClr>
                </a:solidFill>
                <a:latin typeface="Arial" panose="020B0604020202020204" pitchFamily="34" charset="0"/>
                <a:ea typeface="Times New Roman" panose="02020603050405020304" pitchFamily="18" charset="0"/>
              </a:rPr>
              <a:t> orientato all’innovazione </a:t>
            </a:r>
            <a:endParaRPr kumimoji="0" lang="it-IT" sz="16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endParaRP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kumimoji="0" lang="it-IT" sz="1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Identificazione e formazione di </a:t>
            </a:r>
            <a:r>
              <a:rPr kumimoji="0" lang="it-IT" sz="16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Ambasciatori </a:t>
            </a:r>
            <a:r>
              <a:rPr kumimoji="0" lang="it-IT" sz="1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per la sensibilizzazione interna e la </a:t>
            </a:r>
            <a:r>
              <a:rPr kumimoji="0" lang="it-IT" sz="16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promozione del brand </a:t>
            </a:r>
            <a:r>
              <a:rPr kumimoji="0" lang="it-IT" sz="1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anche all’esterno</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lang="it-IT" sz="1600" b="1">
                <a:solidFill>
                  <a:prstClr val="black">
                    <a:lumMod val="75000"/>
                    <a:lumOff val="25000"/>
                  </a:prstClr>
                </a:solidFill>
                <a:latin typeface="Arial" panose="020B0604020202020204" pitchFamily="34" charset="0"/>
                <a:ea typeface="Times New Roman" panose="02020603050405020304" pitchFamily="18" charset="0"/>
              </a:rPr>
              <a:t>Formazione continua </a:t>
            </a:r>
            <a:r>
              <a:rPr lang="it-IT" sz="1600">
                <a:solidFill>
                  <a:prstClr val="black">
                    <a:lumMod val="75000"/>
                    <a:lumOff val="25000"/>
                  </a:prstClr>
                </a:solidFill>
                <a:latin typeface="Arial" panose="020B0604020202020204" pitchFamily="34" charset="0"/>
                <a:ea typeface="Times New Roman" panose="02020603050405020304" pitchFamily="18" charset="0"/>
              </a:rPr>
              <a:t>orientata </a:t>
            </a:r>
            <a:r>
              <a:rPr lang="it-IT" sz="1600" b="1">
                <a:solidFill>
                  <a:prstClr val="black">
                    <a:lumMod val="75000"/>
                    <a:lumOff val="25000"/>
                  </a:prstClr>
                </a:solidFill>
                <a:latin typeface="Arial" panose="020B0604020202020204" pitchFamily="34" charset="0"/>
                <a:ea typeface="Times New Roman" panose="02020603050405020304" pitchFamily="18" charset="0"/>
              </a:rPr>
              <a:t>all’alfabetizzazione </a:t>
            </a:r>
            <a:r>
              <a:rPr lang="it-IT" sz="1600">
                <a:solidFill>
                  <a:prstClr val="black">
                    <a:lumMod val="75000"/>
                    <a:lumOff val="25000"/>
                  </a:prstClr>
                </a:solidFill>
                <a:latin typeface="Arial" panose="020B0604020202020204" pitchFamily="34" charset="0"/>
                <a:ea typeface="Times New Roman" panose="02020603050405020304" pitchFamily="18" charset="0"/>
              </a:rPr>
              <a:t>sui temi A.I. </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kumimoji="0" lang="it-IT" sz="16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Formazione soft skills </a:t>
            </a:r>
            <a:r>
              <a:rPr kumimoji="0" lang="it-IT" sz="16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per lo sviluppo delle competenze «che abilitano» un </a:t>
            </a:r>
            <a:r>
              <a:rPr kumimoji="0" lang="it-IT" sz="16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utilizzo ragionato dell’A.I.</a:t>
            </a:r>
          </a:p>
        </p:txBody>
      </p:sp>
      <p:sp>
        <p:nvSpPr>
          <p:cNvPr id="11" name="CasellaDiTesto 10">
            <a:extLst>
              <a:ext uri="{FF2B5EF4-FFF2-40B4-BE49-F238E27FC236}">
                <a16:creationId xmlns:a16="http://schemas.microsoft.com/office/drawing/2014/main" id="{059AC5BA-4BD5-2377-2E8B-A46FEEAEED7D}"/>
              </a:ext>
            </a:extLst>
          </p:cNvPr>
          <p:cNvSpPr txBox="1"/>
          <p:nvPr/>
        </p:nvSpPr>
        <p:spPr>
          <a:xfrm>
            <a:off x="6387347" y="1815266"/>
            <a:ext cx="5506974" cy="1692771"/>
          </a:xfrm>
          <a:prstGeom prst="rect">
            <a:avLst/>
          </a:prstGeom>
          <a:noFill/>
        </p:spPr>
        <p:txBody>
          <a:bodyPr wrap="square">
            <a:spAutoFit/>
          </a:bodyPr>
          <a:lstStyle/>
          <a:p>
            <a:pPr marR="0" lvl="0" algn="l" defTabSz="914400" rtl="0" eaLnBrk="1" fontAlgn="auto" latinLnBrk="0" hangingPunct="1">
              <a:spcAft>
                <a:spcPts val="600"/>
              </a:spcAft>
              <a:buClr>
                <a:srgbClr val="25C6E3"/>
              </a:buClr>
              <a:buSzTx/>
              <a:tabLst/>
              <a:defRPr/>
            </a:pPr>
            <a:r>
              <a:rPr lang="it-IT" sz="2000" i="1">
                <a:solidFill>
                  <a:prstClr val="black">
                    <a:lumMod val="75000"/>
                    <a:lumOff val="25000"/>
                  </a:prstClr>
                </a:solidFill>
                <a:latin typeface="Arial" panose="020B0604020202020204" pitchFamily="34" charset="0"/>
                <a:ea typeface="Times New Roman" panose="02020603050405020304" pitchFamily="18" charset="0"/>
              </a:rPr>
              <a:t>Partecipanti:</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lang="it-IT" sz="1600">
                <a:solidFill>
                  <a:prstClr val="black">
                    <a:lumMod val="75000"/>
                    <a:lumOff val="25000"/>
                  </a:prstClr>
                </a:solidFill>
                <a:latin typeface="Arial" panose="020B0604020202020204" pitchFamily="34" charset="0"/>
                <a:ea typeface="Times New Roman" panose="02020603050405020304" pitchFamily="18" charset="0"/>
              </a:rPr>
              <a:t>Alessandro</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lang="it-IT" sz="1600">
                <a:solidFill>
                  <a:prstClr val="black">
                    <a:lumMod val="75000"/>
                    <a:lumOff val="25000"/>
                  </a:prstClr>
                </a:solidFill>
                <a:latin typeface="Arial" panose="020B0604020202020204" pitchFamily="34" charset="0"/>
                <a:ea typeface="Times New Roman" panose="02020603050405020304" pitchFamily="18" charset="0"/>
              </a:rPr>
              <a:t>Elena</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kumimoji="0" lang="it-IT" sz="160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Federica</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kumimoji="0" lang="it-IT" sz="160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Lucia</a:t>
            </a:r>
          </a:p>
        </p:txBody>
      </p:sp>
      <p:sp>
        <p:nvSpPr>
          <p:cNvPr id="12" name="Segnaposto testo 6">
            <a:extLst>
              <a:ext uri="{FF2B5EF4-FFF2-40B4-BE49-F238E27FC236}">
                <a16:creationId xmlns:a16="http://schemas.microsoft.com/office/drawing/2014/main" id="{B4E6FB30-F240-AA04-DF44-F6E6E9965D2F}"/>
              </a:ext>
            </a:extLst>
          </p:cNvPr>
          <p:cNvSpPr txBox="1">
            <a:spLocks/>
          </p:cNvSpPr>
          <p:nvPr/>
        </p:nvSpPr>
        <p:spPr>
          <a:xfrm>
            <a:off x="1423359" y="5244001"/>
            <a:ext cx="9689472" cy="605999"/>
          </a:xfrm>
          <a:prstGeom prst="rect">
            <a:avLst/>
          </a:prstGeom>
        </p:spPr>
        <p:txBody>
          <a:bodyPr vert="horz" lIns="0" tIns="0" rIns="0" bIns="0" rtlCol="0" anchor="ctr">
            <a:noAutofit/>
          </a:bodyPr>
          <a:lstStyle>
            <a:defPPr rtl="0">
              <a:defRPr lang="it-IT"/>
            </a:defPPr>
            <a:lvl1pPr algn="ctr">
              <a:lnSpc>
                <a:spcPct val="100000"/>
              </a:lnSpc>
              <a:spcBef>
                <a:spcPct val="0"/>
              </a:spcBef>
              <a:spcAft>
                <a:spcPts val="1200"/>
              </a:spcAft>
              <a:buNone/>
              <a:defRPr sz="2400" b="1" i="1" spc="-150">
                <a:solidFill>
                  <a:srgbClr val="0097CC"/>
                </a:solidFill>
                <a:latin typeface="Arial" panose="020B0604020202020204" pitchFamily="34" charset="0"/>
                <a:cs typeface="Arial" panose="020B0604020202020204" pitchFamily="34" charset="0"/>
              </a:defRPr>
            </a:lvl1pPr>
            <a:lvl2pPr marL="266700" indent="0">
              <a:lnSpc>
                <a:spcPct val="90000"/>
              </a:lnSpc>
              <a:spcBef>
                <a:spcPts val="500"/>
              </a:spcBef>
              <a:buFont typeface="Arial" panose="020B0604020202020204" pitchFamily="34" charset="0"/>
              <a:buNone/>
              <a:defRPr sz="1600">
                <a:solidFill>
                  <a:schemeClr val="tx1">
                    <a:lumMod val="75000"/>
                    <a:lumOff val="25000"/>
                  </a:schemeClr>
                </a:solidFill>
              </a:defRPr>
            </a:lvl2pPr>
            <a:lvl3pPr marL="542925" indent="0">
              <a:lnSpc>
                <a:spcPct val="90000"/>
              </a:lnSpc>
              <a:spcBef>
                <a:spcPts val="500"/>
              </a:spcBef>
              <a:buFont typeface="Arial" panose="020B0604020202020204" pitchFamily="34" charset="0"/>
              <a:buNone/>
              <a:defRPr sz="1400">
                <a:solidFill>
                  <a:schemeClr val="tx1">
                    <a:lumMod val="75000"/>
                    <a:lumOff val="25000"/>
                  </a:schemeClr>
                </a:solidFill>
              </a:defRPr>
            </a:lvl3pPr>
            <a:lvl4pPr marL="809625" indent="0">
              <a:lnSpc>
                <a:spcPct val="90000"/>
              </a:lnSpc>
              <a:spcBef>
                <a:spcPts val="500"/>
              </a:spcBef>
              <a:buFont typeface="Arial" panose="020B0604020202020204" pitchFamily="34" charset="0"/>
              <a:buNone/>
              <a:defRPr sz="1400">
                <a:solidFill>
                  <a:schemeClr val="tx1">
                    <a:lumMod val="75000"/>
                    <a:lumOff val="25000"/>
                  </a:schemeClr>
                </a:solidFill>
              </a:defRPr>
            </a:lvl4pPr>
            <a:lvl5pPr marL="1076325" indent="0">
              <a:lnSpc>
                <a:spcPct val="90000"/>
              </a:lnSpc>
              <a:spcBef>
                <a:spcPts val="500"/>
              </a:spcBef>
              <a:buFont typeface="Arial" panose="020B0604020202020204" pitchFamily="34" charset="0"/>
              <a:buNone/>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a:t>Tutor Adriana</a:t>
            </a:r>
          </a:p>
        </p:txBody>
      </p:sp>
      <p:pic>
        <p:nvPicPr>
          <p:cNvPr id="3" name="Immagine 2" descr="Immagine che contiene testo, Carattere, logo, Elementi grafici&#10;&#10;Descrizione generata automaticamente">
            <a:extLst>
              <a:ext uri="{FF2B5EF4-FFF2-40B4-BE49-F238E27FC236}">
                <a16:creationId xmlns:a16="http://schemas.microsoft.com/office/drawing/2014/main" id="{90E8EE79-6E9C-9DD4-120A-23C5F4F957E7}"/>
              </a:ext>
            </a:extLst>
          </p:cNvPr>
          <p:cNvPicPr>
            <a:picLocks noChangeAspect="1"/>
          </p:cNvPicPr>
          <p:nvPr/>
        </p:nvPicPr>
        <p:blipFill>
          <a:blip r:embed="rId2"/>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1814026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3AA1F0-6C2B-4C2C-6983-52479FFCA18D}"/>
              </a:ext>
            </a:extLst>
          </p:cNvPr>
          <p:cNvSpPr>
            <a:spLocks noGrp="1"/>
          </p:cNvSpPr>
          <p:nvPr>
            <p:ph type="title"/>
          </p:nvPr>
        </p:nvSpPr>
        <p:spPr/>
        <p:txBody>
          <a:bodyPr/>
          <a:lstStyle/>
          <a:p>
            <a:r>
              <a:rPr lang="it-IT"/>
              <a:t>2° Gruppo</a:t>
            </a:r>
          </a:p>
        </p:txBody>
      </p:sp>
      <p:sp>
        <p:nvSpPr>
          <p:cNvPr id="8" name="Segnaposto contenuto 7">
            <a:extLst>
              <a:ext uri="{FF2B5EF4-FFF2-40B4-BE49-F238E27FC236}">
                <a16:creationId xmlns:a16="http://schemas.microsoft.com/office/drawing/2014/main" id="{214723D6-F9C2-9DCA-9F87-7B44D65173E1}"/>
              </a:ext>
            </a:extLst>
          </p:cNvPr>
          <p:cNvSpPr txBox="1">
            <a:spLocks noGrp="1"/>
          </p:cNvSpPr>
          <p:nvPr>
            <p:ph sz="half" idx="1"/>
          </p:nvPr>
        </p:nvSpPr>
        <p:spPr>
          <a:xfrm>
            <a:off x="699219" y="1807333"/>
            <a:ext cx="5201250" cy="2238562"/>
          </a:xfrm>
          <a:prstGeom prst="rect">
            <a:avLst/>
          </a:prstGeom>
          <a:noFill/>
        </p:spPr>
        <p:txBody>
          <a:bodyPr wrap="square">
            <a:spAutoFit/>
          </a:bodyPr>
          <a:lstStyle/>
          <a:p>
            <a:pPr marL="0" indent="0">
              <a:spcAft>
                <a:spcPts val="600"/>
              </a:spcAft>
              <a:buClr>
                <a:srgbClr val="25C6E3"/>
              </a:buClr>
              <a:buNone/>
              <a:defRPr/>
            </a:pPr>
            <a:r>
              <a:rPr lang="it-IT" sz="2000" i="1">
                <a:solidFill>
                  <a:prstClr val="black">
                    <a:lumMod val="75000"/>
                    <a:lumOff val="25000"/>
                  </a:prstClr>
                </a:solidFill>
                <a:latin typeface="Arial" panose="020B0604020202020204" pitchFamily="34" charset="0"/>
              </a:rPr>
              <a:t>Linee di Azione:</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kumimoji="0" lang="it-IT" sz="16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Individuazione dei </a:t>
            </a:r>
            <a:r>
              <a:rPr lang="it-IT" sz="1600" b="1">
                <a:solidFill>
                  <a:prstClr val="black">
                    <a:lumMod val="75000"/>
                    <a:lumOff val="25000"/>
                  </a:prstClr>
                </a:solidFill>
                <a:latin typeface="Arial" panose="020B0604020202020204" pitchFamily="34" charset="0"/>
                <a:ea typeface="Times New Roman" panose="02020603050405020304" pitchFamily="18" charset="0"/>
              </a:rPr>
              <a:t>ruoli e dei profili </a:t>
            </a:r>
            <a:r>
              <a:rPr lang="it-IT" sz="1600">
                <a:solidFill>
                  <a:prstClr val="black">
                    <a:lumMod val="75000"/>
                    <a:lumOff val="25000"/>
                  </a:prstClr>
                </a:solidFill>
                <a:latin typeface="Arial" panose="020B0604020202020204" pitchFamily="34" charset="0"/>
                <a:ea typeface="Times New Roman" panose="02020603050405020304" pitchFamily="18" charset="0"/>
              </a:rPr>
              <a:t>che richiedono un </a:t>
            </a:r>
            <a:r>
              <a:rPr lang="it-IT" sz="1600" b="1">
                <a:solidFill>
                  <a:prstClr val="black">
                    <a:lumMod val="75000"/>
                    <a:lumOff val="25000"/>
                  </a:prstClr>
                </a:solidFill>
                <a:latin typeface="Arial" panose="020B0604020202020204" pitchFamily="34" charset="0"/>
                <a:ea typeface="Times New Roman" panose="02020603050405020304" pitchFamily="18" charset="0"/>
              </a:rPr>
              <a:t>utilizzo specialistico dell’A.I</a:t>
            </a:r>
            <a:r>
              <a:rPr lang="it-IT" sz="1600">
                <a:solidFill>
                  <a:prstClr val="black">
                    <a:lumMod val="75000"/>
                    <a:lumOff val="25000"/>
                  </a:prstClr>
                </a:solidFill>
                <a:latin typeface="Arial" panose="020B0604020202020204" pitchFamily="34" charset="0"/>
                <a:ea typeface="Times New Roman" panose="02020603050405020304" pitchFamily="18" charset="0"/>
              </a:rPr>
              <a:t>. e successiva </a:t>
            </a:r>
            <a:r>
              <a:rPr lang="it-IT" sz="1600" b="1">
                <a:solidFill>
                  <a:prstClr val="black">
                    <a:lumMod val="75000"/>
                    <a:lumOff val="25000"/>
                  </a:prstClr>
                </a:solidFill>
                <a:latin typeface="Arial" panose="020B0604020202020204" pitchFamily="34" charset="0"/>
                <a:ea typeface="Times New Roman" panose="02020603050405020304" pitchFamily="18" charset="0"/>
              </a:rPr>
              <a:t>formazione tecnica e azioni di empowerment</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kumimoji="0" lang="it-IT" sz="160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Implementazione di </a:t>
            </a:r>
            <a:r>
              <a:rPr kumimoji="0" lang="it-IT" sz="16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strumenti AI-</a:t>
            </a:r>
            <a:r>
              <a:rPr kumimoji="0" lang="it-IT" sz="1600" b="1" i="0" u="none" strike="noStrike" kern="1200" cap="none" spc="0" normalizeH="0" baseline="0" noProof="0" err="1">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powered</a:t>
            </a:r>
            <a:r>
              <a:rPr kumimoji="0" lang="it-IT" sz="16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 </a:t>
            </a:r>
            <a:r>
              <a:rPr kumimoji="0" lang="it-IT" sz="160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per la gestione dei clienti, a supporto delle </a:t>
            </a:r>
            <a:r>
              <a:rPr kumimoji="0" lang="it-IT" sz="16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rPr>
              <a:t>performance individuali dei dipendenti sia la qualità complessiva del servizio erogato</a:t>
            </a:r>
          </a:p>
        </p:txBody>
      </p:sp>
      <p:sp>
        <p:nvSpPr>
          <p:cNvPr id="3" name="Segnaposto testo 2">
            <a:extLst>
              <a:ext uri="{FF2B5EF4-FFF2-40B4-BE49-F238E27FC236}">
                <a16:creationId xmlns:a16="http://schemas.microsoft.com/office/drawing/2014/main" id="{A7BEC8F7-4E84-2BCC-6476-8440F435A3F6}"/>
              </a:ext>
            </a:extLst>
          </p:cNvPr>
          <p:cNvSpPr>
            <a:spLocks noGrp="1"/>
          </p:cNvSpPr>
          <p:nvPr>
            <p:ph type="body" sz="quarter" idx="12"/>
          </p:nvPr>
        </p:nvSpPr>
        <p:spPr/>
        <p:txBody>
          <a:bodyPr vert="horz" lIns="0" tIns="0" rIns="0" bIns="0" rtlCol="0">
            <a:noAutofit/>
          </a:bodyPr>
          <a:lstStyle/>
          <a:p>
            <a:pPr algn="ctr"/>
            <a:r>
              <a:rPr lang="it-IT" sz="2400" b="1" i="1">
                <a:solidFill>
                  <a:srgbClr val="0097CC"/>
                </a:solidFill>
                <a:latin typeface="Arial" panose="020B0604020202020204" pitchFamily="34" charset="0"/>
                <a:cs typeface="Arial" panose="020B0604020202020204" pitchFamily="34" charset="0"/>
              </a:rPr>
              <a:t>A.I.-Enhanced Customer Management </a:t>
            </a:r>
          </a:p>
        </p:txBody>
      </p:sp>
      <p:sp>
        <p:nvSpPr>
          <p:cNvPr id="6" name="Segnaposto piè di pagina 5">
            <a:extLst>
              <a:ext uri="{FF2B5EF4-FFF2-40B4-BE49-F238E27FC236}">
                <a16:creationId xmlns:a16="http://schemas.microsoft.com/office/drawing/2014/main" id="{F1691646-B53A-7102-AF8B-906D1254465E}"/>
              </a:ext>
            </a:extLst>
          </p:cNvPr>
          <p:cNvSpPr>
            <a:spLocks noGrp="1"/>
          </p:cNvSpPr>
          <p:nvPr>
            <p:ph type="ftr" sz="quarter" idx="13"/>
          </p:nvPr>
        </p:nvSpPr>
        <p:spPr/>
        <p:txBody>
          <a:bodyPr/>
          <a:lstStyle/>
          <a:p>
            <a:pPr rtl="0"/>
            <a:r>
              <a:rPr lang="it-IT"/>
              <a:t>Aggiungere un piè di pagina</a:t>
            </a:r>
          </a:p>
        </p:txBody>
      </p:sp>
      <p:sp>
        <p:nvSpPr>
          <p:cNvPr id="7" name="Segnaposto numero diapositiva 6">
            <a:extLst>
              <a:ext uri="{FF2B5EF4-FFF2-40B4-BE49-F238E27FC236}">
                <a16:creationId xmlns:a16="http://schemas.microsoft.com/office/drawing/2014/main" id="{43E11ABA-FF58-35A2-5A5A-CC06EF31B926}"/>
              </a:ext>
            </a:extLst>
          </p:cNvPr>
          <p:cNvSpPr>
            <a:spLocks noGrp="1"/>
          </p:cNvSpPr>
          <p:nvPr>
            <p:ph type="sldNum" sz="quarter" idx="33"/>
          </p:nvPr>
        </p:nvSpPr>
        <p:spPr/>
        <p:txBody>
          <a:bodyPr/>
          <a:lstStyle/>
          <a:p>
            <a:pPr rtl="0"/>
            <a:fld id="{19B51A1E-902D-48AF-9020-955120F399B6}" type="slidenum">
              <a:rPr lang="it-IT" smtClean="0"/>
              <a:pPr rtl="0"/>
              <a:t>27</a:t>
            </a:fld>
            <a:endParaRPr lang="it-IT"/>
          </a:p>
        </p:txBody>
      </p:sp>
      <p:sp>
        <p:nvSpPr>
          <p:cNvPr id="9" name="Segnaposto testo 6">
            <a:extLst>
              <a:ext uri="{FF2B5EF4-FFF2-40B4-BE49-F238E27FC236}">
                <a16:creationId xmlns:a16="http://schemas.microsoft.com/office/drawing/2014/main" id="{E39A5068-23BC-4447-8B41-844DF007E34D}"/>
              </a:ext>
            </a:extLst>
          </p:cNvPr>
          <p:cNvSpPr txBox="1">
            <a:spLocks/>
          </p:cNvSpPr>
          <p:nvPr/>
        </p:nvSpPr>
        <p:spPr>
          <a:xfrm>
            <a:off x="1414732" y="4890488"/>
            <a:ext cx="9689472" cy="605999"/>
          </a:xfrm>
          <a:prstGeom prst="rect">
            <a:avLst/>
          </a:prstGeom>
        </p:spPr>
        <p:txBody>
          <a:bodyPr vert="horz" lIns="0" tIns="0" rIns="0" bIns="0" rtlCol="0" anchor="ctr">
            <a:noAutofit/>
          </a:bodyPr>
          <a:lstStyle>
            <a:lvl1pPr>
              <a:lnSpc>
                <a:spcPct val="90000"/>
              </a:lnSpc>
              <a:spcBef>
                <a:spcPct val="0"/>
              </a:spcBef>
              <a:buNone/>
              <a:defRPr sz="3200" b="1" spc="-150">
                <a:solidFill>
                  <a:schemeClr val="tx1">
                    <a:lumMod val="75000"/>
                    <a:lumOff val="25000"/>
                  </a:schemeClr>
                </a:solidFill>
                <a:latin typeface="Arial" panose="020B0604020202020204" pitchFamily="34" charset="0"/>
                <a:ea typeface="+mj-ea"/>
                <a:cs typeface="Arial" panose="020B0604020202020204" pitchFamily="34" charset="0"/>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1200"/>
              </a:spcAft>
            </a:pPr>
            <a:r>
              <a:rPr lang="it-IT" sz="2400" i="1">
                <a:solidFill>
                  <a:srgbClr val="0097CC"/>
                </a:solidFill>
                <a:ea typeface="+mn-ea"/>
              </a:rPr>
              <a:t>Tutor Dario</a:t>
            </a:r>
          </a:p>
        </p:txBody>
      </p:sp>
      <p:sp>
        <p:nvSpPr>
          <p:cNvPr id="10" name="CasellaDiTesto 9">
            <a:extLst>
              <a:ext uri="{FF2B5EF4-FFF2-40B4-BE49-F238E27FC236}">
                <a16:creationId xmlns:a16="http://schemas.microsoft.com/office/drawing/2014/main" id="{E5FC83CA-F08B-087C-56BF-384104452B19}"/>
              </a:ext>
            </a:extLst>
          </p:cNvPr>
          <p:cNvSpPr txBox="1"/>
          <p:nvPr/>
        </p:nvSpPr>
        <p:spPr>
          <a:xfrm>
            <a:off x="6689569" y="1854877"/>
            <a:ext cx="5081744" cy="2015936"/>
          </a:xfrm>
          <a:prstGeom prst="rect">
            <a:avLst/>
          </a:prstGeom>
          <a:noFill/>
        </p:spPr>
        <p:txBody>
          <a:bodyPr wrap="square">
            <a:spAutoFit/>
          </a:bodyPr>
          <a:lstStyle/>
          <a:p>
            <a:pPr marR="0" lvl="0" algn="l" defTabSz="914400" rtl="0" eaLnBrk="1" fontAlgn="auto" latinLnBrk="0" hangingPunct="1">
              <a:spcAft>
                <a:spcPts val="600"/>
              </a:spcAft>
              <a:buClr>
                <a:srgbClr val="25C6E3"/>
              </a:buClr>
              <a:buSzTx/>
              <a:tabLst/>
              <a:defRPr/>
            </a:pPr>
            <a:r>
              <a:rPr lang="it-IT" sz="2000" i="1">
                <a:solidFill>
                  <a:prstClr val="black">
                    <a:lumMod val="75000"/>
                    <a:lumOff val="25000"/>
                  </a:prstClr>
                </a:solidFill>
                <a:latin typeface="Arial" panose="020B0604020202020204" pitchFamily="34" charset="0"/>
                <a:ea typeface="Times New Roman" panose="02020603050405020304" pitchFamily="18" charset="0"/>
              </a:rPr>
              <a:t>Partecipanti:</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lang="it-IT" sz="1600" err="1">
                <a:solidFill>
                  <a:prstClr val="black">
                    <a:lumMod val="75000"/>
                    <a:lumOff val="25000"/>
                  </a:prstClr>
                </a:solidFill>
                <a:latin typeface="Arial" panose="020B0604020202020204" pitchFamily="34" charset="0"/>
                <a:ea typeface="Times New Roman" panose="02020603050405020304" pitchFamily="18" charset="0"/>
              </a:rPr>
              <a:t>Blessie</a:t>
            </a:r>
            <a:endParaRPr lang="it-IT" sz="1600">
              <a:solidFill>
                <a:prstClr val="black">
                  <a:lumMod val="75000"/>
                  <a:lumOff val="25000"/>
                </a:prstClr>
              </a:solidFill>
              <a:latin typeface="Arial" panose="020B0604020202020204" pitchFamily="34" charset="0"/>
              <a:ea typeface="Times New Roman" panose="02020603050405020304" pitchFamily="18" charset="0"/>
            </a:endParaRP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lang="it-IT" sz="1600">
                <a:solidFill>
                  <a:prstClr val="black">
                    <a:lumMod val="75000"/>
                    <a:lumOff val="25000"/>
                  </a:prstClr>
                </a:solidFill>
                <a:latin typeface="Arial" panose="020B0604020202020204" pitchFamily="34" charset="0"/>
                <a:ea typeface="Times New Roman" panose="02020603050405020304" pitchFamily="18" charset="0"/>
              </a:rPr>
              <a:t>Michela</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lang="it-IT" sz="1600">
                <a:solidFill>
                  <a:prstClr val="black">
                    <a:lumMod val="75000"/>
                    <a:lumOff val="25000"/>
                  </a:prstClr>
                </a:solidFill>
                <a:latin typeface="Arial" panose="020B0604020202020204" pitchFamily="34" charset="0"/>
                <a:ea typeface="Times New Roman" panose="02020603050405020304" pitchFamily="18" charset="0"/>
              </a:rPr>
              <a:t>Juan José</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r>
              <a:rPr lang="it-IT" sz="1600">
                <a:solidFill>
                  <a:prstClr val="black">
                    <a:lumMod val="75000"/>
                    <a:lumOff val="25000"/>
                  </a:prstClr>
                </a:solidFill>
                <a:latin typeface="Arial" panose="020B0604020202020204" pitchFamily="34" charset="0"/>
                <a:ea typeface="Times New Roman" panose="02020603050405020304" pitchFamily="18" charset="0"/>
              </a:rPr>
              <a:t>Teresa</a:t>
            </a:r>
          </a:p>
          <a:p>
            <a:pPr marL="285750" marR="0" lvl="0" indent="-285750" algn="l" defTabSz="914400" rtl="0" eaLnBrk="1" fontAlgn="auto" latinLnBrk="0" hangingPunct="1">
              <a:spcAft>
                <a:spcPts val="600"/>
              </a:spcAft>
              <a:buClr>
                <a:srgbClr val="25C6E3"/>
              </a:buClr>
              <a:buSzTx/>
              <a:buFont typeface="Arial" panose="020B0604020202020204" pitchFamily="34" charset="0"/>
              <a:buChar char="•"/>
              <a:tabLst/>
              <a:defRPr/>
            </a:pPr>
            <a:endParaRPr kumimoji="0" lang="it-IT" sz="160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Times New Roman" panose="02020603050405020304" pitchFamily="18" charset="0"/>
              <a:cs typeface="+mn-cs"/>
            </a:endParaRP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5AA7BDEB-4416-6020-BFD5-5F4967446493}"/>
              </a:ext>
            </a:extLst>
          </p:cNvPr>
          <p:cNvPicPr>
            <a:picLocks noChangeAspect="1"/>
          </p:cNvPicPr>
          <p:nvPr/>
        </p:nvPicPr>
        <p:blipFill>
          <a:blip r:embed="rId2"/>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2973765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4241A89A-0D13-8802-7A71-B3D3CC74A7F5}"/>
              </a:ext>
            </a:extLst>
          </p:cNvPr>
          <p:cNvSpPr>
            <a:spLocks noGrp="1"/>
          </p:cNvSpPr>
          <p:nvPr>
            <p:ph type="title"/>
          </p:nvPr>
        </p:nvSpPr>
        <p:spPr/>
        <p:txBody>
          <a:bodyPr/>
          <a:lstStyle/>
          <a:p>
            <a:r>
              <a:rPr lang="it-IT"/>
              <a:t>Pronti, via…</a:t>
            </a:r>
          </a:p>
        </p:txBody>
      </p:sp>
      <p:sp>
        <p:nvSpPr>
          <p:cNvPr id="12" name="Segnaposto testo 11">
            <a:extLst>
              <a:ext uri="{FF2B5EF4-FFF2-40B4-BE49-F238E27FC236}">
                <a16:creationId xmlns:a16="http://schemas.microsoft.com/office/drawing/2014/main" id="{34E66A80-FAB2-3CC4-D434-83A79C8BEDF6}"/>
              </a:ext>
            </a:extLst>
          </p:cNvPr>
          <p:cNvSpPr>
            <a:spLocks noGrp="1"/>
          </p:cNvSpPr>
          <p:nvPr>
            <p:ph type="body" sz="quarter" idx="32"/>
          </p:nvPr>
        </p:nvSpPr>
        <p:spPr/>
        <p:txBody>
          <a:bodyPr/>
          <a:lstStyle/>
          <a:p>
            <a:r>
              <a:rPr lang="it-IT"/>
              <a:t>Il metodo del Double Diamond</a:t>
            </a:r>
          </a:p>
        </p:txBody>
      </p:sp>
      <p:pic>
        <p:nvPicPr>
          <p:cNvPr id="13" name="Immagine 12">
            <a:extLst>
              <a:ext uri="{FF2B5EF4-FFF2-40B4-BE49-F238E27FC236}">
                <a16:creationId xmlns:a16="http://schemas.microsoft.com/office/drawing/2014/main" id="{A62539D0-1658-B1B2-F311-B8AD54FEEF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3728" b="2177"/>
          <a:stretch/>
        </p:blipFill>
        <p:spPr>
          <a:xfrm>
            <a:off x="2362200" y="1937405"/>
            <a:ext cx="7075077" cy="3434695"/>
          </a:xfrm>
          <a:prstGeom prst="rect">
            <a:avLst/>
          </a:prstGeom>
          <a:noFill/>
          <a:ln w="12700">
            <a:noFill/>
          </a:ln>
        </p:spPr>
      </p:pic>
      <p:pic>
        <p:nvPicPr>
          <p:cNvPr id="2" name="Immagine 1" descr="Immagine che contiene testo, Carattere, logo, Elementi grafici&#10;&#10;Descrizione generata automaticamente">
            <a:extLst>
              <a:ext uri="{FF2B5EF4-FFF2-40B4-BE49-F238E27FC236}">
                <a16:creationId xmlns:a16="http://schemas.microsoft.com/office/drawing/2014/main" id="{227ABCDD-B3EE-2F27-267F-255FD253DF45}"/>
              </a:ext>
            </a:extLst>
          </p:cNvPr>
          <p:cNvPicPr>
            <a:picLocks noChangeAspect="1"/>
          </p:cNvPicPr>
          <p:nvPr/>
        </p:nvPicPr>
        <p:blipFill>
          <a:blip r:embed="rId4"/>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2953069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1A51F28-EA00-1A67-9DA2-14966618EBE9}"/>
              </a:ext>
            </a:extLst>
          </p:cNvPr>
          <p:cNvSpPr>
            <a:spLocks noGrp="1"/>
          </p:cNvSpPr>
          <p:nvPr>
            <p:ph type="title"/>
          </p:nvPr>
        </p:nvSpPr>
        <p:spPr/>
        <p:txBody>
          <a:bodyPr anchor="ctr">
            <a:normAutofit/>
          </a:bodyPr>
          <a:lstStyle/>
          <a:p>
            <a:r>
              <a:rPr lang="it-IT" sz="3000" err="1"/>
              <a:t>Empowering</a:t>
            </a:r>
            <a:r>
              <a:rPr lang="it-IT" sz="3000"/>
              <a:t> Innovative Minds</a:t>
            </a:r>
          </a:p>
        </p:txBody>
      </p:sp>
      <p:sp>
        <p:nvSpPr>
          <p:cNvPr id="13" name="Text Placeholder 2">
            <a:extLst>
              <a:ext uri="{FF2B5EF4-FFF2-40B4-BE49-F238E27FC236}">
                <a16:creationId xmlns:a16="http://schemas.microsoft.com/office/drawing/2014/main" id="{CFDFA258-3CAF-439A-1B1B-D009E005585B}"/>
              </a:ext>
            </a:extLst>
          </p:cNvPr>
          <p:cNvSpPr>
            <a:spLocks noGrp="1"/>
          </p:cNvSpPr>
          <p:nvPr>
            <p:ph type="body" sz="quarter" idx="32"/>
          </p:nvPr>
        </p:nvSpPr>
        <p:spPr/>
        <p:txBody>
          <a:bodyPr/>
          <a:lstStyle/>
          <a:p>
            <a:r>
              <a:rPr lang="en-US"/>
              <a:t>Gruppo 1</a:t>
            </a:r>
          </a:p>
        </p:txBody>
      </p:sp>
      <p:sp>
        <p:nvSpPr>
          <p:cNvPr id="4" name="Segnaposto piè di pagina 3">
            <a:extLst>
              <a:ext uri="{FF2B5EF4-FFF2-40B4-BE49-F238E27FC236}">
                <a16:creationId xmlns:a16="http://schemas.microsoft.com/office/drawing/2014/main" id="{02D16EE0-5779-672D-1885-B226FF2CFDC9}"/>
              </a:ext>
            </a:extLst>
          </p:cNvPr>
          <p:cNvSpPr>
            <a:spLocks noGrp="1"/>
          </p:cNvSpPr>
          <p:nvPr>
            <p:ph type="ftr" sz="quarter" idx="12"/>
          </p:nvPr>
        </p:nvSpPr>
        <p:spPr/>
        <p:txBody>
          <a:bodyPr anchor="ctr">
            <a:normAutofit/>
          </a:bodyPr>
          <a:lstStyle/>
          <a:p>
            <a:pPr rtl="0">
              <a:spcAft>
                <a:spcPts val="600"/>
              </a:spcAft>
            </a:pPr>
            <a:r>
              <a:rPr lang="it-IT"/>
              <a:t>Aggiungere un piè di pagina</a:t>
            </a:r>
          </a:p>
        </p:txBody>
      </p:sp>
      <p:sp>
        <p:nvSpPr>
          <p:cNvPr id="5" name="Segnaposto numero diapositiva 4">
            <a:extLst>
              <a:ext uri="{FF2B5EF4-FFF2-40B4-BE49-F238E27FC236}">
                <a16:creationId xmlns:a16="http://schemas.microsoft.com/office/drawing/2014/main" id="{CF98E183-71F3-4B26-37AD-6E02343E639F}"/>
              </a:ext>
            </a:extLst>
          </p:cNvPr>
          <p:cNvSpPr>
            <a:spLocks noGrp="1"/>
          </p:cNvSpPr>
          <p:nvPr>
            <p:ph type="sldNum" sz="quarter" idx="33"/>
          </p:nvPr>
        </p:nvSpPr>
        <p:spPr/>
        <p:txBody>
          <a:bodyPr anchor="ctr">
            <a:normAutofit/>
          </a:bodyPr>
          <a:lstStyle/>
          <a:p>
            <a:pPr rtl="0">
              <a:spcAft>
                <a:spcPts val="600"/>
              </a:spcAft>
            </a:pPr>
            <a:fld id="{19B51A1E-902D-48AF-9020-955120F399B6}" type="slidenum">
              <a:rPr lang="it-IT" smtClean="0"/>
              <a:pPr rtl="0">
                <a:spcAft>
                  <a:spcPts val="600"/>
                </a:spcAft>
              </a:pPr>
              <a:t>29</a:t>
            </a:fld>
            <a:endParaRPr lang="it-IT"/>
          </a:p>
        </p:txBody>
      </p:sp>
      <p:pic>
        <p:nvPicPr>
          <p:cNvPr id="7" name="Immagine 6" descr="Immagine che contiene testo, Carattere, logo, Elementi grafici&#10;&#10;Descrizione generata automaticamente">
            <a:extLst>
              <a:ext uri="{FF2B5EF4-FFF2-40B4-BE49-F238E27FC236}">
                <a16:creationId xmlns:a16="http://schemas.microsoft.com/office/drawing/2014/main" id="{18B7D9C1-913E-4D7F-2BE2-A41AD52EB5DD}"/>
              </a:ext>
            </a:extLst>
          </p:cNvPr>
          <p:cNvPicPr>
            <a:picLocks noChangeAspect="1"/>
          </p:cNvPicPr>
          <p:nvPr/>
        </p:nvPicPr>
        <p:blipFill>
          <a:blip r:embed="rId2"/>
          <a:stretch>
            <a:fillRect/>
          </a:stretch>
        </p:blipFill>
        <p:spPr>
          <a:xfrm>
            <a:off x="10323275" y="6132564"/>
            <a:ext cx="914444" cy="667078"/>
          </a:xfrm>
          <a:prstGeom prst="rect">
            <a:avLst/>
          </a:prstGeom>
        </p:spPr>
      </p:pic>
      <p:pic>
        <p:nvPicPr>
          <p:cNvPr id="8" name="Immagine 7" descr="Immagine che contiene testo, schermata, diagramma, numero&#10;&#10;Descrizione generata automaticamente">
            <a:extLst>
              <a:ext uri="{FF2B5EF4-FFF2-40B4-BE49-F238E27FC236}">
                <a16:creationId xmlns:a16="http://schemas.microsoft.com/office/drawing/2014/main" id="{E070E0D5-954B-17E8-0DA3-AEA66432EC42}"/>
              </a:ext>
            </a:extLst>
          </p:cNvPr>
          <p:cNvPicPr>
            <a:picLocks noChangeAspect="1"/>
          </p:cNvPicPr>
          <p:nvPr/>
        </p:nvPicPr>
        <p:blipFill rotWithShape="1">
          <a:blip r:embed="rId3"/>
          <a:srcRect l="2045" t="6988" r="2296" b="3481"/>
          <a:stretch/>
        </p:blipFill>
        <p:spPr>
          <a:xfrm>
            <a:off x="722690" y="1370199"/>
            <a:ext cx="10339011" cy="4656781"/>
          </a:xfrm>
          <a:prstGeom prst="rect">
            <a:avLst/>
          </a:prstGeom>
        </p:spPr>
      </p:pic>
    </p:spTree>
    <p:extLst>
      <p:ext uri="{BB962C8B-B14F-4D97-AF65-F5344CB8AC3E}">
        <p14:creationId xmlns:p14="http://schemas.microsoft.com/office/powerpoint/2010/main" val="301516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magine che contiene blu, Blu elettrico, Blu intenso, stella&#10;&#10;Descrizione generata automaticamente">
            <a:extLst>
              <a:ext uri="{FF2B5EF4-FFF2-40B4-BE49-F238E27FC236}">
                <a16:creationId xmlns:a16="http://schemas.microsoft.com/office/drawing/2014/main" id="{E4C39BDE-7105-8A30-2B0E-103B5AE6FB46}"/>
              </a:ext>
            </a:extLst>
          </p:cNvPr>
          <p:cNvPicPr>
            <a:picLocks noChangeAspect="1"/>
          </p:cNvPicPr>
          <p:nvPr/>
        </p:nvPicPr>
        <p:blipFill rotWithShape="1">
          <a:blip r:embed="rId2"/>
          <a:srcRect r="-2" b="13141"/>
          <a:stretch/>
        </p:blipFill>
        <p:spPr>
          <a:xfrm>
            <a:off x="20" y="10"/>
            <a:ext cx="9780568" cy="6371341"/>
          </a:xfrm>
          <a:prstGeom prst="rect">
            <a:avLst/>
          </a:prstGeom>
          <a:noFill/>
        </p:spPr>
      </p:pic>
      <p:sp>
        <p:nvSpPr>
          <p:cNvPr id="17" name="Title 2">
            <a:extLst>
              <a:ext uri="{FF2B5EF4-FFF2-40B4-BE49-F238E27FC236}">
                <a16:creationId xmlns:a16="http://schemas.microsoft.com/office/drawing/2014/main" id="{29891C1C-BA15-4F0C-D662-7B0504B8A930}"/>
              </a:ext>
            </a:extLst>
          </p:cNvPr>
          <p:cNvSpPr>
            <a:spLocks noGrp="1"/>
          </p:cNvSpPr>
          <p:nvPr>
            <p:ph type="ctrTitle"/>
          </p:nvPr>
        </p:nvSpPr>
        <p:spPr/>
        <p:txBody>
          <a:bodyPr anchor="t">
            <a:normAutofit/>
          </a:bodyPr>
          <a:lstStyle/>
          <a:p>
            <a:r>
              <a:rPr lang="en-US"/>
              <a:t>Chi siamo</a:t>
            </a:r>
          </a:p>
        </p:txBody>
      </p:sp>
      <p:sp>
        <p:nvSpPr>
          <p:cNvPr id="22" name="Text Placeholder 3">
            <a:extLst>
              <a:ext uri="{FF2B5EF4-FFF2-40B4-BE49-F238E27FC236}">
                <a16:creationId xmlns:a16="http://schemas.microsoft.com/office/drawing/2014/main" id="{22337BBF-28ED-C385-C236-4EC4642F42CD}"/>
              </a:ext>
            </a:extLst>
          </p:cNvPr>
          <p:cNvSpPr>
            <a:spLocks noGrp="1"/>
          </p:cNvSpPr>
          <p:nvPr>
            <p:ph type="body" sz="quarter" idx="13"/>
          </p:nvPr>
        </p:nvSpPr>
        <p:spPr/>
        <p:txBody>
          <a:bodyPr/>
          <a:lstStyle/>
          <a:p>
            <a:r>
              <a:rPr lang="en-US"/>
              <a:t>Il team</a:t>
            </a:r>
          </a:p>
        </p:txBody>
      </p:sp>
      <p:sp>
        <p:nvSpPr>
          <p:cNvPr id="24" name="Footer Placeholder 4">
            <a:extLst>
              <a:ext uri="{FF2B5EF4-FFF2-40B4-BE49-F238E27FC236}">
                <a16:creationId xmlns:a16="http://schemas.microsoft.com/office/drawing/2014/main" id="{890E8DA8-0110-5080-2FC6-C163F6494C5A}"/>
              </a:ext>
            </a:extLst>
          </p:cNvPr>
          <p:cNvSpPr>
            <a:spLocks noGrp="1"/>
          </p:cNvSpPr>
          <p:nvPr>
            <p:ph type="ftr" sz="quarter" idx="11"/>
          </p:nvPr>
        </p:nvSpPr>
        <p:spPr/>
        <p:txBody>
          <a:bodyPr/>
          <a:lstStyle/>
          <a:p>
            <a:pPr rtl="0">
              <a:spcAft>
                <a:spcPts val="600"/>
              </a:spcAft>
            </a:pPr>
            <a:r>
              <a:rPr lang="it-IT"/>
              <a:t>Aggiungere un piè di pagina</a:t>
            </a:r>
          </a:p>
        </p:txBody>
      </p:sp>
      <p:sp>
        <p:nvSpPr>
          <p:cNvPr id="5" name="Segnaposto numero diapositiva 4">
            <a:extLst>
              <a:ext uri="{FF2B5EF4-FFF2-40B4-BE49-F238E27FC236}">
                <a16:creationId xmlns:a16="http://schemas.microsoft.com/office/drawing/2014/main" id="{462F6A03-E34F-5296-AE9E-297292780F2D}"/>
              </a:ext>
            </a:extLst>
          </p:cNvPr>
          <p:cNvSpPr>
            <a:spLocks noGrp="1"/>
          </p:cNvSpPr>
          <p:nvPr>
            <p:ph type="sldNum" sz="quarter" idx="12"/>
          </p:nvPr>
        </p:nvSpPr>
        <p:spPr/>
        <p:txBody>
          <a:bodyPr anchor="ctr">
            <a:normAutofit/>
          </a:bodyPr>
          <a:lstStyle/>
          <a:p>
            <a:pPr rtl="0">
              <a:spcAft>
                <a:spcPts val="600"/>
              </a:spcAft>
            </a:pPr>
            <a:fld id="{19B51A1E-902D-48AF-9020-955120F399B6}" type="slidenum">
              <a:rPr lang="it-IT" smtClean="0"/>
              <a:pPr rtl="0">
                <a:spcAft>
                  <a:spcPts val="600"/>
                </a:spcAft>
              </a:pPr>
              <a:t>3</a:t>
            </a:fld>
            <a:endParaRPr lang="it-IT"/>
          </a:p>
        </p:txBody>
      </p:sp>
      <p:pic>
        <p:nvPicPr>
          <p:cNvPr id="2" name="Immagine 1" descr="Immagine che contiene testo, Carattere, logo, Elementi grafici&#10;&#10;Descrizione generata automaticamente">
            <a:extLst>
              <a:ext uri="{FF2B5EF4-FFF2-40B4-BE49-F238E27FC236}">
                <a16:creationId xmlns:a16="http://schemas.microsoft.com/office/drawing/2014/main" id="{D1CD7B68-55B9-C2CC-A2AE-4EEAD20CF1FB}"/>
              </a:ext>
            </a:extLst>
          </p:cNvPr>
          <p:cNvPicPr>
            <a:picLocks noChangeAspect="1"/>
          </p:cNvPicPr>
          <p:nvPr/>
        </p:nvPicPr>
        <p:blipFill>
          <a:blip r:embed="rId3"/>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1921100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668AAA6-3E47-FC00-A537-0186EAF3576F}"/>
              </a:ext>
            </a:extLst>
          </p:cNvPr>
          <p:cNvSpPr>
            <a:spLocks noGrp="1"/>
          </p:cNvSpPr>
          <p:nvPr>
            <p:ph type="title"/>
          </p:nvPr>
        </p:nvSpPr>
        <p:spPr/>
        <p:txBody>
          <a:bodyPr/>
          <a:lstStyle/>
          <a:p>
            <a:r>
              <a:rPr lang="en-US"/>
              <a:t>A.I. Enhanced Customer Management</a:t>
            </a:r>
          </a:p>
        </p:txBody>
      </p:sp>
      <p:sp>
        <p:nvSpPr>
          <p:cNvPr id="15" name="Text Placeholder 2">
            <a:extLst>
              <a:ext uri="{FF2B5EF4-FFF2-40B4-BE49-F238E27FC236}">
                <a16:creationId xmlns:a16="http://schemas.microsoft.com/office/drawing/2014/main" id="{8EF39666-CEE7-A198-EE94-B74EE7817351}"/>
              </a:ext>
            </a:extLst>
          </p:cNvPr>
          <p:cNvSpPr>
            <a:spLocks noGrp="1"/>
          </p:cNvSpPr>
          <p:nvPr>
            <p:ph type="body" sz="quarter" idx="32"/>
          </p:nvPr>
        </p:nvSpPr>
        <p:spPr/>
        <p:txBody>
          <a:bodyPr/>
          <a:lstStyle/>
          <a:p>
            <a:r>
              <a:rPr lang="en-US"/>
              <a:t>2° Gruppo</a:t>
            </a:r>
          </a:p>
        </p:txBody>
      </p:sp>
      <p:sp>
        <p:nvSpPr>
          <p:cNvPr id="5" name="Segnaposto piè di pagina 4">
            <a:extLst>
              <a:ext uri="{FF2B5EF4-FFF2-40B4-BE49-F238E27FC236}">
                <a16:creationId xmlns:a16="http://schemas.microsoft.com/office/drawing/2014/main" id="{53634670-3C64-3BB0-0EFD-E703387EE6CA}"/>
              </a:ext>
            </a:extLst>
          </p:cNvPr>
          <p:cNvSpPr>
            <a:spLocks noGrp="1"/>
          </p:cNvSpPr>
          <p:nvPr>
            <p:ph type="ftr" sz="quarter" idx="12"/>
          </p:nvPr>
        </p:nvSpPr>
        <p:spPr/>
        <p:txBody>
          <a:bodyPr anchor="ctr">
            <a:normAutofit/>
          </a:bodyPr>
          <a:lstStyle/>
          <a:p>
            <a:pPr rtl="0">
              <a:spcAft>
                <a:spcPts val="600"/>
              </a:spcAft>
            </a:pPr>
            <a:r>
              <a:rPr lang="it-IT"/>
              <a:t>Aggiungere un piè di pagina</a:t>
            </a:r>
          </a:p>
        </p:txBody>
      </p:sp>
      <p:sp>
        <p:nvSpPr>
          <p:cNvPr id="6" name="Segnaposto numero diapositiva 5">
            <a:extLst>
              <a:ext uri="{FF2B5EF4-FFF2-40B4-BE49-F238E27FC236}">
                <a16:creationId xmlns:a16="http://schemas.microsoft.com/office/drawing/2014/main" id="{EE55B5B3-5CD9-527E-803F-AD47F3B77B7A}"/>
              </a:ext>
            </a:extLst>
          </p:cNvPr>
          <p:cNvSpPr>
            <a:spLocks noGrp="1"/>
          </p:cNvSpPr>
          <p:nvPr>
            <p:ph type="sldNum" sz="quarter" idx="33"/>
          </p:nvPr>
        </p:nvSpPr>
        <p:spPr/>
        <p:txBody>
          <a:bodyPr anchor="ctr">
            <a:normAutofit/>
          </a:bodyPr>
          <a:lstStyle/>
          <a:p>
            <a:pPr rtl="0">
              <a:spcAft>
                <a:spcPts val="600"/>
              </a:spcAft>
            </a:pPr>
            <a:fld id="{19B51A1E-902D-48AF-9020-955120F399B6}" type="slidenum">
              <a:rPr lang="it-IT" smtClean="0"/>
              <a:pPr rtl="0">
                <a:spcAft>
                  <a:spcPts val="600"/>
                </a:spcAft>
              </a:pPr>
              <a:t>30</a:t>
            </a:fld>
            <a:endParaRPr lang="it-IT"/>
          </a:p>
        </p:txBody>
      </p:sp>
      <p:pic>
        <p:nvPicPr>
          <p:cNvPr id="2" name="Immagine 1" descr="Immagine che contiene testo, Carattere, logo, Elementi grafici&#10;&#10;Descrizione generata automaticamente">
            <a:extLst>
              <a:ext uri="{FF2B5EF4-FFF2-40B4-BE49-F238E27FC236}">
                <a16:creationId xmlns:a16="http://schemas.microsoft.com/office/drawing/2014/main" id="{62657204-FEA7-7C08-2186-473E7C6A362E}"/>
              </a:ext>
            </a:extLst>
          </p:cNvPr>
          <p:cNvPicPr>
            <a:picLocks noChangeAspect="1"/>
          </p:cNvPicPr>
          <p:nvPr/>
        </p:nvPicPr>
        <p:blipFill>
          <a:blip r:embed="rId2"/>
          <a:stretch>
            <a:fillRect/>
          </a:stretch>
        </p:blipFill>
        <p:spPr>
          <a:xfrm>
            <a:off x="10323275" y="6132564"/>
            <a:ext cx="914444" cy="667078"/>
          </a:xfrm>
          <a:prstGeom prst="rect">
            <a:avLst/>
          </a:prstGeom>
        </p:spPr>
      </p:pic>
      <p:pic>
        <p:nvPicPr>
          <p:cNvPr id="7" name="Immagine 6" descr="Immagine che contiene testo, schermata, diagramma, software&#10;&#10;Descrizione generata automaticamente">
            <a:extLst>
              <a:ext uri="{FF2B5EF4-FFF2-40B4-BE49-F238E27FC236}">
                <a16:creationId xmlns:a16="http://schemas.microsoft.com/office/drawing/2014/main" id="{D38674B9-041A-5889-F701-10C8E800CD38}"/>
              </a:ext>
            </a:extLst>
          </p:cNvPr>
          <p:cNvPicPr>
            <a:picLocks noChangeAspect="1"/>
          </p:cNvPicPr>
          <p:nvPr/>
        </p:nvPicPr>
        <p:blipFill>
          <a:blip r:embed="rId3"/>
          <a:stretch>
            <a:fillRect/>
          </a:stretch>
        </p:blipFill>
        <p:spPr>
          <a:xfrm>
            <a:off x="801309" y="1189265"/>
            <a:ext cx="10438190" cy="4866515"/>
          </a:xfrm>
          <a:prstGeom prst="rect">
            <a:avLst/>
          </a:prstGeom>
        </p:spPr>
      </p:pic>
    </p:spTree>
    <p:extLst>
      <p:ext uri="{BB962C8B-B14F-4D97-AF65-F5344CB8AC3E}">
        <p14:creationId xmlns:p14="http://schemas.microsoft.com/office/powerpoint/2010/main" val="3387747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A3E124-403F-2D1E-28D7-B9B5F57F8E82}"/>
              </a:ext>
            </a:extLst>
          </p:cNvPr>
          <p:cNvPicPr>
            <a:picLocks noChangeAspect="1"/>
          </p:cNvPicPr>
          <p:nvPr/>
        </p:nvPicPr>
        <p:blipFill rotWithShape="1">
          <a:blip r:embed="rId2"/>
          <a:srcRect l="977" r="6917" b="-1"/>
          <a:stretch/>
        </p:blipFill>
        <p:spPr>
          <a:xfrm>
            <a:off x="20" y="10"/>
            <a:ext cx="9780568" cy="6371341"/>
          </a:xfrm>
          <a:prstGeom prst="rect">
            <a:avLst/>
          </a:prstGeom>
          <a:noFill/>
        </p:spPr>
      </p:pic>
      <p:sp>
        <p:nvSpPr>
          <p:cNvPr id="15" name="Title 2">
            <a:extLst>
              <a:ext uri="{FF2B5EF4-FFF2-40B4-BE49-F238E27FC236}">
                <a16:creationId xmlns:a16="http://schemas.microsoft.com/office/drawing/2014/main" id="{E283EA9B-D628-658F-97D1-7B5315A4119F}"/>
              </a:ext>
            </a:extLst>
          </p:cNvPr>
          <p:cNvSpPr>
            <a:spLocks noGrp="1"/>
          </p:cNvSpPr>
          <p:nvPr>
            <p:ph type="ctrTitle"/>
          </p:nvPr>
        </p:nvSpPr>
        <p:spPr/>
        <p:txBody>
          <a:bodyPr/>
          <a:lstStyle/>
          <a:p>
            <a:r>
              <a:rPr lang="en-US"/>
              <a:t>La nostra </a:t>
            </a:r>
            <a:r>
              <a:rPr lang="en-US" err="1"/>
              <a:t>proposta</a:t>
            </a:r>
            <a:endParaRPr lang="en-US"/>
          </a:p>
        </p:txBody>
      </p:sp>
      <p:sp>
        <p:nvSpPr>
          <p:cNvPr id="17" name="Text Placeholder 3">
            <a:extLst>
              <a:ext uri="{FF2B5EF4-FFF2-40B4-BE49-F238E27FC236}">
                <a16:creationId xmlns:a16="http://schemas.microsoft.com/office/drawing/2014/main" id="{8DFF51C5-F2A8-5807-73E4-F7DF57D165A4}"/>
              </a:ext>
            </a:extLst>
          </p:cNvPr>
          <p:cNvSpPr>
            <a:spLocks noGrp="1"/>
          </p:cNvSpPr>
          <p:nvPr>
            <p:ph type="body" sz="quarter" idx="13"/>
          </p:nvPr>
        </p:nvSpPr>
        <p:spPr/>
        <p:txBody>
          <a:bodyPr/>
          <a:lstStyle/>
          <a:p>
            <a:r>
              <a:rPr lang="en-US"/>
              <a:t>Il </a:t>
            </a:r>
            <a:r>
              <a:rPr lang="en-US" err="1"/>
              <a:t>progetto</a:t>
            </a:r>
            <a:r>
              <a:rPr lang="en-US"/>
              <a:t> finale</a:t>
            </a:r>
          </a:p>
        </p:txBody>
      </p:sp>
      <p:sp>
        <p:nvSpPr>
          <p:cNvPr id="5" name="Segnaposto piè di pagina 4">
            <a:extLst>
              <a:ext uri="{FF2B5EF4-FFF2-40B4-BE49-F238E27FC236}">
                <a16:creationId xmlns:a16="http://schemas.microsoft.com/office/drawing/2014/main" id="{F0818DEE-DF70-C1A0-387F-B46863C2A2C5}"/>
              </a:ext>
            </a:extLst>
          </p:cNvPr>
          <p:cNvSpPr>
            <a:spLocks noGrp="1"/>
          </p:cNvSpPr>
          <p:nvPr>
            <p:ph type="ftr" sz="quarter" idx="11"/>
          </p:nvPr>
        </p:nvSpPr>
        <p:spPr/>
        <p:txBody>
          <a:bodyPr anchor="ctr">
            <a:normAutofit/>
          </a:bodyPr>
          <a:lstStyle/>
          <a:p>
            <a:pPr rtl="0">
              <a:spcAft>
                <a:spcPts val="600"/>
              </a:spcAft>
            </a:pPr>
            <a:r>
              <a:rPr lang="it-IT"/>
              <a:t>Aggiungere un piè di pagina</a:t>
            </a:r>
          </a:p>
        </p:txBody>
      </p:sp>
      <p:sp>
        <p:nvSpPr>
          <p:cNvPr id="6" name="Segnaposto numero diapositiva 5">
            <a:extLst>
              <a:ext uri="{FF2B5EF4-FFF2-40B4-BE49-F238E27FC236}">
                <a16:creationId xmlns:a16="http://schemas.microsoft.com/office/drawing/2014/main" id="{06B01784-D88C-B966-EE1F-E3ADCCE01F55}"/>
              </a:ext>
            </a:extLst>
          </p:cNvPr>
          <p:cNvSpPr>
            <a:spLocks noGrp="1"/>
          </p:cNvSpPr>
          <p:nvPr>
            <p:ph type="sldNum" sz="quarter" idx="12"/>
          </p:nvPr>
        </p:nvSpPr>
        <p:spPr/>
        <p:txBody>
          <a:bodyPr anchor="ctr">
            <a:normAutofit/>
          </a:bodyPr>
          <a:lstStyle/>
          <a:p>
            <a:pPr rtl="0">
              <a:spcAft>
                <a:spcPts val="600"/>
              </a:spcAft>
            </a:pPr>
            <a:fld id="{19B51A1E-902D-48AF-9020-955120F399B6}" type="slidenum">
              <a:rPr lang="it-IT" smtClean="0"/>
              <a:pPr rtl="0">
                <a:spcAft>
                  <a:spcPts val="600"/>
                </a:spcAft>
              </a:pPr>
              <a:t>31</a:t>
            </a:fld>
            <a:endParaRPr lang="it-IT"/>
          </a:p>
        </p:txBody>
      </p:sp>
      <p:pic>
        <p:nvPicPr>
          <p:cNvPr id="2" name="Immagine 1" descr="Immagine che contiene testo, Carattere, logo, Elementi grafici&#10;&#10;Descrizione generata automaticamente">
            <a:extLst>
              <a:ext uri="{FF2B5EF4-FFF2-40B4-BE49-F238E27FC236}">
                <a16:creationId xmlns:a16="http://schemas.microsoft.com/office/drawing/2014/main" id="{EDCFC086-300A-4336-3272-77548144BB23}"/>
              </a:ext>
            </a:extLst>
          </p:cNvPr>
          <p:cNvPicPr>
            <a:picLocks noChangeAspect="1"/>
          </p:cNvPicPr>
          <p:nvPr/>
        </p:nvPicPr>
        <p:blipFill>
          <a:blip r:embed="rId3"/>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2238950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715CD4-C355-98C3-DEDE-6B9A332E2CE6}"/>
              </a:ext>
            </a:extLst>
          </p:cNvPr>
          <p:cNvSpPr>
            <a:spLocks noGrp="1"/>
          </p:cNvSpPr>
          <p:nvPr>
            <p:ph type="title"/>
          </p:nvPr>
        </p:nvSpPr>
        <p:spPr/>
        <p:txBody>
          <a:bodyPr/>
          <a:lstStyle/>
          <a:p>
            <a:r>
              <a:rPr lang="it-IT">
                <a:latin typeface="Arial" panose="020B0604020202020204" pitchFamily="34" charset="0"/>
                <a:cs typeface="Arial" panose="020B0604020202020204" pitchFamily="34" charset="0"/>
              </a:rPr>
              <a:t>A.I. e persone? Una questione di </a:t>
            </a:r>
            <a:r>
              <a:rPr lang="it-IT" err="1">
                <a:latin typeface="Arial" panose="020B0604020202020204" pitchFamily="34" charset="0"/>
                <a:cs typeface="Arial" panose="020B0604020202020204" pitchFamily="34" charset="0"/>
              </a:rPr>
              <a:t>mindset</a:t>
            </a:r>
            <a:r>
              <a:rPr lang="it-IT">
                <a:latin typeface="Arial" panose="020B0604020202020204" pitchFamily="34" charset="0"/>
                <a:cs typeface="Arial" panose="020B0604020202020204" pitchFamily="34" charset="0"/>
              </a:rPr>
              <a:t>!</a:t>
            </a:r>
            <a:endParaRPr lang="it-IT" i="1">
              <a:latin typeface="Arial" panose="020B0604020202020204" pitchFamily="34" charset="0"/>
              <a:cs typeface="Arial" panose="020B0604020202020204" pitchFamily="34" charset="0"/>
            </a:endParaRPr>
          </a:p>
        </p:txBody>
      </p:sp>
      <p:sp>
        <p:nvSpPr>
          <p:cNvPr id="6" name="Segnaposto testo 5">
            <a:extLst>
              <a:ext uri="{FF2B5EF4-FFF2-40B4-BE49-F238E27FC236}">
                <a16:creationId xmlns:a16="http://schemas.microsoft.com/office/drawing/2014/main" id="{869B109D-E6A5-79EF-D101-56FFE927F1DF}"/>
              </a:ext>
            </a:extLst>
          </p:cNvPr>
          <p:cNvSpPr>
            <a:spLocks noGrp="1"/>
          </p:cNvSpPr>
          <p:nvPr>
            <p:ph type="body" sz="quarter" idx="12"/>
          </p:nvPr>
        </p:nvSpPr>
        <p:spPr>
          <a:xfrm>
            <a:off x="534374" y="1505960"/>
            <a:ext cx="5124554" cy="4344040"/>
          </a:xfrm>
        </p:spPr>
        <p:txBody>
          <a:bodyPr/>
          <a:lstStyle/>
          <a:p>
            <a:pPr>
              <a:lnSpc>
                <a:spcPct val="100000"/>
              </a:lnSpc>
              <a:spcBef>
                <a:spcPts val="0"/>
              </a:spcBef>
              <a:spcAft>
                <a:spcPts val="600"/>
              </a:spcAft>
            </a:pPr>
            <a:r>
              <a:rPr lang="it-IT" sz="2400"/>
              <a:t>Un’iniziativa che si articola secondo </a:t>
            </a:r>
            <a:r>
              <a:rPr lang="it-IT" sz="2400" b="1"/>
              <a:t>diversi</a:t>
            </a:r>
            <a:r>
              <a:rPr lang="it-IT" sz="2400"/>
              <a:t> </a:t>
            </a:r>
            <a:r>
              <a:rPr lang="it-IT" sz="2400" b="1"/>
              <a:t>elementi</a:t>
            </a:r>
            <a:r>
              <a:rPr lang="it-IT" sz="2400"/>
              <a:t>, adattabili e variabili in funzione dei  diversi contesti di Customer Management, per </a:t>
            </a:r>
            <a:r>
              <a:rPr lang="it-IT" sz="2400" b="1"/>
              <a:t>accompagnare il cambiamento organizzativo.</a:t>
            </a:r>
          </a:p>
          <a:p>
            <a:pPr>
              <a:lnSpc>
                <a:spcPct val="100000"/>
              </a:lnSpc>
              <a:spcBef>
                <a:spcPts val="0"/>
              </a:spcBef>
              <a:spcAft>
                <a:spcPts val="600"/>
              </a:spcAft>
            </a:pPr>
            <a:r>
              <a:rPr lang="it-IT" sz="2400"/>
              <a:t>Dalla paura dell’A.I. all’adozione dell’A.I. grazie ad </a:t>
            </a:r>
            <a:r>
              <a:rPr lang="it-IT" sz="2400" b="1"/>
              <a:t>azioni di ingaggio </a:t>
            </a:r>
            <a:r>
              <a:rPr lang="it-IT" sz="2400"/>
              <a:t>strutturate e continuative</a:t>
            </a:r>
            <a:r>
              <a:rPr lang="it-IT" sz="2400" b="1"/>
              <a:t> </a:t>
            </a:r>
            <a:r>
              <a:rPr lang="it-IT" sz="2400"/>
              <a:t>finalizzate a supportare l’acquisizione di </a:t>
            </a:r>
            <a:r>
              <a:rPr lang="it-IT" sz="2400" b="1"/>
              <a:t>un nuovo </a:t>
            </a:r>
            <a:r>
              <a:rPr lang="it-IT" sz="2400" b="1" err="1"/>
              <a:t>mindset</a:t>
            </a:r>
            <a:r>
              <a:rPr lang="it-IT" sz="2400" b="1"/>
              <a:t>.</a:t>
            </a:r>
          </a:p>
          <a:p>
            <a:pPr>
              <a:lnSpc>
                <a:spcPct val="100000"/>
              </a:lnSpc>
              <a:spcBef>
                <a:spcPts val="0"/>
              </a:spcBef>
              <a:spcAft>
                <a:spcPts val="600"/>
              </a:spcAft>
            </a:pPr>
            <a:r>
              <a:rPr lang="it-IT" sz="2400" b="1"/>
              <a:t>Quindi… dal terrore all’interesse!</a:t>
            </a:r>
            <a:endParaRPr lang="it-IT" sz="2400"/>
          </a:p>
          <a:p>
            <a:pPr>
              <a:lnSpc>
                <a:spcPct val="100000"/>
              </a:lnSpc>
              <a:spcBef>
                <a:spcPts val="0"/>
              </a:spcBef>
              <a:spcAft>
                <a:spcPts val="600"/>
              </a:spcAft>
            </a:pPr>
            <a:endParaRPr lang="it-IT" sz="2400"/>
          </a:p>
          <a:p>
            <a:pPr>
              <a:lnSpc>
                <a:spcPct val="100000"/>
              </a:lnSpc>
              <a:spcBef>
                <a:spcPts val="0"/>
              </a:spcBef>
              <a:spcAft>
                <a:spcPts val="600"/>
              </a:spcAft>
            </a:pPr>
            <a:endParaRPr lang="it-IT" sz="2400"/>
          </a:p>
          <a:p>
            <a:pPr>
              <a:lnSpc>
                <a:spcPct val="100000"/>
              </a:lnSpc>
              <a:spcBef>
                <a:spcPts val="0"/>
              </a:spcBef>
              <a:spcAft>
                <a:spcPts val="600"/>
              </a:spcAft>
            </a:pPr>
            <a:endParaRPr lang="it-IT" sz="2400"/>
          </a:p>
        </p:txBody>
      </p:sp>
      <p:sp>
        <p:nvSpPr>
          <p:cNvPr id="4" name="Segnaposto piè di pagina 3">
            <a:extLst>
              <a:ext uri="{FF2B5EF4-FFF2-40B4-BE49-F238E27FC236}">
                <a16:creationId xmlns:a16="http://schemas.microsoft.com/office/drawing/2014/main" id="{61BA5482-4D7F-784D-8CCC-29D2E71E2C70}"/>
              </a:ext>
            </a:extLst>
          </p:cNvPr>
          <p:cNvSpPr>
            <a:spLocks noGrp="1"/>
          </p:cNvSpPr>
          <p:nvPr>
            <p:ph type="ftr" sz="quarter" idx="13"/>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2C01BA14-F220-623E-C0C4-FDDCB64309BA}"/>
              </a:ext>
            </a:extLst>
          </p:cNvPr>
          <p:cNvSpPr>
            <a:spLocks noGrp="1"/>
          </p:cNvSpPr>
          <p:nvPr>
            <p:ph type="sldNum" sz="quarter" idx="33"/>
          </p:nvPr>
        </p:nvSpPr>
        <p:spPr/>
        <p:txBody>
          <a:bodyPr/>
          <a:lstStyle/>
          <a:p>
            <a:pPr rtl="0"/>
            <a:fld id="{19B51A1E-902D-48AF-9020-955120F399B6}" type="slidenum">
              <a:rPr lang="it-IT" smtClean="0"/>
              <a:pPr rtl="0"/>
              <a:t>32</a:t>
            </a:fld>
            <a:endParaRPr lang="it-IT"/>
          </a:p>
        </p:txBody>
      </p:sp>
      <p:sp>
        <p:nvSpPr>
          <p:cNvPr id="12" name="Segnaposto testo 6">
            <a:extLst>
              <a:ext uri="{FF2B5EF4-FFF2-40B4-BE49-F238E27FC236}">
                <a16:creationId xmlns:a16="http://schemas.microsoft.com/office/drawing/2014/main" id="{B4E6FB30-F240-AA04-DF44-F6E6E9965D2F}"/>
              </a:ext>
            </a:extLst>
          </p:cNvPr>
          <p:cNvSpPr txBox="1">
            <a:spLocks/>
          </p:cNvSpPr>
          <p:nvPr/>
        </p:nvSpPr>
        <p:spPr>
          <a:xfrm>
            <a:off x="1423359" y="5244001"/>
            <a:ext cx="9689472" cy="605999"/>
          </a:xfrm>
          <a:prstGeom prst="rect">
            <a:avLst/>
          </a:prstGeom>
        </p:spPr>
        <p:txBody>
          <a:bodyPr vert="horz" lIns="0" tIns="0" rIns="0" bIns="0" rtlCol="0" anchor="ctr">
            <a:noAutofit/>
          </a:bodyPr>
          <a:lstStyle>
            <a:defPPr rtl="0">
              <a:defRPr lang="it-IT"/>
            </a:defPPr>
            <a:lvl1pPr algn="ctr">
              <a:lnSpc>
                <a:spcPct val="100000"/>
              </a:lnSpc>
              <a:spcBef>
                <a:spcPct val="0"/>
              </a:spcBef>
              <a:spcAft>
                <a:spcPts val="1200"/>
              </a:spcAft>
              <a:buNone/>
              <a:defRPr sz="2400" b="1" i="1" spc="-150">
                <a:solidFill>
                  <a:srgbClr val="0097CC"/>
                </a:solidFill>
                <a:latin typeface="Arial" panose="020B0604020202020204" pitchFamily="34" charset="0"/>
                <a:cs typeface="Arial" panose="020B0604020202020204" pitchFamily="34" charset="0"/>
              </a:defRPr>
            </a:lvl1pPr>
            <a:lvl2pPr marL="266700" indent="0">
              <a:lnSpc>
                <a:spcPct val="90000"/>
              </a:lnSpc>
              <a:spcBef>
                <a:spcPts val="500"/>
              </a:spcBef>
              <a:buFont typeface="Arial" panose="020B0604020202020204" pitchFamily="34" charset="0"/>
              <a:buNone/>
              <a:defRPr sz="1600">
                <a:solidFill>
                  <a:schemeClr val="tx1">
                    <a:lumMod val="75000"/>
                    <a:lumOff val="25000"/>
                  </a:schemeClr>
                </a:solidFill>
              </a:defRPr>
            </a:lvl2pPr>
            <a:lvl3pPr marL="542925" indent="0">
              <a:lnSpc>
                <a:spcPct val="90000"/>
              </a:lnSpc>
              <a:spcBef>
                <a:spcPts val="500"/>
              </a:spcBef>
              <a:buFont typeface="Arial" panose="020B0604020202020204" pitchFamily="34" charset="0"/>
              <a:buNone/>
              <a:defRPr sz="1400">
                <a:solidFill>
                  <a:schemeClr val="tx1">
                    <a:lumMod val="75000"/>
                    <a:lumOff val="25000"/>
                  </a:schemeClr>
                </a:solidFill>
              </a:defRPr>
            </a:lvl3pPr>
            <a:lvl4pPr marL="809625" indent="0">
              <a:lnSpc>
                <a:spcPct val="90000"/>
              </a:lnSpc>
              <a:spcBef>
                <a:spcPts val="500"/>
              </a:spcBef>
              <a:buFont typeface="Arial" panose="020B0604020202020204" pitchFamily="34" charset="0"/>
              <a:buNone/>
              <a:defRPr sz="1400">
                <a:solidFill>
                  <a:schemeClr val="tx1">
                    <a:lumMod val="75000"/>
                    <a:lumOff val="25000"/>
                  </a:schemeClr>
                </a:solidFill>
              </a:defRPr>
            </a:lvl4pPr>
            <a:lvl5pPr marL="1076325" indent="0">
              <a:lnSpc>
                <a:spcPct val="90000"/>
              </a:lnSpc>
              <a:spcBef>
                <a:spcPts val="500"/>
              </a:spcBef>
              <a:buFont typeface="Arial" panose="020B0604020202020204" pitchFamily="34" charset="0"/>
              <a:buNone/>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it-IT"/>
          </a:p>
        </p:txBody>
      </p:sp>
      <p:graphicFrame>
        <p:nvGraphicFramePr>
          <p:cNvPr id="9" name="Diagramma 8">
            <a:extLst>
              <a:ext uri="{FF2B5EF4-FFF2-40B4-BE49-F238E27FC236}">
                <a16:creationId xmlns:a16="http://schemas.microsoft.com/office/drawing/2014/main" id="{E21F7D4A-A4CC-D7DE-C6B8-F9485D9EB4F7}"/>
              </a:ext>
            </a:extLst>
          </p:cNvPr>
          <p:cNvGraphicFramePr/>
          <p:nvPr>
            <p:extLst>
              <p:ext uri="{D42A27DB-BD31-4B8C-83A1-F6EECF244321}">
                <p14:modId xmlns:p14="http://schemas.microsoft.com/office/powerpoint/2010/main" val="2563725674"/>
              </p:ext>
            </p:extLst>
          </p:nvPr>
        </p:nvGraphicFramePr>
        <p:xfrm>
          <a:off x="3695321" y="1008000"/>
          <a:ext cx="10101532" cy="4971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a:extLst>
              <a:ext uri="{FF2B5EF4-FFF2-40B4-BE49-F238E27FC236}">
                <a16:creationId xmlns:a16="http://schemas.microsoft.com/office/drawing/2014/main" id="{F06D4E6F-08FA-B09A-8A3C-F93E6503F11C}"/>
              </a:ext>
            </a:extLst>
          </p:cNvPr>
          <p:cNvSpPr/>
          <p:nvPr/>
        </p:nvSpPr>
        <p:spPr>
          <a:xfrm>
            <a:off x="8958154" y="582630"/>
            <a:ext cx="590226" cy="923330"/>
          </a:xfrm>
          <a:prstGeom prst="rect">
            <a:avLst/>
          </a:prstGeom>
          <a:noFill/>
        </p:spPr>
        <p:txBody>
          <a:bodyPr wrap="none" lIns="91440" tIns="45720" rIns="91440" bIns="45720">
            <a:spAutoFit/>
          </a:bodyPr>
          <a:lstStyle/>
          <a:p>
            <a:pPr algn="ctr"/>
            <a:r>
              <a:rPr lang="it-IT"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r>
              <a:rPr lang="it-IT"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7" name="Rettangolo 6">
            <a:extLst>
              <a:ext uri="{FF2B5EF4-FFF2-40B4-BE49-F238E27FC236}">
                <a16:creationId xmlns:a16="http://schemas.microsoft.com/office/drawing/2014/main" id="{6B9AA415-DB98-77DB-4FD1-1C409847C0F9}"/>
              </a:ext>
            </a:extLst>
          </p:cNvPr>
          <p:cNvSpPr/>
          <p:nvPr/>
        </p:nvSpPr>
        <p:spPr>
          <a:xfrm>
            <a:off x="10164240" y="1269867"/>
            <a:ext cx="691216" cy="923330"/>
          </a:xfrm>
          <a:prstGeom prst="rect">
            <a:avLst/>
          </a:prstGeom>
          <a:noFill/>
        </p:spPr>
        <p:txBody>
          <a:bodyPr wrap="none" lIns="91440" tIns="45720" rIns="91440" bIns="45720">
            <a:spAutoFit/>
          </a:bodyPr>
          <a:lstStyle/>
          <a:p>
            <a:pPr algn="ctr"/>
            <a:r>
              <a:rPr lang="it-IT"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p>
        </p:txBody>
      </p:sp>
      <p:sp>
        <p:nvSpPr>
          <p:cNvPr id="8" name="Rettangolo 7">
            <a:extLst>
              <a:ext uri="{FF2B5EF4-FFF2-40B4-BE49-F238E27FC236}">
                <a16:creationId xmlns:a16="http://schemas.microsoft.com/office/drawing/2014/main" id="{208FE7D3-F716-6BEB-185B-68052086162D}"/>
              </a:ext>
            </a:extLst>
          </p:cNvPr>
          <p:cNvSpPr/>
          <p:nvPr/>
        </p:nvSpPr>
        <p:spPr>
          <a:xfrm>
            <a:off x="10644444" y="2967335"/>
            <a:ext cx="691216" cy="923330"/>
          </a:xfrm>
          <a:prstGeom prst="rect">
            <a:avLst/>
          </a:prstGeom>
          <a:noFill/>
        </p:spPr>
        <p:txBody>
          <a:bodyPr wrap="none" lIns="91440" tIns="45720" rIns="91440" bIns="45720">
            <a:spAutoFit/>
          </a:bodyPr>
          <a:lstStyle/>
          <a:p>
            <a:pPr algn="ctr"/>
            <a:r>
              <a:rPr lang="it-IT"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p>
        </p:txBody>
      </p:sp>
      <p:sp>
        <p:nvSpPr>
          <p:cNvPr id="10" name="Rettangolo 9">
            <a:extLst>
              <a:ext uri="{FF2B5EF4-FFF2-40B4-BE49-F238E27FC236}">
                <a16:creationId xmlns:a16="http://schemas.microsoft.com/office/drawing/2014/main" id="{A78B3A2A-2F48-4151-3F41-B8CB86C56589}"/>
              </a:ext>
            </a:extLst>
          </p:cNvPr>
          <p:cNvSpPr/>
          <p:nvPr/>
        </p:nvSpPr>
        <p:spPr>
          <a:xfrm>
            <a:off x="9620868" y="4390703"/>
            <a:ext cx="731290" cy="923330"/>
          </a:xfrm>
          <a:prstGeom prst="rect">
            <a:avLst/>
          </a:prstGeom>
          <a:noFill/>
        </p:spPr>
        <p:txBody>
          <a:bodyPr wrap="none" lIns="91440" tIns="45720" rIns="91440" bIns="45720">
            <a:spAutoFit/>
          </a:bodyPr>
          <a:lstStyle/>
          <a:p>
            <a:pPr algn="ctr"/>
            <a:r>
              <a:rPr lang="it-IT"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a:t>
            </a:r>
          </a:p>
        </p:txBody>
      </p:sp>
      <p:sp>
        <p:nvSpPr>
          <p:cNvPr id="11" name="Rettangolo 10">
            <a:extLst>
              <a:ext uri="{FF2B5EF4-FFF2-40B4-BE49-F238E27FC236}">
                <a16:creationId xmlns:a16="http://schemas.microsoft.com/office/drawing/2014/main" id="{1E1E0B94-8D29-C911-259F-AD09BE5911E7}"/>
              </a:ext>
            </a:extLst>
          </p:cNvPr>
          <p:cNvSpPr/>
          <p:nvPr/>
        </p:nvSpPr>
        <p:spPr>
          <a:xfrm>
            <a:off x="7808483" y="4320671"/>
            <a:ext cx="686406" cy="923330"/>
          </a:xfrm>
          <a:prstGeom prst="rect">
            <a:avLst/>
          </a:prstGeom>
          <a:noFill/>
        </p:spPr>
        <p:txBody>
          <a:bodyPr wrap="none" lIns="91440" tIns="45720" rIns="91440" bIns="45720">
            <a:spAutoFit/>
          </a:bodyPr>
          <a:lstStyle/>
          <a:p>
            <a:pPr algn="ctr"/>
            <a:r>
              <a:rPr lang="it-IT"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5.</a:t>
            </a:r>
          </a:p>
        </p:txBody>
      </p:sp>
      <p:sp>
        <p:nvSpPr>
          <p:cNvPr id="13" name="Rettangolo 12">
            <a:extLst>
              <a:ext uri="{FF2B5EF4-FFF2-40B4-BE49-F238E27FC236}">
                <a16:creationId xmlns:a16="http://schemas.microsoft.com/office/drawing/2014/main" id="{59B3516F-C65A-14BD-C3B9-3B46AB8879E9}"/>
              </a:ext>
            </a:extLst>
          </p:cNvPr>
          <p:cNvSpPr/>
          <p:nvPr/>
        </p:nvSpPr>
        <p:spPr>
          <a:xfrm>
            <a:off x="6625559" y="3032194"/>
            <a:ext cx="724878" cy="923330"/>
          </a:xfrm>
          <a:prstGeom prst="rect">
            <a:avLst/>
          </a:prstGeom>
          <a:noFill/>
        </p:spPr>
        <p:txBody>
          <a:bodyPr wrap="none" lIns="91440" tIns="45720" rIns="91440" bIns="45720">
            <a:spAutoFit/>
          </a:bodyPr>
          <a:lstStyle/>
          <a:p>
            <a:pPr algn="ctr"/>
            <a:r>
              <a:rPr lang="it-IT"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6.</a:t>
            </a:r>
          </a:p>
        </p:txBody>
      </p:sp>
      <p:sp>
        <p:nvSpPr>
          <p:cNvPr id="14" name="Rettangolo 13">
            <a:extLst>
              <a:ext uri="{FF2B5EF4-FFF2-40B4-BE49-F238E27FC236}">
                <a16:creationId xmlns:a16="http://schemas.microsoft.com/office/drawing/2014/main" id="{67E2520F-EE07-A122-7104-477495537AA2}"/>
              </a:ext>
            </a:extLst>
          </p:cNvPr>
          <p:cNvSpPr/>
          <p:nvPr/>
        </p:nvSpPr>
        <p:spPr>
          <a:xfrm>
            <a:off x="7101567" y="1260541"/>
            <a:ext cx="681597" cy="923330"/>
          </a:xfrm>
          <a:prstGeom prst="rect">
            <a:avLst/>
          </a:prstGeom>
          <a:noFill/>
        </p:spPr>
        <p:txBody>
          <a:bodyPr wrap="none" lIns="91440" tIns="45720" rIns="91440" bIns="45720">
            <a:spAutoFit/>
          </a:bodyPr>
          <a:lstStyle/>
          <a:p>
            <a:pPr algn="ctr"/>
            <a:r>
              <a:rPr lang="it-IT"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7.</a:t>
            </a:r>
          </a:p>
        </p:txBody>
      </p:sp>
      <p:pic>
        <p:nvPicPr>
          <p:cNvPr id="15" name="Immagine 14" descr="Immagine che contiene testo, Carattere, logo, Elementi grafici&#10;&#10;Descrizione generata automaticamente">
            <a:extLst>
              <a:ext uri="{FF2B5EF4-FFF2-40B4-BE49-F238E27FC236}">
                <a16:creationId xmlns:a16="http://schemas.microsoft.com/office/drawing/2014/main" id="{1EA42938-8677-DF4E-9780-613BFC6C6EE9}"/>
              </a:ext>
            </a:extLst>
          </p:cNvPr>
          <p:cNvPicPr>
            <a:picLocks noChangeAspect="1"/>
          </p:cNvPicPr>
          <p:nvPr/>
        </p:nvPicPr>
        <p:blipFill>
          <a:blip r:embed="rId7"/>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2247278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715CD4-C355-98C3-DEDE-6B9A332E2CE6}"/>
              </a:ext>
            </a:extLst>
          </p:cNvPr>
          <p:cNvSpPr>
            <a:spLocks noGrp="1"/>
          </p:cNvSpPr>
          <p:nvPr>
            <p:ph type="title"/>
          </p:nvPr>
        </p:nvSpPr>
        <p:spPr/>
        <p:txBody>
          <a:bodyPr/>
          <a:lstStyle/>
          <a:p>
            <a:r>
              <a:rPr lang="it-IT" dirty="0">
                <a:latin typeface="Arial" panose="020B0604020202020204" pitchFamily="34" charset="0"/>
                <a:cs typeface="Arial" panose="020B0604020202020204" pitchFamily="34" charset="0"/>
              </a:rPr>
              <a:t>1. Azioni di sensibilizzazione</a:t>
            </a:r>
            <a:endParaRPr lang="it-IT" i="1" dirty="0">
              <a:latin typeface="Arial" panose="020B0604020202020204" pitchFamily="34" charset="0"/>
              <a:cs typeface="Arial" panose="020B0604020202020204" pitchFamily="34" charset="0"/>
            </a:endParaRPr>
          </a:p>
        </p:txBody>
      </p:sp>
      <p:sp>
        <p:nvSpPr>
          <p:cNvPr id="7" name="Segnaposto testo 6">
            <a:extLst>
              <a:ext uri="{FF2B5EF4-FFF2-40B4-BE49-F238E27FC236}">
                <a16:creationId xmlns:a16="http://schemas.microsoft.com/office/drawing/2014/main" id="{0CA548B7-6EF3-B9D1-4CF2-34EF4CD235C0}"/>
              </a:ext>
            </a:extLst>
          </p:cNvPr>
          <p:cNvSpPr>
            <a:spLocks noGrp="1"/>
          </p:cNvSpPr>
          <p:nvPr>
            <p:ph type="body" sz="quarter" idx="12"/>
          </p:nvPr>
        </p:nvSpPr>
        <p:spPr>
          <a:xfrm>
            <a:off x="707845" y="1008000"/>
            <a:ext cx="11339513" cy="360000"/>
          </a:xfrm>
        </p:spPr>
        <p:txBody>
          <a:bodyPr/>
          <a:lstStyle/>
          <a:p>
            <a:r>
              <a:rPr lang="it-IT" sz="2400" i="1">
                <a:solidFill>
                  <a:srgbClr val="0097CC"/>
                </a:solidFill>
              </a:rPr>
              <a:t>Linee di lavoro</a:t>
            </a:r>
          </a:p>
        </p:txBody>
      </p:sp>
      <p:sp>
        <p:nvSpPr>
          <p:cNvPr id="4" name="Segnaposto piè di pagina 3">
            <a:extLst>
              <a:ext uri="{FF2B5EF4-FFF2-40B4-BE49-F238E27FC236}">
                <a16:creationId xmlns:a16="http://schemas.microsoft.com/office/drawing/2014/main" id="{61BA5482-4D7F-784D-8CCC-29D2E71E2C70}"/>
              </a:ext>
            </a:extLst>
          </p:cNvPr>
          <p:cNvSpPr>
            <a:spLocks noGrp="1"/>
          </p:cNvSpPr>
          <p:nvPr>
            <p:ph type="ftr" sz="quarter" idx="13"/>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2C01BA14-F220-623E-C0C4-FDDCB64309BA}"/>
              </a:ext>
            </a:extLst>
          </p:cNvPr>
          <p:cNvSpPr>
            <a:spLocks noGrp="1"/>
          </p:cNvSpPr>
          <p:nvPr>
            <p:ph type="sldNum" sz="quarter" idx="33"/>
          </p:nvPr>
        </p:nvSpPr>
        <p:spPr/>
        <p:txBody>
          <a:bodyPr/>
          <a:lstStyle/>
          <a:p>
            <a:pPr rtl="0"/>
            <a:fld id="{19B51A1E-902D-48AF-9020-955120F399B6}" type="slidenum">
              <a:rPr lang="it-IT" smtClean="0"/>
              <a:pPr rtl="0"/>
              <a:t>33</a:t>
            </a:fld>
            <a:endParaRPr lang="it-IT"/>
          </a:p>
        </p:txBody>
      </p:sp>
      <p:grpSp>
        <p:nvGrpSpPr>
          <p:cNvPr id="10" name="Gruppo 9">
            <a:extLst>
              <a:ext uri="{FF2B5EF4-FFF2-40B4-BE49-F238E27FC236}">
                <a16:creationId xmlns:a16="http://schemas.microsoft.com/office/drawing/2014/main" id="{7DA486EC-5673-7D9F-276C-A9F3CB37678F}"/>
              </a:ext>
            </a:extLst>
          </p:cNvPr>
          <p:cNvGrpSpPr/>
          <p:nvPr/>
        </p:nvGrpSpPr>
        <p:grpSpPr>
          <a:xfrm>
            <a:off x="590313" y="1799191"/>
            <a:ext cx="815223" cy="857529"/>
            <a:chOff x="677878" y="1512001"/>
            <a:chExt cx="815223" cy="857529"/>
          </a:xfrm>
        </p:grpSpPr>
        <p:pic>
          <p:nvPicPr>
            <p:cNvPr id="8" name="Elemento grafico 7" descr="Utenti contorno">
              <a:extLst>
                <a:ext uri="{FF2B5EF4-FFF2-40B4-BE49-F238E27FC236}">
                  <a16:creationId xmlns:a16="http://schemas.microsoft.com/office/drawing/2014/main" id="{E121930B-F5E6-5749-7F0F-6E6FF9922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6634" y="1512001"/>
              <a:ext cx="629582" cy="629582"/>
            </a:xfrm>
            <a:prstGeom prst="rect">
              <a:avLst/>
            </a:prstGeom>
          </p:spPr>
        </p:pic>
        <p:sp>
          <p:nvSpPr>
            <p:cNvPr id="9" name="CasellaDiTesto 8">
              <a:extLst>
                <a:ext uri="{FF2B5EF4-FFF2-40B4-BE49-F238E27FC236}">
                  <a16:creationId xmlns:a16="http://schemas.microsoft.com/office/drawing/2014/main" id="{39C2B6AD-C080-8DB5-0974-784622085854}"/>
                </a:ext>
              </a:extLst>
            </p:cNvPr>
            <p:cNvSpPr txBox="1"/>
            <p:nvPr/>
          </p:nvSpPr>
          <p:spPr>
            <a:xfrm>
              <a:off x="677878" y="2000198"/>
              <a:ext cx="815223" cy="369332"/>
            </a:xfrm>
            <a:prstGeom prst="rect">
              <a:avLst/>
            </a:prstGeom>
            <a:noFill/>
          </p:spPr>
          <p:txBody>
            <a:bodyPr wrap="none" rtlCol="0">
              <a:spAutoFit/>
            </a:bodyPr>
            <a:lstStyle/>
            <a:p>
              <a:r>
                <a:rPr lang="it-IT"/>
                <a:t>Target</a:t>
              </a:r>
            </a:p>
          </p:txBody>
        </p:sp>
      </p:grpSp>
      <p:grpSp>
        <p:nvGrpSpPr>
          <p:cNvPr id="18" name="Gruppo 17">
            <a:extLst>
              <a:ext uri="{FF2B5EF4-FFF2-40B4-BE49-F238E27FC236}">
                <a16:creationId xmlns:a16="http://schemas.microsoft.com/office/drawing/2014/main" id="{698E9C9A-5A59-6502-49F6-8A59BA1655CE}"/>
              </a:ext>
            </a:extLst>
          </p:cNvPr>
          <p:cNvGrpSpPr/>
          <p:nvPr/>
        </p:nvGrpSpPr>
        <p:grpSpPr>
          <a:xfrm>
            <a:off x="4211276" y="1668464"/>
            <a:ext cx="1018227" cy="978075"/>
            <a:chOff x="463274" y="2406556"/>
            <a:chExt cx="1018227" cy="978075"/>
          </a:xfrm>
        </p:grpSpPr>
        <p:pic>
          <p:nvPicPr>
            <p:cNvPr id="16" name="Elemento grafico 15" descr="Tiro a segno contorno">
              <a:extLst>
                <a:ext uri="{FF2B5EF4-FFF2-40B4-BE49-F238E27FC236}">
                  <a16:creationId xmlns:a16="http://schemas.microsoft.com/office/drawing/2014/main" id="{A1478B11-26C5-BA2B-0623-5DED523058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845" y="2406556"/>
              <a:ext cx="634902" cy="634902"/>
            </a:xfrm>
            <a:prstGeom prst="rect">
              <a:avLst/>
            </a:prstGeom>
          </p:spPr>
        </p:pic>
        <p:sp>
          <p:nvSpPr>
            <p:cNvPr id="17" name="CasellaDiTesto 16">
              <a:extLst>
                <a:ext uri="{FF2B5EF4-FFF2-40B4-BE49-F238E27FC236}">
                  <a16:creationId xmlns:a16="http://schemas.microsoft.com/office/drawing/2014/main" id="{6FAA0648-28B2-AC86-6388-B064378F578E}"/>
                </a:ext>
              </a:extLst>
            </p:cNvPr>
            <p:cNvSpPr txBox="1"/>
            <p:nvPr/>
          </p:nvSpPr>
          <p:spPr>
            <a:xfrm>
              <a:off x="463274" y="3015299"/>
              <a:ext cx="1018227" cy="369332"/>
            </a:xfrm>
            <a:prstGeom prst="rect">
              <a:avLst/>
            </a:prstGeom>
            <a:noFill/>
          </p:spPr>
          <p:txBody>
            <a:bodyPr wrap="none" rtlCol="0">
              <a:spAutoFit/>
            </a:bodyPr>
            <a:lstStyle/>
            <a:p>
              <a:r>
                <a:rPr lang="it-IT"/>
                <a:t>Obiettivi</a:t>
              </a:r>
            </a:p>
          </p:txBody>
        </p:sp>
      </p:grpSp>
      <p:grpSp>
        <p:nvGrpSpPr>
          <p:cNvPr id="26" name="Gruppo 25">
            <a:extLst>
              <a:ext uri="{FF2B5EF4-FFF2-40B4-BE49-F238E27FC236}">
                <a16:creationId xmlns:a16="http://schemas.microsoft.com/office/drawing/2014/main" id="{38452DA3-1C08-9440-928C-D9C4E5277DEB}"/>
              </a:ext>
            </a:extLst>
          </p:cNvPr>
          <p:cNvGrpSpPr/>
          <p:nvPr/>
        </p:nvGrpSpPr>
        <p:grpSpPr>
          <a:xfrm>
            <a:off x="396969" y="3408023"/>
            <a:ext cx="1148071" cy="1109793"/>
            <a:chOff x="5794115" y="1724785"/>
            <a:chExt cx="1148071" cy="1109793"/>
          </a:xfrm>
        </p:grpSpPr>
        <p:pic>
          <p:nvPicPr>
            <p:cNvPr id="21" name="Elemento grafico 20" descr="Ciak contorno">
              <a:extLst>
                <a:ext uri="{FF2B5EF4-FFF2-40B4-BE49-F238E27FC236}">
                  <a16:creationId xmlns:a16="http://schemas.microsoft.com/office/drawing/2014/main" id="{913F2AF1-075B-3CD1-7A8C-32702313FA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74322" y="1724785"/>
              <a:ext cx="537713" cy="537713"/>
            </a:xfrm>
            <a:prstGeom prst="rect">
              <a:avLst/>
            </a:prstGeom>
          </p:spPr>
        </p:pic>
        <p:sp>
          <p:nvSpPr>
            <p:cNvPr id="22" name="CasellaDiTesto 21">
              <a:extLst>
                <a:ext uri="{FF2B5EF4-FFF2-40B4-BE49-F238E27FC236}">
                  <a16:creationId xmlns:a16="http://schemas.microsoft.com/office/drawing/2014/main" id="{996AE5EA-1EA5-2FF1-3E92-0764B5FB3B35}"/>
                </a:ext>
              </a:extLst>
            </p:cNvPr>
            <p:cNvSpPr txBox="1"/>
            <p:nvPr/>
          </p:nvSpPr>
          <p:spPr>
            <a:xfrm>
              <a:off x="5794115" y="2188247"/>
              <a:ext cx="1148071" cy="646331"/>
            </a:xfrm>
            <a:prstGeom prst="rect">
              <a:avLst/>
            </a:prstGeom>
            <a:noFill/>
          </p:spPr>
          <p:txBody>
            <a:bodyPr wrap="none" rtlCol="0">
              <a:spAutoFit/>
            </a:bodyPr>
            <a:lstStyle/>
            <a:p>
              <a:pPr algn="ctr"/>
              <a:r>
                <a:rPr lang="it-IT"/>
                <a:t>Azioni</a:t>
              </a:r>
            </a:p>
            <a:p>
              <a:pPr algn="ctr"/>
              <a:r>
                <a:rPr lang="it-IT"/>
                <a:t>Contenuti</a:t>
              </a:r>
            </a:p>
          </p:txBody>
        </p:sp>
      </p:grpSp>
      <p:grpSp>
        <p:nvGrpSpPr>
          <p:cNvPr id="27" name="Gruppo 26">
            <a:extLst>
              <a:ext uri="{FF2B5EF4-FFF2-40B4-BE49-F238E27FC236}">
                <a16:creationId xmlns:a16="http://schemas.microsoft.com/office/drawing/2014/main" id="{FFDD8337-9FC1-0885-8FCC-A33F0D65E5D3}"/>
              </a:ext>
            </a:extLst>
          </p:cNvPr>
          <p:cNvGrpSpPr/>
          <p:nvPr/>
        </p:nvGrpSpPr>
        <p:grpSpPr>
          <a:xfrm>
            <a:off x="4144269" y="3543923"/>
            <a:ext cx="1157689" cy="1151170"/>
            <a:chOff x="5481032" y="2813669"/>
            <a:chExt cx="1157689" cy="1151170"/>
          </a:xfrm>
        </p:grpSpPr>
        <p:sp>
          <p:nvSpPr>
            <p:cNvPr id="23" name="CasellaDiTesto 22">
              <a:extLst>
                <a:ext uri="{FF2B5EF4-FFF2-40B4-BE49-F238E27FC236}">
                  <a16:creationId xmlns:a16="http://schemas.microsoft.com/office/drawing/2014/main" id="{F8353FF4-C12C-F1D3-FD57-CDB6461C822C}"/>
                </a:ext>
              </a:extLst>
            </p:cNvPr>
            <p:cNvSpPr txBox="1"/>
            <p:nvPr/>
          </p:nvSpPr>
          <p:spPr>
            <a:xfrm>
              <a:off x="5481032" y="3318508"/>
              <a:ext cx="1157689" cy="646331"/>
            </a:xfrm>
            <a:prstGeom prst="rect">
              <a:avLst/>
            </a:prstGeom>
            <a:noFill/>
          </p:spPr>
          <p:txBody>
            <a:bodyPr wrap="none" rtlCol="0">
              <a:spAutoFit/>
            </a:bodyPr>
            <a:lstStyle/>
            <a:p>
              <a:pPr algn="ctr"/>
              <a:r>
                <a:rPr lang="it-IT"/>
                <a:t>Strumenti</a:t>
              </a:r>
            </a:p>
            <a:p>
              <a:pPr algn="ctr"/>
              <a:r>
                <a:rPr lang="it-IT"/>
                <a:t>Modalità</a:t>
              </a:r>
            </a:p>
          </p:txBody>
        </p:sp>
        <p:pic>
          <p:nvPicPr>
            <p:cNvPr id="25" name="Elemento grafico 24" descr="Chiave inglese contorno">
              <a:extLst>
                <a:ext uri="{FF2B5EF4-FFF2-40B4-BE49-F238E27FC236}">
                  <a16:creationId xmlns:a16="http://schemas.microsoft.com/office/drawing/2014/main" id="{12EE9AA2-5B5D-1CBA-EE3C-A64E733F07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0282" y="2813669"/>
              <a:ext cx="504839" cy="504839"/>
            </a:xfrm>
            <a:prstGeom prst="rect">
              <a:avLst/>
            </a:prstGeom>
          </p:spPr>
        </p:pic>
      </p:grpSp>
      <p:grpSp>
        <p:nvGrpSpPr>
          <p:cNvPr id="34" name="Gruppo 33">
            <a:extLst>
              <a:ext uri="{FF2B5EF4-FFF2-40B4-BE49-F238E27FC236}">
                <a16:creationId xmlns:a16="http://schemas.microsoft.com/office/drawing/2014/main" id="{23C6B47C-F3A4-9F14-DED2-942BABACC073}"/>
              </a:ext>
            </a:extLst>
          </p:cNvPr>
          <p:cNvGrpSpPr/>
          <p:nvPr/>
        </p:nvGrpSpPr>
        <p:grpSpPr>
          <a:xfrm>
            <a:off x="8427359" y="1666193"/>
            <a:ext cx="773738" cy="860290"/>
            <a:chOff x="9031784" y="1590198"/>
            <a:chExt cx="773738" cy="860290"/>
          </a:xfrm>
        </p:grpSpPr>
        <p:sp>
          <p:nvSpPr>
            <p:cNvPr id="28" name="CasellaDiTesto 27">
              <a:extLst>
                <a:ext uri="{FF2B5EF4-FFF2-40B4-BE49-F238E27FC236}">
                  <a16:creationId xmlns:a16="http://schemas.microsoft.com/office/drawing/2014/main" id="{A25573A3-10ED-FE62-1208-CF38D2CF2F7A}"/>
                </a:ext>
              </a:extLst>
            </p:cNvPr>
            <p:cNvSpPr txBox="1"/>
            <p:nvPr/>
          </p:nvSpPr>
          <p:spPr>
            <a:xfrm>
              <a:off x="9031784" y="2081156"/>
              <a:ext cx="773738" cy="369332"/>
            </a:xfrm>
            <a:prstGeom prst="rect">
              <a:avLst/>
            </a:prstGeom>
            <a:noFill/>
          </p:spPr>
          <p:txBody>
            <a:bodyPr wrap="none" rtlCol="0">
              <a:spAutoFit/>
            </a:bodyPr>
            <a:lstStyle/>
            <a:p>
              <a:r>
                <a:rPr lang="it-IT"/>
                <a:t>Tempi</a:t>
              </a:r>
            </a:p>
          </p:txBody>
        </p:sp>
        <p:pic>
          <p:nvPicPr>
            <p:cNvPr id="31" name="Elemento grafico 30" descr="Calendario giornaliero contorno">
              <a:extLst>
                <a:ext uri="{FF2B5EF4-FFF2-40B4-BE49-F238E27FC236}">
                  <a16:creationId xmlns:a16="http://schemas.microsoft.com/office/drawing/2014/main" id="{1B2CE320-8CBD-258E-5DF9-B343FC0491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44474" y="1590198"/>
              <a:ext cx="578379" cy="578379"/>
            </a:xfrm>
            <a:prstGeom prst="rect">
              <a:avLst/>
            </a:prstGeom>
          </p:spPr>
        </p:pic>
      </p:grpSp>
      <p:grpSp>
        <p:nvGrpSpPr>
          <p:cNvPr id="35" name="Gruppo 34">
            <a:extLst>
              <a:ext uri="{FF2B5EF4-FFF2-40B4-BE49-F238E27FC236}">
                <a16:creationId xmlns:a16="http://schemas.microsoft.com/office/drawing/2014/main" id="{C740AB8B-E25A-3E10-84DC-DB7BB37CCDBA}"/>
              </a:ext>
            </a:extLst>
          </p:cNvPr>
          <p:cNvGrpSpPr/>
          <p:nvPr/>
        </p:nvGrpSpPr>
        <p:grpSpPr>
          <a:xfrm>
            <a:off x="8476305" y="3566515"/>
            <a:ext cx="659874" cy="990091"/>
            <a:chOff x="9011224" y="2705801"/>
            <a:chExt cx="659874" cy="990091"/>
          </a:xfrm>
        </p:grpSpPr>
        <p:sp>
          <p:nvSpPr>
            <p:cNvPr id="29" name="CasellaDiTesto 28">
              <a:extLst>
                <a:ext uri="{FF2B5EF4-FFF2-40B4-BE49-F238E27FC236}">
                  <a16:creationId xmlns:a16="http://schemas.microsoft.com/office/drawing/2014/main" id="{8491B0BF-3D6F-EB3D-1A91-04929A108908}"/>
                </a:ext>
              </a:extLst>
            </p:cNvPr>
            <p:cNvSpPr txBox="1"/>
            <p:nvPr/>
          </p:nvSpPr>
          <p:spPr>
            <a:xfrm>
              <a:off x="9101077" y="3326560"/>
              <a:ext cx="513282" cy="369332"/>
            </a:xfrm>
            <a:prstGeom prst="rect">
              <a:avLst/>
            </a:prstGeom>
            <a:noFill/>
          </p:spPr>
          <p:txBody>
            <a:bodyPr wrap="none" rtlCol="0">
              <a:spAutoFit/>
            </a:bodyPr>
            <a:lstStyle/>
            <a:p>
              <a:r>
                <a:rPr lang="it-IT"/>
                <a:t>KPI</a:t>
              </a:r>
            </a:p>
          </p:txBody>
        </p:sp>
        <p:pic>
          <p:nvPicPr>
            <p:cNvPr id="33" name="Elemento grafico 32" descr="Statistiche contorno">
              <a:extLst>
                <a:ext uri="{FF2B5EF4-FFF2-40B4-BE49-F238E27FC236}">
                  <a16:creationId xmlns:a16="http://schemas.microsoft.com/office/drawing/2014/main" id="{5E067178-4BA6-E9AE-D6FD-1884E474539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1224" y="2705801"/>
              <a:ext cx="659874" cy="659874"/>
            </a:xfrm>
            <a:prstGeom prst="rect">
              <a:avLst/>
            </a:prstGeom>
          </p:spPr>
        </p:pic>
      </p:grpSp>
      <p:sp>
        <p:nvSpPr>
          <p:cNvPr id="36" name="CasellaDiTesto 35">
            <a:extLst>
              <a:ext uri="{FF2B5EF4-FFF2-40B4-BE49-F238E27FC236}">
                <a16:creationId xmlns:a16="http://schemas.microsoft.com/office/drawing/2014/main" id="{5B08A67F-7E4B-418D-097F-EFF09D007BAD}"/>
              </a:ext>
            </a:extLst>
          </p:cNvPr>
          <p:cNvSpPr txBox="1"/>
          <p:nvPr/>
        </p:nvSpPr>
        <p:spPr>
          <a:xfrm>
            <a:off x="1664803" y="1770712"/>
            <a:ext cx="1891689" cy="1200329"/>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a:t>Manager</a:t>
            </a:r>
          </a:p>
          <a:p>
            <a:pPr marL="285750" indent="-285750">
              <a:buClr>
                <a:srgbClr val="0097CC"/>
              </a:buClr>
              <a:buFont typeface="Arial" panose="020B0604020202020204" pitchFamily="34" charset="0"/>
              <a:buChar char="•"/>
            </a:pPr>
            <a:r>
              <a:rPr lang="it-IT"/>
              <a:t>Team Leader</a:t>
            </a:r>
          </a:p>
          <a:p>
            <a:pPr marL="285750" indent="-285750">
              <a:buClr>
                <a:srgbClr val="0097CC"/>
              </a:buClr>
              <a:buFont typeface="Arial" panose="020B0604020202020204" pitchFamily="34" charset="0"/>
              <a:buChar char="•"/>
            </a:pPr>
            <a:r>
              <a:rPr lang="it-IT"/>
              <a:t>Formatori</a:t>
            </a:r>
          </a:p>
          <a:p>
            <a:pPr marL="285750" indent="-285750">
              <a:buClr>
                <a:srgbClr val="0097CC"/>
              </a:buClr>
              <a:buFont typeface="Arial" panose="020B0604020202020204" pitchFamily="34" charset="0"/>
              <a:buChar char="•"/>
            </a:pPr>
            <a:r>
              <a:rPr lang="it-IT"/>
              <a:t>Operatori</a:t>
            </a:r>
          </a:p>
        </p:txBody>
      </p:sp>
      <p:sp>
        <p:nvSpPr>
          <p:cNvPr id="37" name="CasellaDiTesto 36">
            <a:extLst>
              <a:ext uri="{FF2B5EF4-FFF2-40B4-BE49-F238E27FC236}">
                <a16:creationId xmlns:a16="http://schemas.microsoft.com/office/drawing/2014/main" id="{EDA3D138-5B18-6212-BCA0-722BE362C6A1}"/>
              </a:ext>
            </a:extLst>
          </p:cNvPr>
          <p:cNvSpPr txBox="1"/>
          <p:nvPr/>
        </p:nvSpPr>
        <p:spPr>
          <a:xfrm>
            <a:off x="5409985" y="1643709"/>
            <a:ext cx="2266846" cy="923330"/>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a:t>Sensibilizzazione sull’argomento AI</a:t>
            </a:r>
          </a:p>
          <a:p>
            <a:pPr marL="285750" indent="-285750">
              <a:buClr>
                <a:srgbClr val="0097CC"/>
              </a:buClr>
              <a:buFont typeface="Arial" panose="020B0604020202020204" pitchFamily="34" charset="0"/>
              <a:buChar char="•"/>
            </a:pPr>
            <a:r>
              <a:rPr lang="it-IT" err="1"/>
              <a:t>Awareness</a:t>
            </a:r>
            <a:endParaRPr lang="it-IT"/>
          </a:p>
        </p:txBody>
      </p:sp>
      <p:sp>
        <p:nvSpPr>
          <p:cNvPr id="38" name="CasellaDiTesto 37">
            <a:extLst>
              <a:ext uri="{FF2B5EF4-FFF2-40B4-BE49-F238E27FC236}">
                <a16:creationId xmlns:a16="http://schemas.microsoft.com/office/drawing/2014/main" id="{CE169C08-F6E4-6B13-914D-2780A27EEA55}"/>
              </a:ext>
            </a:extLst>
          </p:cNvPr>
          <p:cNvSpPr txBox="1"/>
          <p:nvPr/>
        </p:nvSpPr>
        <p:spPr>
          <a:xfrm>
            <a:off x="1628173" y="3609874"/>
            <a:ext cx="2303583" cy="1169551"/>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sz="1400"/>
              <a:t>Potenzialità sull’utilizzo AI</a:t>
            </a:r>
          </a:p>
          <a:p>
            <a:pPr marL="285750" indent="-285750">
              <a:buClr>
                <a:srgbClr val="0097CC"/>
              </a:buClr>
              <a:buFont typeface="Arial" panose="020B0604020202020204" pitchFamily="34" charset="0"/>
              <a:buChar char="•"/>
            </a:pPr>
            <a:r>
              <a:rPr lang="it-IT" sz="1400"/>
              <a:t>Panoramica degli strumenti e delle piattaforme più comuni</a:t>
            </a:r>
          </a:p>
        </p:txBody>
      </p:sp>
      <p:sp>
        <p:nvSpPr>
          <p:cNvPr id="39" name="CasellaDiTesto 38">
            <a:extLst>
              <a:ext uri="{FF2B5EF4-FFF2-40B4-BE49-F238E27FC236}">
                <a16:creationId xmlns:a16="http://schemas.microsoft.com/office/drawing/2014/main" id="{EFE6ECA2-E40E-1963-C9FB-CCC29540D006}"/>
              </a:ext>
            </a:extLst>
          </p:cNvPr>
          <p:cNvSpPr txBox="1"/>
          <p:nvPr/>
        </p:nvSpPr>
        <p:spPr>
          <a:xfrm>
            <a:off x="5495126" y="3584070"/>
            <a:ext cx="2455093" cy="1446550"/>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sz="1400">
                <a:effectLst/>
              </a:rPr>
              <a:t>Strumenti innovativi (es. </a:t>
            </a:r>
            <a:r>
              <a:rPr lang="it-IT" sz="1400" err="1">
                <a:effectLst/>
              </a:rPr>
              <a:t>lucid</a:t>
            </a:r>
            <a:r>
              <a:rPr lang="it-IT" sz="1400">
                <a:effectLst/>
              </a:rPr>
              <a:t>, </a:t>
            </a:r>
            <a:r>
              <a:rPr lang="it-IT" sz="1400" err="1">
                <a:effectLst/>
              </a:rPr>
              <a:t>chatgpt</a:t>
            </a:r>
            <a:r>
              <a:rPr lang="it-IT" sz="1400">
                <a:effectLst/>
              </a:rPr>
              <a:t>...)</a:t>
            </a:r>
          </a:p>
          <a:p>
            <a:pPr marL="285750" indent="-285750">
              <a:buClr>
                <a:srgbClr val="0097CC"/>
              </a:buClr>
              <a:buFont typeface="Arial" panose="020B0604020202020204" pitchFamily="34" charset="0"/>
              <a:buChar char="•"/>
            </a:pPr>
            <a:r>
              <a:rPr lang="it-IT" sz="1400">
                <a:effectLst/>
              </a:rPr>
              <a:t>Comunicazione interna: team meeting, video pillole</a:t>
            </a:r>
            <a:endParaRPr lang="it-IT" sz="1400"/>
          </a:p>
          <a:p>
            <a:pPr marL="285750" indent="-285750">
              <a:buClr>
                <a:srgbClr val="0097CC"/>
              </a:buClr>
              <a:buFont typeface="Arial" panose="020B0604020202020204" pitchFamily="34" charset="0"/>
              <a:buChar char="•"/>
            </a:pPr>
            <a:endParaRPr lang="it-IT"/>
          </a:p>
        </p:txBody>
      </p:sp>
      <p:sp>
        <p:nvSpPr>
          <p:cNvPr id="40" name="CasellaDiTesto 39">
            <a:extLst>
              <a:ext uri="{FF2B5EF4-FFF2-40B4-BE49-F238E27FC236}">
                <a16:creationId xmlns:a16="http://schemas.microsoft.com/office/drawing/2014/main" id="{8403D547-F74F-D188-953C-0FDDBF1B28D0}"/>
              </a:ext>
            </a:extLst>
          </p:cNvPr>
          <p:cNvSpPr txBox="1"/>
          <p:nvPr/>
        </p:nvSpPr>
        <p:spPr>
          <a:xfrm>
            <a:off x="9328685" y="1733390"/>
            <a:ext cx="2312273" cy="800219"/>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a:t>1-6 mesi</a:t>
            </a:r>
            <a:r>
              <a:rPr lang="it-IT" sz="1400"/>
              <a:t> </a:t>
            </a:r>
          </a:p>
          <a:p>
            <a:pPr marL="285750" indent="-285750">
              <a:buClr>
                <a:srgbClr val="0097CC"/>
              </a:buClr>
              <a:buFont typeface="Arial" panose="020B0604020202020204" pitchFamily="34" charset="0"/>
              <a:buChar char="•"/>
            </a:pPr>
            <a:r>
              <a:rPr lang="it-IT" sz="1400"/>
              <a:t>M-TL 1-2 mesi</a:t>
            </a:r>
          </a:p>
          <a:p>
            <a:pPr marL="285750" indent="-285750">
              <a:buClr>
                <a:srgbClr val="0097CC"/>
              </a:buClr>
              <a:buFont typeface="Arial" panose="020B0604020202020204" pitchFamily="34" charset="0"/>
              <a:buChar char="•"/>
            </a:pPr>
            <a:r>
              <a:rPr lang="it-IT" sz="1400"/>
              <a:t>For- Opt 2-6 mesi</a:t>
            </a:r>
          </a:p>
        </p:txBody>
      </p:sp>
      <p:sp>
        <p:nvSpPr>
          <p:cNvPr id="41" name="CasellaDiTesto 40">
            <a:extLst>
              <a:ext uri="{FF2B5EF4-FFF2-40B4-BE49-F238E27FC236}">
                <a16:creationId xmlns:a16="http://schemas.microsoft.com/office/drawing/2014/main" id="{400BAB17-417A-A4E0-DCE6-379972D3C6D2}"/>
              </a:ext>
            </a:extLst>
          </p:cNvPr>
          <p:cNvSpPr txBox="1"/>
          <p:nvPr/>
        </p:nvSpPr>
        <p:spPr>
          <a:xfrm>
            <a:off x="9381496" y="3555746"/>
            <a:ext cx="2732126" cy="1200329"/>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dirty="0"/>
              <a:t>Tasso di adozione degli strumenti</a:t>
            </a:r>
          </a:p>
          <a:p>
            <a:pPr marL="285750" indent="-285750">
              <a:buClr>
                <a:srgbClr val="0097CC"/>
              </a:buClr>
              <a:buFont typeface="Arial" panose="020B0604020202020204" pitchFamily="34" charset="0"/>
              <a:buChar char="•"/>
            </a:pPr>
            <a:r>
              <a:rPr lang="it-IT" dirty="0"/>
              <a:t>% di visualizzazione</a:t>
            </a:r>
          </a:p>
          <a:p>
            <a:pPr marL="285750" indent="-285750">
              <a:buClr>
                <a:srgbClr val="0097CC"/>
              </a:buClr>
              <a:buFont typeface="Arial" panose="020B0604020202020204" pitchFamily="34" charset="0"/>
              <a:buChar char="•"/>
            </a:pPr>
            <a:r>
              <a:rPr lang="it-IT" dirty="0"/>
              <a:t>% di adesione</a:t>
            </a:r>
          </a:p>
        </p:txBody>
      </p:sp>
      <p:cxnSp>
        <p:nvCxnSpPr>
          <p:cNvPr id="43" name="Connettore diritto 42">
            <a:extLst>
              <a:ext uri="{FF2B5EF4-FFF2-40B4-BE49-F238E27FC236}">
                <a16:creationId xmlns:a16="http://schemas.microsoft.com/office/drawing/2014/main" id="{C07C2B48-2157-22DD-1E68-30A50CC70390}"/>
              </a:ext>
            </a:extLst>
          </p:cNvPr>
          <p:cNvCxnSpPr>
            <a:cxnSpLocks/>
          </p:cNvCxnSpPr>
          <p:nvPr/>
        </p:nvCxnSpPr>
        <p:spPr>
          <a:xfrm>
            <a:off x="4054415"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F96F0B8B-1A97-9D56-C8C7-30C65FE2A7CC}"/>
              </a:ext>
            </a:extLst>
          </p:cNvPr>
          <p:cNvCxnSpPr>
            <a:cxnSpLocks/>
          </p:cNvCxnSpPr>
          <p:nvPr/>
        </p:nvCxnSpPr>
        <p:spPr>
          <a:xfrm>
            <a:off x="8347494"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453C9865-2663-2F1E-242B-564C13DACFC5}"/>
              </a:ext>
            </a:extLst>
          </p:cNvPr>
          <p:cNvCxnSpPr>
            <a:cxnSpLocks/>
          </p:cNvCxnSpPr>
          <p:nvPr/>
        </p:nvCxnSpPr>
        <p:spPr>
          <a:xfrm flipV="1">
            <a:off x="432000" y="1498243"/>
            <a:ext cx="11328000" cy="38732"/>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magine 2" descr="Immagine che contiene testo, Carattere, logo, Elementi grafici&#10;&#10;Descrizione generata automaticamente">
            <a:extLst>
              <a:ext uri="{FF2B5EF4-FFF2-40B4-BE49-F238E27FC236}">
                <a16:creationId xmlns:a16="http://schemas.microsoft.com/office/drawing/2014/main" id="{43D618A4-F499-877E-71D9-94D08102C7D3}"/>
              </a:ext>
            </a:extLst>
          </p:cNvPr>
          <p:cNvPicPr>
            <a:picLocks noChangeAspect="1"/>
          </p:cNvPicPr>
          <p:nvPr/>
        </p:nvPicPr>
        <p:blipFill>
          <a:blip r:embed="rId14"/>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328119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715CD4-C355-98C3-DEDE-6B9A332E2CE6}"/>
              </a:ext>
            </a:extLst>
          </p:cNvPr>
          <p:cNvSpPr>
            <a:spLocks noGrp="1"/>
          </p:cNvSpPr>
          <p:nvPr>
            <p:ph type="title"/>
          </p:nvPr>
        </p:nvSpPr>
        <p:spPr/>
        <p:txBody>
          <a:bodyPr/>
          <a:lstStyle/>
          <a:p>
            <a:r>
              <a:rPr lang="it-IT">
                <a:latin typeface="Arial" panose="020B0604020202020204" pitchFamily="34" charset="0"/>
                <a:cs typeface="Arial" panose="020B0604020202020204" pitchFamily="34" charset="0"/>
              </a:rPr>
              <a:t>2. Strumenti ad hoc</a:t>
            </a:r>
            <a:endParaRPr lang="it-IT" i="1">
              <a:latin typeface="Arial" panose="020B0604020202020204" pitchFamily="34" charset="0"/>
              <a:cs typeface="Arial" panose="020B0604020202020204" pitchFamily="34" charset="0"/>
            </a:endParaRPr>
          </a:p>
        </p:txBody>
      </p:sp>
      <p:sp>
        <p:nvSpPr>
          <p:cNvPr id="7" name="Segnaposto testo 6">
            <a:extLst>
              <a:ext uri="{FF2B5EF4-FFF2-40B4-BE49-F238E27FC236}">
                <a16:creationId xmlns:a16="http://schemas.microsoft.com/office/drawing/2014/main" id="{0CA548B7-6EF3-B9D1-4CF2-34EF4CD235C0}"/>
              </a:ext>
            </a:extLst>
          </p:cNvPr>
          <p:cNvSpPr>
            <a:spLocks noGrp="1"/>
          </p:cNvSpPr>
          <p:nvPr>
            <p:ph type="body" sz="quarter" idx="12"/>
          </p:nvPr>
        </p:nvSpPr>
        <p:spPr>
          <a:xfrm>
            <a:off x="396969" y="1002183"/>
            <a:ext cx="5472113" cy="4680000"/>
          </a:xfrm>
        </p:spPr>
        <p:txBody>
          <a:bodyPr/>
          <a:lstStyle/>
          <a:p>
            <a:r>
              <a:rPr lang="it-IT" sz="2400" i="1">
                <a:solidFill>
                  <a:srgbClr val="0097CC"/>
                </a:solidFill>
              </a:rPr>
              <a:t>Linee di lavoro</a:t>
            </a:r>
          </a:p>
        </p:txBody>
      </p:sp>
      <p:sp>
        <p:nvSpPr>
          <p:cNvPr id="4" name="Segnaposto piè di pagina 3">
            <a:extLst>
              <a:ext uri="{FF2B5EF4-FFF2-40B4-BE49-F238E27FC236}">
                <a16:creationId xmlns:a16="http://schemas.microsoft.com/office/drawing/2014/main" id="{61BA5482-4D7F-784D-8CCC-29D2E71E2C70}"/>
              </a:ext>
            </a:extLst>
          </p:cNvPr>
          <p:cNvSpPr>
            <a:spLocks noGrp="1"/>
          </p:cNvSpPr>
          <p:nvPr>
            <p:ph type="ftr" sz="quarter" idx="13"/>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2C01BA14-F220-623E-C0C4-FDDCB64309BA}"/>
              </a:ext>
            </a:extLst>
          </p:cNvPr>
          <p:cNvSpPr>
            <a:spLocks noGrp="1"/>
          </p:cNvSpPr>
          <p:nvPr>
            <p:ph type="sldNum" sz="quarter" idx="33"/>
          </p:nvPr>
        </p:nvSpPr>
        <p:spPr/>
        <p:txBody>
          <a:bodyPr/>
          <a:lstStyle/>
          <a:p>
            <a:pPr rtl="0"/>
            <a:fld id="{19B51A1E-902D-48AF-9020-955120F399B6}" type="slidenum">
              <a:rPr lang="it-IT" smtClean="0"/>
              <a:pPr rtl="0"/>
              <a:t>34</a:t>
            </a:fld>
            <a:endParaRPr lang="it-IT"/>
          </a:p>
        </p:txBody>
      </p:sp>
      <p:sp>
        <p:nvSpPr>
          <p:cNvPr id="12" name="Segnaposto testo 6">
            <a:extLst>
              <a:ext uri="{FF2B5EF4-FFF2-40B4-BE49-F238E27FC236}">
                <a16:creationId xmlns:a16="http://schemas.microsoft.com/office/drawing/2014/main" id="{B4E6FB30-F240-AA04-DF44-F6E6E9965D2F}"/>
              </a:ext>
            </a:extLst>
          </p:cNvPr>
          <p:cNvSpPr txBox="1">
            <a:spLocks/>
          </p:cNvSpPr>
          <p:nvPr/>
        </p:nvSpPr>
        <p:spPr>
          <a:xfrm>
            <a:off x="1423359" y="5244001"/>
            <a:ext cx="9689472" cy="605999"/>
          </a:xfrm>
          <a:prstGeom prst="rect">
            <a:avLst/>
          </a:prstGeom>
        </p:spPr>
        <p:txBody>
          <a:bodyPr vert="horz" lIns="0" tIns="0" rIns="0" bIns="0" rtlCol="0" anchor="ctr">
            <a:noAutofit/>
          </a:bodyPr>
          <a:lstStyle>
            <a:defPPr rtl="0">
              <a:defRPr lang="it-IT"/>
            </a:defPPr>
            <a:lvl1pPr algn="ctr">
              <a:lnSpc>
                <a:spcPct val="100000"/>
              </a:lnSpc>
              <a:spcBef>
                <a:spcPct val="0"/>
              </a:spcBef>
              <a:spcAft>
                <a:spcPts val="1200"/>
              </a:spcAft>
              <a:buNone/>
              <a:defRPr sz="2400" b="1" i="1" spc="-150">
                <a:solidFill>
                  <a:srgbClr val="0097CC"/>
                </a:solidFill>
                <a:latin typeface="Arial" panose="020B0604020202020204" pitchFamily="34" charset="0"/>
                <a:cs typeface="Arial" panose="020B0604020202020204" pitchFamily="34" charset="0"/>
              </a:defRPr>
            </a:lvl1pPr>
            <a:lvl2pPr marL="266700" indent="0">
              <a:lnSpc>
                <a:spcPct val="90000"/>
              </a:lnSpc>
              <a:spcBef>
                <a:spcPts val="500"/>
              </a:spcBef>
              <a:buFont typeface="Arial" panose="020B0604020202020204" pitchFamily="34" charset="0"/>
              <a:buNone/>
              <a:defRPr sz="1600">
                <a:solidFill>
                  <a:schemeClr val="tx1">
                    <a:lumMod val="75000"/>
                    <a:lumOff val="25000"/>
                  </a:schemeClr>
                </a:solidFill>
              </a:defRPr>
            </a:lvl2pPr>
            <a:lvl3pPr marL="542925" indent="0">
              <a:lnSpc>
                <a:spcPct val="90000"/>
              </a:lnSpc>
              <a:spcBef>
                <a:spcPts val="500"/>
              </a:spcBef>
              <a:buFont typeface="Arial" panose="020B0604020202020204" pitchFamily="34" charset="0"/>
              <a:buNone/>
              <a:defRPr sz="1400">
                <a:solidFill>
                  <a:schemeClr val="tx1">
                    <a:lumMod val="75000"/>
                    <a:lumOff val="25000"/>
                  </a:schemeClr>
                </a:solidFill>
              </a:defRPr>
            </a:lvl3pPr>
            <a:lvl4pPr marL="809625" indent="0">
              <a:lnSpc>
                <a:spcPct val="90000"/>
              </a:lnSpc>
              <a:spcBef>
                <a:spcPts val="500"/>
              </a:spcBef>
              <a:buFont typeface="Arial" panose="020B0604020202020204" pitchFamily="34" charset="0"/>
              <a:buNone/>
              <a:defRPr sz="1400">
                <a:solidFill>
                  <a:schemeClr val="tx1">
                    <a:lumMod val="75000"/>
                    <a:lumOff val="25000"/>
                  </a:schemeClr>
                </a:solidFill>
              </a:defRPr>
            </a:lvl4pPr>
            <a:lvl5pPr marL="1076325" indent="0">
              <a:lnSpc>
                <a:spcPct val="90000"/>
              </a:lnSpc>
              <a:spcBef>
                <a:spcPts val="500"/>
              </a:spcBef>
              <a:buFont typeface="Arial" panose="020B0604020202020204" pitchFamily="34" charset="0"/>
              <a:buNone/>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it-IT"/>
          </a:p>
        </p:txBody>
      </p:sp>
      <p:grpSp>
        <p:nvGrpSpPr>
          <p:cNvPr id="3" name="Gruppo 2">
            <a:extLst>
              <a:ext uri="{FF2B5EF4-FFF2-40B4-BE49-F238E27FC236}">
                <a16:creationId xmlns:a16="http://schemas.microsoft.com/office/drawing/2014/main" id="{8D742387-71C1-551D-763E-F73A52731D6B}"/>
              </a:ext>
            </a:extLst>
          </p:cNvPr>
          <p:cNvGrpSpPr/>
          <p:nvPr/>
        </p:nvGrpSpPr>
        <p:grpSpPr>
          <a:xfrm>
            <a:off x="590313" y="1799191"/>
            <a:ext cx="815223" cy="857529"/>
            <a:chOff x="677878" y="1512001"/>
            <a:chExt cx="815223" cy="857529"/>
          </a:xfrm>
        </p:grpSpPr>
        <p:pic>
          <p:nvPicPr>
            <p:cNvPr id="8" name="Elemento grafico 7" descr="Utenti contorno">
              <a:extLst>
                <a:ext uri="{FF2B5EF4-FFF2-40B4-BE49-F238E27FC236}">
                  <a16:creationId xmlns:a16="http://schemas.microsoft.com/office/drawing/2014/main" id="{FC18242D-72B6-56ED-CA2D-5E192D403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6634" y="1512001"/>
              <a:ext cx="629582" cy="629582"/>
            </a:xfrm>
            <a:prstGeom prst="rect">
              <a:avLst/>
            </a:prstGeom>
          </p:spPr>
        </p:pic>
        <p:sp>
          <p:nvSpPr>
            <p:cNvPr id="9" name="CasellaDiTesto 8">
              <a:extLst>
                <a:ext uri="{FF2B5EF4-FFF2-40B4-BE49-F238E27FC236}">
                  <a16:creationId xmlns:a16="http://schemas.microsoft.com/office/drawing/2014/main" id="{F6C01EFA-6834-B82B-0E4E-EB5874AC8D0A}"/>
                </a:ext>
              </a:extLst>
            </p:cNvPr>
            <p:cNvSpPr txBox="1"/>
            <p:nvPr/>
          </p:nvSpPr>
          <p:spPr>
            <a:xfrm>
              <a:off x="677878" y="2000198"/>
              <a:ext cx="815223" cy="369332"/>
            </a:xfrm>
            <a:prstGeom prst="rect">
              <a:avLst/>
            </a:prstGeom>
            <a:noFill/>
          </p:spPr>
          <p:txBody>
            <a:bodyPr wrap="none" rtlCol="0">
              <a:spAutoFit/>
            </a:bodyPr>
            <a:lstStyle/>
            <a:p>
              <a:r>
                <a:rPr lang="it-IT"/>
                <a:t>Target</a:t>
              </a:r>
            </a:p>
          </p:txBody>
        </p:sp>
      </p:grpSp>
      <p:grpSp>
        <p:nvGrpSpPr>
          <p:cNvPr id="10" name="Gruppo 9">
            <a:extLst>
              <a:ext uri="{FF2B5EF4-FFF2-40B4-BE49-F238E27FC236}">
                <a16:creationId xmlns:a16="http://schemas.microsoft.com/office/drawing/2014/main" id="{441A2524-0C6C-E106-44BE-9E0BB6E5EFA2}"/>
              </a:ext>
            </a:extLst>
          </p:cNvPr>
          <p:cNvGrpSpPr/>
          <p:nvPr/>
        </p:nvGrpSpPr>
        <p:grpSpPr>
          <a:xfrm>
            <a:off x="4211276" y="1668464"/>
            <a:ext cx="1018227" cy="978075"/>
            <a:chOff x="463274" y="2406556"/>
            <a:chExt cx="1018227" cy="978075"/>
          </a:xfrm>
        </p:grpSpPr>
        <p:pic>
          <p:nvPicPr>
            <p:cNvPr id="11" name="Elemento grafico 10" descr="Tiro a segno contorno">
              <a:extLst>
                <a:ext uri="{FF2B5EF4-FFF2-40B4-BE49-F238E27FC236}">
                  <a16:creationId xmlns:a16="http://schemas.microsoft.com/office/drawing/2014/main" id="{0DAC2D04-7F35-7EBA-FFC2-4723E8CF71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845" y="2406556"/>
              <a:ext cx="634902" cy="634902"/>
            </a:xfrm>
            <a:prstGeom prst="rect">
              <a:avLst/>
            </a:prstGeom>
          </p:spPr>
        </p:pic>
        <p:sp>
          <p:nvSpPr>
            <p:cNvPr id="13" name="CasellaDiTesto 12">
              <a:extLst>
                <a:ext uri="{FF2B5EF4-FFF2-40B4-BE49-F238E27FC236}">
                  <a16:creationId xmlns:a16="http://schemas.microsoft.com/office/drawing/2014/main" id="{4B774AA0-B185-03B8-469E-C436D0ABB014}"/>
                </a:ext>
              </a:extLst>
            </p:cNvPr>
            <p:cNvSpPr txBox="1"/>
            <p:nvPr/>
          </p:nvSpPr>
          <p:spPr>
            <a:xfrm>
              <a:off x="463274" y="3015299"/>
              <a:ext cx="1018227" cy="369332"/>
            </a:xfrm>
            <a:prstGeom prst="rect">
              <a:avLst/>
            </a:prstGeom>
            <a:noFill/>
          </p:spPr>
          <p:txBody>
            <a:bodyPr wrap="none" rtlCol="0">
              <a:spAutoFit/>
            </a:bodyPr>
            <a:lstStyle/>
            <a:p>
              <a:r>
                <a:rPr lang="it-IT"/>
                <a:t>Obiettivi</a:t>
              </a:r>
            </a:p>
          </p:txBody>
        </p:sp>
      </p:grpSp>
      <p:grpSp>
        <p:nvGrpSpPr>
          <p:cNvPr id="14" name="Gruppo 13">
            <a:extLst>
              <a:ext uri="{FF2B5EF4-FFF2-40B4-BE49-F238E27FC236}">
                <a16:creationId xmlns:a16="http://schemas.microsoft.com/office/drawing/2014/main" id="{635D0E37-A7BE-CEC6-D4EB-79866C9AEF61}"/>
              </a:ext>
            </a:extLst>
          </p:cNvPr>
          <p:cNvGrpSpPr/>
          <p:nvPr/>
        </p:nvGrpSpPr>
        <p:grpSpPr>
          <a:xfrm>
            <a:off x="396969" y="3408023"/>
            <a:ext cx="1148071" cy="1109793"/>
            <a:chOff x="5794115" y="1724785"/>
            <a:chExt cx="1148071" cy="1109793"/>
          </a:xfrm>
        </p:grpSpPr>
        <p:pic>
          <p:nvPicPr>
            <p:cNvPr id="15" name="Elemento grafico 14" descr="Ciak contorno">
              <a:extLst>
                <a:ext uri="{FF2B5EF4-FFF2-40B4-BE49-F238E27FC236}">
                  <a16:creationId xmlns:a16="http://schemas.microsoft.com/office/drawing/2014/main" id="{C04E6594-9ACC-E511-759F-29523CBB87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74322" y="1724785"/>
              <a:ext cx="537713" cy="537713"/>
            </a:xfrm>
            <a:prstGeom prst="rect">
              <a:avLst/>
            </a:prstGeom>
          </p:spPr>
        </p:pic>
        <p:sp>
          <p:nvSpPr>
            <p:cNvPr id="16" name="CasellaDiTesto 15">
              <a:extLst>
                <a:ext uri="{FF2B5EF4-FFF2-40B4-BE49-F238E27FC236}">
                  <a16:creationId xmlns:a16="http://schemas.microsoft.com/office/drawing/2014/main" id="{47D42D8A-886F-BF03-1443-FEFFFA7CD721}"/>
                </a:ext>
              </a:extLst>
            </p:cNvPr>
            <p:cNvSpPr txBox="1"/>
            <p:nvPr/>
          </p:nvSpPr>
          <p:spPr>
            <a:xfrm>
              <a:off x="5794115" y="2188247"/>
              <a:ext cx="1148071" cy="646331"/>
            </a:xfrm>
            <a:prstGeom prst="rect">
              <a:avLst/>
            </a:prstGeom>
            <a:noFill/>
          </p:spPr>
          <p:txBody>
            <a:bodyPr wrap="none" rtlCol="0">
              <a:spAutoFit/>
            </a:bodyPr>
            <a:lstStyle/>
            <a:p>
              <a:pPr algn="ctr"/>
              <a:r>
                <a:rPr lang="it-IT"/>
                <a:t>Azioni</a:t>
              </a:r>
            </a:p>
            <a:p>
              <a:pPr algn="ctr"/>
              <a:r>
                <a:rPr lang="it-IT"/>
                <a:t>Contenuti</a:t>
              </a:r>
            </a:p>
          </p:txBody>
        </p:sp>
      </p:grpSp>
      <p:grpSp>
        <p:nvGrpSpPr>
          <p:cNvPr id="17" name="Gruppo 16">
            <a:extLst>
              <a:ext uri="{FF2B5EF4-FFF2-40B4-BE49-F238E27FC236}">
                <a16:creationId xmlns:a16="http://schemas.microsoft.com/office/drawing/2014/main" id="{A9B06031-5172-0ACC-804C-2C732C004C9A}"/>
              </a:ext>
            </a:extLst>
          </p:cNvPr>
          <p:cNvGrpSpPr/>
          <p:nvPr/>
        </p:nvGrpSpPr>
        <p:grpSpPr>
          <a:xfrm>
            <a:off x="4144269" y="3543923"/>
            <a:ext cx="1157689" cy="1151170"/>
            <a:chOff x="5481032" y="2813669"/>
            <a:chExt cx="1157689" cy="1151170"/>
          </a:xfrm>
        </p:grpSpPr>
        <p:sp>
          <p:nvSpPr>
            <p:cNvPr id="18" name="CasellaDiTesto 17">
              <a:extLst>
                <a:ext uri="{FF2B5EF4-FFF2-40B4-BE49-F238E27FC236}">
                  <a16:creationId xmlns:a16="http://schemas.microsoft.com/office/drawing/2014/main" id="{988776A7-98FD-A888-4903-F6A0401500ED}"/>
                </a:ext>
              </a:extLst>
            </p:cNvPr>
            <p:cNvSpPr txBox="1"/>
            <p:nvPr/>
          </p:nvSpPr>
          <p:spPr>
            <a:xfrm>
              <a:off x="5481032" y="3318508"/>
              <a:ext cx="1157689" cy="646331"/>
            </a:xfrm>
            <a:prstGeom prst="rect">
              <a:avLst/>
            </a:prstGeom>
            <a:noFill/>
          </p:spPr>
          <p:txBody>
            <a:bodyPr wrap="none" rtlCol="0">
              <a:spAutoFit/>
            </a:bodyPr>
            <a:lstStyle/>
            <a:p>
              <a:pPr algn="ctr"/>
              <a:r>
                <a:rPr lang="it-IT"/>
                <a:t>Strumenti</a:t>
              </a:r>
            </a:p>
            <a:p>
              <a:pPr algn="ctr"/>
              <a:r>
                <a:rPr lang="it-IT"/>
                <a:t>Modalità</a:t>
              </a:r>
            </a:p>
          </p:txBody>
        </p:sp>
        <p:pic>
          <p:nvPicPr>
            <p:cNvPr id="19" name="Elemento grafico 18" descr="Chiave inglese contorno">
              <a:extLst>
                <a:ext uri="{FF2B5EF4-FFF2-40B4-BE49-F238E27FC236}">
                  <a16:creationId xmlns:a16="http://schemas.microsoft.com/office/drawing/2014/main" id="{127BF3EE-F7DA-3023-2361-1484F29876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0282" y="2813669"/>
              <a:ext cx="504839" cy="504839"/>
            </a:xfrm>
            <a:prstGeom prst="rect">
              <a:avLst/>
            </a:prstGeom>
          </p:spPr>
        </p:pic>
      </p:grpSp>
      <p:grpSp>
        <p:nvGrpSpPr>
          <p:cNvPr id="20" name="Gruppo 19">
            <a:extLst>
              <a:ext uri="{FF2B5EF4-FFF2-40B4-BE49-F238E27FC236}">
                <a16:creationId xmlns:a16="http://schemas.microsoft.com/office/drawing/2014/main" id="{DF638D8C-BA08-FCDD-8164-5ECCAB66E00A}"/>
              </a:ext>
            </a:extLst>
          </p:cNvPr>
          <p:cNvGrpSpPr/>
          <p:nvPr/>
        </p:nvGrpSpPr>
        <p:grpSpPr>
          <a:xfrm>
            <a:off x="8427359" y="1666193"/>
            <a:ext cx="773738" cy="860290"/>
            <a:chOff x="9031784" y="1590198"/>
            <a:chExt cx="773738" cy="860290"/>
          </a:xfrm>
        </p:grpSpPr>
        <p:sp>
          <p:nvSpPr>
            <p:cNvPr id="21" name="CasellaDiTesto 20">
              <a:extLst>
                <a:ext uri="{FF2B5EF4-FFF2-40B4-BE49-F238E27FC236}">
                  <a16:creationId xmlns:a16="http://schemas.microsoft.com/office/drawing/2014/main" id="{31DF14F8-4790-6FCB-74EF-8FACA4E3D460}"/>
                </a:ext>
              </a:extLst>
            </p:cNvPr>
            <p:cNvSpPr txBox="1"/>
            <p:nvPr/>
          </p:nvSpPr>
          <p:spPr>
            <a:xfrm>
              <a:off x="9031784" y="2081156"/>
              <a:ext cx="773738" cy="369332"/>
            </a:xfrm>
            <a:prstGeom prst="rect">
              <a:avLst/>
            </a:prstGeom>
            <a:noFill/>
          </p:spPr>
          <p:txBody>
            <a:bodyPr wrap="none" rtlCol="0">
              <a:spAutoFit/>
            </a:bodyPr>
            <a:lstStyle/>
            <a:p>
              <a:r>
                <a:rPr lang="it-IT"/>
                <a:t>Tempi</a:t>
              </a:r>
            </a:p>
          </p:txBody>
        </p:sp>
        <p:pic>
          <p:nvPicPr>
            <p:cNvPr id="22" name="Elemento grafico 21" descr="Calendario giornaliero contorno">
              <a:extLst>
                <a:ext uri="{FF2B5EF4-FFF2-40B4-BE49-F238E27FC236}">
                  <a16:creationId xmlns:a16="http://schemas.microsoft.com/office/drawing/2014/main" id="{B126A7FF-B4F1-F5B1-4796-3928BB1C90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44474" y="1590198"/>
              <a:ext cx="578379" cy="578379"/>
            </a:xfrm>
            <a:prstGeom prst="rect">
              <a:avLst/>
            </a:prstGeom>
          </p:spPr>
        </p:pic>
      </p:grpSp>
      <p:grpSp>
        <p:nvGrpSpPr>
          <p:cNvPr id="23" name="Gruppo 22">
            <a:extLst>
              <a:ext uri="{FF2B5EF4-FFF2-40B4-BE49-F238E27FC236}">
                <a16:creationId xmlns:a16="http://schemas.microsoft.com/office/drawing/2014/main" id="{810EB06A-7F11-ACDE-8C63-32521183B571}"/>
              </a:ext>
            </a:extLst>
          </p:cNvPr>
          <p:cNvGrpSpPr/>
          <p:nvPr/>
        </p:nvGrpSpPr>
        <p:grpSpPr>
          <a:xfrm>
            <a:off x="8476305" y="3566515"/>
            <a:ext cx="659874" cy="990091"/>
            <a:chOff x="9011224" y="2705801"/>
            <a:chExt cx="659874" cy="990091"/>
          </a:xfrm>
        </p:grpSpPr>
        <p:sp>
          <p:nvSpPr>
            <p:cNvPr id="24" name="CasellaDiTesto 23">
              <a:extLst>
                <a:ext uri="{FF2B5EF4-FFF2-40B4-BE49-F238E27FC236}">
                  <a16:creationId xmlns:a16="http://schemas.microsoft.com/office/drawing/2014/main" id="{01D5DA88-D3F3-8CA7-7E73-893B04F36428}"/>
                </a:ext>
              </a:extLst>
            </p:cNvPr>
            <p:cNvSpPr txBox="1"/>
            <p:nvPr/>
          </p:nvSpPr>
          <p:spPr>
            <a:xfrm>
              <a:off x="9101077" y="3326560"/>
              <a:ext cx="513282" cy="369332"/>
            </a:xfrm>
            <a:prstGeom prst="rect">
              <a:avLst/>
            </a:prstGeom>
            <a:noFill/>
          </p:spPr>
          <p:txBody>
            <a:bodyPr wrap="none" rtlCol="0">
              <a:spAutoFit/>
            </a:bodyPr>
            <a:lstStyle/>
            <a:p>
              <a:r>
                <a:rPr lang="it-IT"/>
                <a:t>KPI</a:t>
              </a:r>
            </a:p>
          </p:txBody>
        </p:sp>
        <p:pic>
          <p:nvPicPr>
            <p:cNvPr id="25" name="Elemento grafico 24" descr="Statistiche contorno">
              <a:extLst>
                <a:ext uri="{FF2B5EF4-FFF2-40B4-BE49-F238E27FC236}">
                  <a16:creationId xmlns:a16="http://schemas.microsoft.com/office/drawing/2014/main" id="{0BC71E5E-801D-0636-A0C7-8DEC018B7D0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1224" y="2705801"/>
              <a:ext cx="659874" cy="659874"/>
            </a:xfrm>
            <a:prstGeom prst="rect">
              <a:avLst/>
            </a:prstGeom>
          </p:spPr>
        </p:pic>
      </p:grpSp>
      <p:sp>
        <p:nvSpPr>
          <p:cNvPr id="26" name="CasellaDiTesto 25">
            <a:extLst>
              <a:ext uri="{FF2B5EF4-FFF2-40B4-BE49-F238E27FC236}">
                <a16:creationId xmlns:a16="http://schemas.microsoft.com/office/drawing/2014/main" id="{FCDEA979-87B1-B387-03EC-8BC1F4D8F1F5}"/>
              </a:ext>
            </a:extLst>
          </p:cNvPr>
          <p:cNvSpPr txBox="1"/>
          <p:nvPr/>
        </p:nvSpPr>
        <p:spPr>
          <a:xfrm>
            <a:off x="1664804" y="1770712"/>
            <a:ext cx="1721112" cy="1477328"/>
          </a:xfrm>
          <a:prstGeom prst="rect">
            <a:avLst/>
          </a:prstGeom>
          <a:noFill/>
        </p:spPr>
        <p:txBody>
          <a:bodyPr wrap="none" rtlCol="0">
            <a:spAutoFit/>
          </a:bodyPr>
          <a:lstStyle/>
          <a:p>
            <a:pPr marL="285750" indent="-285750">
              <a:buClr>
                <a:srgbClr val="0097CC"/>
              </a:buClr>
              <a:buFont typeface="Arial" panose="020B0604020202020204" pitchFamily="34" charset="0"/>
              <a:buChar char="•"/>
            </a:pPr>
            <a:r>
              <a:rPr lang="it-IT"/>
              <a:t>Manager</a:t>
            </a:r>
          </a:p>
          <a:p>
            <a:pPr marL="285750" indent="-285750">
              <a:buClr>
                <a:srgbClr val="0097CC"/>
              </a:buClr>
              <a:buFont typeface="Arial" panose="020B0604020202020204" pitchFamily="34" charset="0"/>
              <a:buChar char="•"/>
            </a:pPr>
            <a:r>
              <a:rPr lang="it-IT"/>
              <a:t>Team Leader</a:t>
            </a:r>
          </a:p>
          <a:p>
            <a:pPr marL="285750" indent="-285750">
              <a:buClr>
                <a:srgbClr val="0097CC"/>
              </a:buClr>
              <a:buFont typeface="Arial" panose="020B0604020202020204" pitchFamily="34" charset="0"/>
              <a:buChar char="•"/>
            </a:pPr>
            <a:r>
              <a:rPr lang="it-IT"/>
              <a:t>Formatori</a:t>
            </a:r>
          </a:p>
          <a:p>
            <a:pPr marL="285750" indent="-285750">
              <a:buClr>
                <a:srgbClr val="0097CC"/>
              </a:buClr>
              <a:buFont typeface="Arial" panose="020B0604020202020204" pitchFamily="34" charset="0"/>
              <a:buChar char="•"/>
            </a:pPr>
            <a:r>
              <a:rPr lang="it-IT"/>
              <a:t>Operatori</a:t>
            </a:r>
          </a:p>
          <a:p>
            <a:pPr marL="285750" indent="-285750">
              <a:buClr>
                <a:srgbClr val="0097CC"/>
              </a:buClr>
              <a:buFont typeface="Arial" panose="020B0604020202020204" pitchFamily="34" charset="0"/>
              <a:buChar char="•"/>
            </a:pPr>
            <a:endParaRPr lang="it-IT"/>
          </a:p>
        </p:txBody>
      </p:sp>
      <p:sp>
        <p:nvSpPr>
          <p:cNvPr id="27" name="CasellaDiTesto 26">
            <a:extLst>
              <a:ext uri="{FF2B5EF4-FFF2-40B4-BE49-F238E27FC236}">
                <a16:creationId xmlns:a16="http://schemas.microsoft.com/office/drawing/2014/main" id="{E8FA2D80-50FA-EEFE-82A6-B5053F6567B7}"/>
              </a:ext>
            </a:extLst>
          </p:cNvPr>
          <p:cNvSpPr txBox="1"/>
          <p:nvPr/>
        </p:nvSpPr>
        <p:spPr>
          <a:xfrm>
            <a:off x="5409984" y="1643709"/>
            <a:ext cx="2808699" cy="1754326"/>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a:effectLst/>
              </a:rPr>
              <a:t>Migliorare le performance e supportare la gestione del cliente</a:t>
            </a:r>
          </a:p>
          <a:p>
            <a:pPr marL="285750" indent="-285750">
              <a:buClr>
                <a:srgbClr val="0097CC"/>
              </a:buClr>
              <a:buFont typeface="Arial" panose="020B0604020202020204" pitchFamily="34" charset="0"/>
              <a:buChar char="•"/>
            </a:pPr>
            <a:r>
              <a:rPr lang="it-IT"/>
              <a:t>Pianificazione ottimizzata</a:t>
            </a:r>
            <a:endParaRPr lang="it-IT">
              <a:effectLst/>
            </a:endParaRPr>
          </a:p>
        </p:txBody>
      </p:sp>
      <p:sp>
        <p:nvSpPr>
          <p:cNvPr id="29" name="CasellaDiTesto 28">
            <a:extLst>
              <a:ext uri="{FF2B5EF4-FFF2-40B4-BE49-F238E27FC236}">
                <a16:creationId xmlns:a16="http://schemas.microsoft.com/office/drawing/2014/main" id="{1DC64625-C7AC-DD97-0811-FF15916D0463}"/>
              </a:ext>
            </a:extLst>
          </p:cNvPr>
          <p:cNvSpPr txBox="1"/>
          <p:nvPr/>
        </p:nvSpPr>
        <p:spPr>
          <a:xfrm>
            <a:off x="5420414" y="3648557"/>
            <a:ext cx="2753835" cy="2585323"/>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a:effectLst/>
              </a:rPr>
              <a:t>Fornire un assistente che guida </a:t>
            </a:r>
            <a:r>
              <a:rPr lang="it-IT"/>
              <a:t>l’operatore,</a:t>
            </a:r>
            <a:r>
              <a:rPr lang="it-IT">
                <a:effectLst/>
              </a:rPr>
              <a:t> generato a partire da casi simili</a:t>
            </a:r>
          </a:p>
          <a:p>
            <a:pPr marL="285750" indent="-285750">
              <a:buClr>
                <a:srgbClr val="0097CC"/>
              </a:buClr>
              <a:buFont typeface="Arial" panose="020B0604020202020204" pitchFamily="34" charset="0"/>
              <a:buChar char="•"/>
            </a:pPr>
            <a:r>
              <a:rPr lang="it-IT"/>
              <a:t>Knowledge base (estrarre contenuti e raccontarli velocemente)</a:t>
            </a:r>
          </a:p>
          <a:p>
            <a:pPr marL="285750" indent="-285750">
              <a:buClr>
                <a:srgbClr val="0097CC"/>
              </a:buClr>
              <a:buFont typeface="Arial" panose="020B0604020202020204" pitchFamily="34" charset="0"/>
              <a:buChar char="•"/>
            </a:pPr>
            <a:r>
              <a:rPr lang="it-IT"/>
              <a:t>Implementare IVR</a:t>
            </a:r>
          </a:p>
        </p:txBody>
      </p:sp>
      <p:sp>
        <p:nvSpPr>
          <p:cNvPr id="30" name="CasellaDiTesto 29">
            <a:extLst>
              <a:ext uri="{FF2B5EF4-FFF2-40B4-BE49-F238E27FC236}">
                <a16:creationId xmlns:a16="http://schemas.microsoft.com/office/drawing/2014/main" id="{DC3C72E4-3FE3-3E59-C84C-56F00631352B}"/>
              </a:ext>
            </a:extLst>
          </p:cNvPr>
          <p:cNvSpPr txBox="1"/>
          <p:nvPr/>
        </p:nvSpPr>
        <p:spPr>
          <a:xfrm>
            <a:off x="9381496" y="1799191"/>
            <a:ext cx="2480067" cy="1200329"/>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a:t>1-6 mesi</a:t>
            </a:r>
          </a:p>
          <a:p>
            <a:pPr marL="285750" indent="-285750">
              <a:buClr>
                <a:srgbClr val="0097CC"/>
              </a:buClr>
              <a:buFont typeface="Arial" panose="020B0604020202020204" pitchFamily="34" charset="0"/>
              <a:buChar char="•"/>
            </a:pPr>
            <a:r>
              <a:rPr lang="it-IT"/>
              <a:t>Variabile in base allo strumento</a:t>
            </a:r>
          </a:p>
          <a:p>
            <a:pPr marL="285750" indent="-285750">
              <a:buClr>
                <a:srgbClr val="0097CC"/>
              </a:buClr>
              <a:buFont typeface="Arial" panose="020B0604020202020204" pitchFamily="34" charset="0"/>
              <a:buChar char="•"/>
            </a:pPr>
            <a:endParaRPr lang="it-IT"/>
          </a:p>
        </p:txBody>
      </p:sp>
      <p:sp>
        <p:nvSpPr>
          <p:cNvPr id="31" name="CasellaDiTesto 30">
            <a:extLst>
              <a:ext uri="{FF2B5EF4-FFF2-40B4-BE49-F238E27FC236}">
                <a16:creationId xmlns:a16="http://schemas.microsoft.com/office/drawing/2014/main" id="{756672EB-5E70-28BB-A7B4-5ECA1F012A5D}"/>
              </a:ext>
            </a:extLst>
          </p:cNvPr>
          <p:cNvSpPr txBox="1"/>
          <p:nvPr/>
        </p:nvSpPr>
        <p:spPr>
          <a:xfrm>
            <a:off x="9381496" y="3555746"/>
            <a:ext cx="2699971" cy="2031325"/>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a:t>Tempo medio di gestione</a:t>
            </a:r>
          </a:p>
          <a:p>
            <a:pPr marL="285750" indent="-285750">
              <a:buClr>
                <a:srgbClr val="0097CC"/>
              </a:buClr>
              <a:buFont typeface="Arial" panose="020B0604020202020204" pitchFamily="34" charset="0"/>
              <a:buChar char="•"/>
            </a:pPr>
            <a:r>
              <a:rPr lang="it-IT"/>
              <a:t>Produttività</a:t>
            </a:r>
          </a:p>
          <a:p>
            <a:pPr marL="285750" indent="-285750">
              <a:buClr>
                <a:srgbClr val="0097CC"/>
              </a:buClr>
              <a:buFont typeface="Arial" panose="020B0604020202020204" pitchFamily="34" charset="0"/>
              <a:buChar char="•"/>
            </a:pPr>
            <a:r>
              <a:rPr lang="it-IT"/>
              <a:t>NPS</a:t>
            </a:r>
          </a:p>
          <a:p>
            <a:pPr marL="285750" indent="-285750">
              <a:buClr>
                <a:srgbClr val="0097CC"/>
              </a:buClr>
              <a:buFont typeface="Arial" panose="020B0604020202020204" pitchFamily="34" charset="0"/>
              <a:buChar char="•"/>
            </a:pPr>
            <a:r>
              <a:rPr lang="it-IT"/>
              <a:t>FCR</a:t>
            </a:r>
          </a:p>
          <a:p>
            <a:pPr marL="285750" indent="-285750">
              <a:buClr>
                <a:srgbClr val="0097CC"/>
              </a:buClr>
              <a:buFont typeface="Arial" panose="020B0604020202020204" pitchFamily="34" charset="0"/>
              <a:buChar char="•"/>
            </a:pPr>
            <a:r>
              <a:rPr lang="it-IT"/>
              <a:t>SLA di servizio</a:t>
            </a:r>
          </a:p>
          <a:p>
            <a:pPr>
              <a:buClr>
                <a:srgbClr val="0097CC"/>
              </a:buClr>
            </a:pPr>
            <a:endParaRPr lang="it-IT"/>
          </a:p>
        </p:txBody>
      </p:sp>
      <p:cxnSp>
        <p:nvCxnSpPr>
          <p:cNvPr id="32" name="Connettore diritto 31">
            <a:extLst>
              <a:ext uri="{FF2B5EF4-FFF2-40B4-BE49-F238E27FC236}">
                <a16:creationId xmlns:a16="http://schemas.microsoft.com/office/drawing/2014/main" id="{A885A8A7-C1D0-FEBE-5194-60AA8B345928}"/>
              </a:ext>
            </a:extLst>
          </p:cNvPr>
          <p:cNvCxnSpPr>
            <a:cxnSpLocks/>
          </p:cNvCxnSpPr>
          <p:nvPr/>
        </p:nvCxnSpPr>
        <p:spPr>
          <a:xfrm>
            <a:off x="4054415"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91BA9683-A508-D09D-CBF6-E76BE229EF68}"/>
              </a:ext>
            </a:extLst>
          </p:cNvPr>
          <p:cNvCxnSpPr>
            <a:cxnSpLocks/>
          </p:cNvCxnSpPr>
          <p:nvPr/>
        </p:nvCxnSpPr>
        <p:spPr>
          <a:xfrm>
            <a:off x="8347494"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0CD9B0B1-B493-1D49-B513-99F99BEA2800}"/>
              </a:ext>
            </a:extLst>
          </p:cNvPr>
          <p:cNvCxnSpPr>
            <a:cxnSpLocks/>
          </p:cNvCxnSpPr>
          <p:nvPr/>
        </p:nvCxnSpPr>
        <p:spPr>
          <a:xfrm flipV="1">
            <a:off x="432000" y="1498243"/>
            <a:ext cx="11328000" cy="38732"/>
          </a:xfrm>
          <a:prstGeom prst="line">
            <a:avLst/>
          </a:prstGeom>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F9B5B36C-3B45-685E-8FB6-999AC4C139DF}"/>
              </a:ext>
            </a:extLst>
          </p:cNvPr>
          <p:cNvSpPr txBox="1"/>
          <p:nvPr/>
        </p:nvSpPr>
        <p:spPr>
          <a:xfrm>
            <a:off x="1634893" y="3625108"/>
            <a:ext cx="2144294" cy="1200329"/>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a:effectLst/>
              </a:rPr>
              <a:t>Recuperare informazioni</a:t>
            </a:r>
          </a:p>
          <a:p>
            <a:pPr marL="285750" indent="-285750">
              <a:buClr>
                <a:srgbClr val="0097CC"/>
              </a:buClr>
              <a:buFont typeface="Arial" panose="020B0604020202020204" pitchFamily="34" charset="0"/>
              <a:buChar char="•"/>
            </a:pPr>
            <a:r>
              <a:rPr lang="it-IT">
                <a:effectLst/>
              </a:rPr>
              <a:t>Definizione nuovi strumenti</a:t>
            </a:r>
            <a:endParaRPr lang="it-IT"/>
          </a:p>
        </p:txBody>
      </p:sp>
      <p:pic>
        <p:nvPicPr>
          <p:cNvPr id="6" name="Immagine 5" descr="Immagine che contiene testo, Carattere, logo, Elementi grafici&#10;&#10;Descrizione generata automaticamente">
            <a:extLst>
              <a:ext uri="{FF2B5EF4-FFF2-40B4-BE49-F238E27FC236}">
                <a16:creationId xmlns:a16="http://schemas.microsoft.com/office/drawing/2014/main" id="{EC808AB1-B5BA-4CBA-7F9F-0A9559329965}"/>
              </a:ext>
            </a:extLst>
          </p:cNvPr>
          <p:cNvPicPr>
            <a:picLocks noChangeAspect="1"/>
          </p:cNvPicPr>
          <p:nvPr/>
        </p:nvPicPr>
        <p:blipFill>
          <a:blip r:embed="rId14"/>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245601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715CD4-C355-98C3-DEDE-6B9A332E2CE6}"/>
              </a:ext>
            </a:extLst>
          </p:cNvPr>
          <p:cNvSpPr>
            <a:spLocks noGrp="1"/>
          </p:cNvSpPr>
          <p:nvPr>
            <p:ph type="title"/>
          </p:nvPr>
        </p:nvSpPr>
        <p:spPr/>
        <p:txBody>
          <a:bodyPr/>
          <a:lstStyle/>
          <a:p>
            <a:r>
              <a:rPr lang="it-IT">
                <a:latin typeface="Arial" panose="020B0604020202020204" pitchFamily="34" charset="0"/>
                <a:cs typeface="Arial" panose="020B0604020202020204" pitchFamily="34" charset="0"/>
              </a:rPr>
              <a:t>3. Formazione tecnica</a:t>
            </a:r>
            <a:endParaRPr lang="it-IT" i="1">
              <a:latin typeface="Arial" panose="020B0604020202020204" pitchFamily="34" charset="0"/>
              <a:cs typeface="Arial" panose="020B0604020202020204" pitchFamily="34" charset="0"/>
            </a:endParaRPr>
          </a:p>
        </p:txBody>
      </p:sp>
      <p:sp>
        <p:nvSpPr>
          <p:cNvPr id="7" name="Segnaposto testo 6">
            <a:extLst>
              <a:ext uri="{FF2B5EF4-FFF2-40B4-BE49-F238E27FC236}">
                <a16:creationId xmlns:a16="http://schemas.microsoft.com/office/drawing/2014/main" id="{0CA548B7-6EF3-B9D1-4CF2-34EF4CD235C0}"/>
              </a:ext>
            </a:extLst>
          </p:cNvPr>
          <p:cNvSpPr>
            <a:spLocks noGrp="1"/>
          </p:cNvSpPr>
          <p:nvPr>
            <p:ph type="body" sz="quarter" idx="12"/>
          </p:nvPr>
        </p:nvSpPr>
        <p:spPr>
          <a:xfrm>
            <a:off x="432000" y="1008000"/>
            <a:ext cx="5472113" cy="4680000"/>
          </a:xfrm>
        </p:spPr>
        <p:txBody>
          <a:bodyPr/>
          <a:lstStyle/>
          <a:p>
            <a:r>
              <a:rPr lang="it-IT" sz="2400" i="1" dirty="0">
                <a:solidFill>
                  <a:srgbClr val="0097CC"/>
                </a:solidFill>
              </a:rPr>
              <a:t>Linee di lavoro</a:t>
            </a:r>
          </a:p>
        </p:txBody>
      </p:sp>
      <p:sp>
        <p:nvSpPr>
          <p:cNvPr id="4" name="Segnaposto piè di pagina 3">
            <a:extLst>
              <a:ext uri="{FF2B5EF4-FFF2-40B4-BE49-F238E27FC236}">
                <a16:creationId xmlns:a16="http://schemas.microsoft.com/office/drawing/2014/main" id="{61BA5482-4D7F-784D-8CCC-29D2E71E2C70}"/>
              </a:ext>
            </a:extLst>
          </p:cNvPr>
          <p:cNvSpPr>
            <a:spLocks noGrp="1"/>
          </p:cNvSpPr>
          <p:nvPr>
            <p:ph type="ftr" sz="quarter" idx="13"/>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2C01BA14-F220-623E-C0C4-FDDCB64309BA}"/>
              </a:ext>
            </a:extLst>
          </p:cNvPr>
          <p:cNvSpPr>
            <a:spLocks noGrp="1"/>
          </p:cNvSpPr>
          <p:nvPr>
            <p:ph type="sldNum" sz="quarter" idx="33"/>
          </p:nvPr>
        </p:nvSpPr>
        <p:spPr/>
        <p:txBody>
          <a:bodyPr/>
          <a:lstStyle/>
          <a:p>
            <a:pPr rtl="0"/>
            <a:fld id="{19B51A1E-902D-48AF-9020-955120F399B6}" type="slidenum">
              <a:rPr lang="it-IT" smtClean="0"/>
              <a:pPr rtl="0"/>
              <a:t>35</a:t>
            </a:fld>
            <a:endParaRPr lang="it-IT"/>
          </a:p>
        </p:txBody>
      </p:sp>
      <p:sp>
        <p:nvSpPr>
          <p:cNvPr id="12" name="Segnaposto testo 6">
            <a:extLst>
              <a:ext uri="{FF2B5EF4-FFF2-40B4-BE49-F238E27FC236}">
                <a16:creationId xmlns:a16="http://schemas.microsoft.com/office/drawing/2014/main" id="{B4E6FB30-F240-AA04-DF44-F6E6E9965D2F}"/>
              </a:ext>
            </a:extLst>
          </p:cNvPr>
          <p:cNvSpPr txBox="1">
            <a:spLocks/>
          </p:cNvSpPr>
          <p:nvPr/>
        </p:nvSpPr>
        <p:spPr>
          <a:xfrm>
            <a:off x="1423359" y="5244001"/>
            <a:ext cx="9689472" cy="605999"/>
          </a:xfrm>
          <a:prstGeom prst="rect">
            <a:avLst/>
          </a:prstGeom>
        </p:spPr>
        <p:txBody>
          <a:bodyPr vert="horz" lIns="0" tIns="0" rIns="0" bIns="0" rtlCol="0" anchor="ctr">
            <a:noAutofit/>
          </a:bodyPr>
          <a:lstStyle>
            <a:defPPr rtl="0">
              <a:defRPr lang="it-IT"/>
            </a:defPPr>
            <a:lvl1pPr algn="ctr">
              <a:lnSpc>
                <a:spcPct val="100000"/>
              </a:lnSpc>
              <a:spcBef>
                <a:spcPct val="0"/>
              </a:spcBef>
              <a:spcAft>
                <a:spcPts val="1200"/>
              </a:spcAft>
              <a:buNone/>
              <a:defRPr sz="2400" b="1" i="1" spc="-150">
                <a:solidFill>
                  <a:srgbClr val="0097CC"/>
                </a:solidFill>
                <a:latin typeface="Arial" panose="020B0604020202020204" pitchFamily="34" charset="0"/>
                <a:cs typeface="Arial" panose="020B0604020202020204" pitchFamily="34" charset="0"/>
              </a:defRPr>
            </a:lvl1pPr>
            <a:lvl2pPr marL="266700" indent="0">
              <a:lnSpc>
                <a:spcPct val="90000"/>
              </a:lnSpc>
              <a:spcBef>
                <a:spcPts val="500"/>
              </a:spcBef>
              <a:buFont typeface="Arial" panose="020B0604020202020204" pitchFamily="34" charset="0"/>
              <a:buNone/>
              <a:defRPr sz="1600">
                <a:solidFill>
                  <a:schemeClr val="tx1">
                    <a:lumMod val="75000"/>
                    <a:lumOff val="25000"/>
                  </a:schemeClr>
                </a:solidFill>
              </a:defRPr>
            </a:lvl2pPr>
            <a:lvl3pPr marL="542925" indent="0">
              <a:lnSpc>
                <a:spcPct val="90000"/>
              </a:lnSpc>
              <a:spcBef>
                <a:spcPts val="500"/>
              </a:spcBef>
              <a:buFont typeface="Arial" panose="020B0604020202020204" pitchFamily="34" charset="0"/>
              <a:buNone/>
              <a:defRPr sz="1400">
                <a:solidFill>
                  <a:schemeClr val="tx1">
                    <a:lumMod val="75000"/>
                    <a:lumOff val="25000"/>
                  </a:schemeClr>
                </a:solidFill>
              </a:defRPr>
            </a:lvl3pPr>
            <a:lvl4pPr marL="809625" indent="0">
              <a:lnSpc>
                <a:spcPct val="90000"/>
              </a:lnSpc>
              <a:spcBef>
                <a:spcPts val="500"/>
              </a:spcBef>
              <a:buFont typeface="Arial" panose="020B0604020202020204" pitchFamily="34" charset="0"/>
              <a:buNone/>
              <a:defRPr sz="1400">
                <a:solidFill>
                  <a:schemeClr val="tx1">
                    <a:lumMod val="75000"/>
                    <a:lumOff val="25000"/>
                  </a:schemeClr>
                </a:solidFill>
              </a:defRPr>
            </a:lvl4pPr>
            <a:lvl5pPr marL="1076325" indent="0">
              <a:lnSpc>
                <a:spcPct val="90000"/>
              </a:lnSpc>
              <a:spcBef>
                <a:spcPts val="500"/>
              </a:spcBef>
              <a:buFont typeface="Arial" panose="020B0604020202020204" pitchFamily="34" charset="0"/>
              <a:buNone/>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it-IT"/>
          </a:p>
        </p:txBody>
      </p:sp>
      <p:grpSp>
        <p:nvGrpSpPr>
          <p:cNvPr id="3" name="Gruppo 2">
            <a:extLst>
              <a:ext uri="{FF2B5EF4-FFF2-40B4-BE49-F238E27FC236}">
                <a16:creationId xmlns:a16="http://schemas.microsoft.com/office/drawing/2014/main" id="{6F75DB2D-AB05-5B93-F935-1FB4C70F0539}"/>
              </a:ext>
            </a:extLst>
          </p:cNvPr>
          <p:cNvGrpSpPr/>
          <p:nvPr/>
        </p:nvGrpSpPr>
        <p:grpSpPr>
          <a:xfrm>
            <a:off x="590313" y="1799191"/>
            <a:ext cx="815223" cy="857529"/>
            <a:chOff x="677878" y="1512001"/>
            <a:chExt cx="815223" cy="857529"/>
          </a:xfrm>
        </p:grpSpPr>
        <p:pic>
          <p:nvPicPr>
            <p:cNvPr id="8" name="Elemento grafico 7" descr="Utenti contorno">
              <a:extLst>
                <a:ext uri="{FF2B5EF4-FFF2-40B4-BE49-F238E27FC236}">
                  <a16:creationId xmlns:a16="http://schemas.microsoft.com/office/drawing/2014/main" id="{1963F551-0923-EE07-DA1F-5804777D1F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6634" y="1512001"/>
              <a:ext cx="629582" cy="629582"/>
            </a:xfrm>
            <a:prstGeom prst="rect">
              <a:avLst/>
            </a:prstGeom>
          </p:spPr>
        </p:pic>
        <p:sp>
          <p:nvSpPr>
            <p:cNvPr id="9" name="CasellaDiTesto 8">
              <a:extLst>
                <a:ext uri="{FF2B5EF4-FFF2-40B4-BE49-F238E27FC236}">
                  <a16:creationId xmlns:a16="http://schemas.microsoft.com/office/drawing/2014/main" id="{8FA93736-37AD-C891-4BD1-8A3F3E2823DC}"/>
                </a:ext>
              </a:extLst>
            </p:cNvPr>
            <p:cNvSpPr txBox="1"/>
            <p:nvPr/>
          </p:nvSpPr>
          <p:spPr>
            <a:xfrm>
              <a:off x="677878" y="2000198"/>
              <a:ext cx="815223" cy="369332"/>
            </a:xfrm>
            <a:prstGeom prst="rect">
              <a:avLst/>
            </a:prstGeom>
            <a:noFill/>
          </p:spPr>
          <p:txBody>
            <a:bodyPr wrap="none" rtlCol="0">
              <a:spAutoFit/>
            </a:bodyPr>
            <a:lstStyle/>
            <a:p>
              <a:r>
                <a:rPr lang="it-IT"/>
                <a:t>Target</a:t>
              </a:r>
            </a:p>
          </p:txBody>
        </p:sp>
      </p:grpSp>
      <p:grpSp>
        <p:nvGrpSpPr>
          <p:cNvPr id="10" name="Gruppo 9">
            <a:extLst>
              <a:ext uri="{FF2B5EF4-FFF2-40B4-BE49-F238E27FC236}">
                <a16:creationId xmlns:a16="http://schemas.microsoft.com/office/drawing/2014/main" id="{AA9F87EF-5D79-3613-8377-9E70904940EF}"/>
              </a:ext>
            </a:extLst>
          </p:cNvPr>
          <p:cNvGrpSpPr/>
          <p:nvPr/>
        </p:nvGrpSpPr>
        <p:grpSpPr>
          <a:xfrm>
            <a:off x="4211276" y="1668464"/>
            <a:ext cx="1018227" cy="978075"/>
            <a:chOff x="463274" y="2406556"/>
            <a:chExt cx="1018227" cy="978075"/>
          </a:xfrm>
        </p:grpSpPr>
        <p:pic>
          <p:nvPicPr>
            <p:cNvPr id="11" name="Elemento grafico 10" descr="Tiro a segno contorno">
              <a:extLst>
                <a:ext uri="{FF2B5EF4-FFF2-40B4-BE49-F238E27FC236}">
                  <a16:creationId xmlns:a16="http://schemas.microsoft.com/office/drawing/2014/main" id="{694940A3-D462-7D38-627F-D65C0F4BD8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845" y="2406556"/>
              <a:ext cx="634902" cy="634902"/>
            </a:xfrm>
            <a:prstGeom prst="rect">
              <a:avLst/>
            </a:prstGeom>
          </p:spPr>
        </p:pic>
        <p:sp>
          <p:nvSpPr>
            <p:cNvPr id="13" name="CasellaDiTesto 12">
              <a:extLst>
                <a:ext uri="{FF2B5EF4-FFF2-40B4-BE49-F238E27FC236}">
                  <a16:creationId xmlns:a16="http://schemas.microsoft.com/office/drawing/2014/main" id="{C89692A3-1D90-5754-89A9-5EB15A06BD65}"/>
                </a:ext>
              </a:extLst>
            </p:cNvPr>
            <p:cNvSpPr txBox="1"/>
            <p:nvPr/>
          </p:nvSpPr>
          <p:spPr>
            <a:xfrm>
              <a:off x="463274" y="3015299"/>
              <a:ext cx="1018227" cy="369332"/>
            </a:xfrm>
            <a:prstGeom prst="rect">
              <a:avLst/>
            </a:prstGeom>
            <a:noFill/>
          </p:spPr>
          <p:txBody>
            <a:bodyPr wrap="none" rtlCol="0">
              <a:spAutoFit/>
            </a:bodyPr>
            <a:lstStyle/>
            <a:p>
              <a:r>
                <a:rPr lang="it-IT"/>
                <a:t>Obiettivi</a:t>
              </a:r>
            </a:p>
          </p:txBody>
        </p:sp>
      </p:grpSp>
      <p:grpSp>
        <p:nvGrpSpPr>
          <p:cNvPr id="14" name="Gruppo 13">
            <a:extLst>
              <a:ext uri="{FF2B5EF4-FFF2-40B4-BE49-F238E27FC236}">
                <a16:creationId xmlns:a16="http://schemas.microsoft.com/office/drawing/2014/main" id="{23A8AD21-51FA-0BF5-4520-027B4BEA5C5D}"/>
              </a:ext>
            </a:extLst>
          </p:cNvPr>
          <p:cNvGrpSpPr/>
          <p:nvPr/>
        </p:nvGrpSpPr>
        <p:grpSpPr>
          <a:xfrm>
            <a:off x="396969" y="3408023"/>
            <a:ext cx="1148071" cy="1109793"/>
            <a:chOff x="5794115" y="1724785"/>
            <a:chExt cx="1148071" cy="1109793"/>
          </a:xfrm>
        </p:grpSpPr>
        <p:pic>
          <p:nvPicPr>
            <p:cNvPr id="15" name="Elemento grafico 14" descr="Ciak contorno">
              <a:extLst>
                <a:ext uri="{FF2B5EF4-FFF2-40B4-BE49-F238E27FC236}">
                  <a16:creationId xmlns:a16="http://schemas.microsoft.com/office/drawing/2014/main" id="{91C14A73-1431-B836-9908-56EC4D0DD9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74322" y="1724785"/>
              <a:ext cx="537713" cy="537713"/>
            </a:xfrm>
            <a:prstGeom prst="rect">
              <a:avLst/>
            </a:prstGeom>
          </p:spPr>
        </p:pic>
        <p:sp>
          <p:nvSpPr>
            <p:cNvPr id="16" name="CasellaDiTesto 15">
              <a:extLst>
                <a:ext uri="{FF2B5EF4-FFF2-40B4-BE49-F238E27FC236}">
                  <a16:creationId xmlns:a16="http://schemas.microsoft.com/office/drawing/2014/main" id="{36D95962-D725-FC50-A6C0-58F1B4482EFB}"/>
                </a:ext>
              </a:extLst>
            </p:cNvPr>
            <p:cNvSpPr txBox="1"/>
            <p:nvPr/>
          </p:nvSpPr>
          <p:spPr>
            <a:xfrm>
              <a:off x="5794115" y="2188247"/>
              <a:ext cx="1148071" cy="646331"/>
            </a:xfrm>
            <a:prstGeom prst="rect">
              <a:avLst/>
            </a:prstGeom>
            <a:noFill/>
          </p:spPr>
          <p:txBody>
            <a:bodyPr wrap="none" rtlCol="0">
              <a:spAutoFit/>
            </a:bodyPr>
            <a:lstStyle/>
            <a:p>
              <a:pPr algn="ctr"/>
              <a:r>
                <a:rPr lang="it-IT"/>
                <a:t>Azioni</a:t>
              </a:r>
            </a:p>
            <a:p>
              <a:pPr algn="ctr"/>
              <a:r>
                <a:rPr lang="it-IT"/>
                <a:t>Contenuti</a:t>
              </a:r>
            </a:p>
          </p:txBody>
        </p:sp>
      </p:grpSp>
      <p:grpSp>
        <p:nvGrpSpPr>
          <p:cNvPr id="17" name="Gruppo 16">
            <a:extLst>
              <a:ext uri="{FF2B5EF4-FFF2-40B4-BE49-F238E27FC236}">
                <a16:creationId xmlns:a16="http://schemas.microsoft.com/office/drawing/2014/main" id="{A5235EA6-5952-E631-1237-26FD179DA4D9}"/>
              </a:ext>
            </a:extLst>
          </p:cNvPr>
          <p:cNvGrpSpPr/>
          <p:nvPr/>
        </p:nvGrpSpPr>
        <p:grpSpPr>
          <a:xfrm>
            <a:off x="4144269" y="3543923"/>
            <a:ext cx="1157689" cy="1151170"/>
            <a:chOff x="5481032" y="2813669"/>
            <a:chExt cx="1157689" cy="1151170"/>
          </a:xfrm>
        </p:grpSpPr>
        <p:sp>
          <p:nvSpPr>
            <p:cNvPr id="18" name="CasellaDiTesto 17">
              <a:extLst>
                <a:ext uri="{FF2B5EF4-FFF2-40B4-BE49-F238E27FC236}">
                  <a16:creationId xmlns:a16="http://schemas.microsoft.com/office/drawing/2014/main" id="{F5A1BBE5-ACAC-8FAC-1D5A-FB80AA14E289}"/>
                </a:ext>
              </a:extLst>
            </p:cNvPr>
            <p:cNvSpPr txBox="1"/>
            <p:nvPr/>
          </p:nvSpPr>
          <p:spPr>
            <a:xfrm>
              <a:off x="5481032" y="3318508"/>
              <a:ext cx="1157689" cy="646331"/>
            </a:xfrm>
            <a:prstGeom prst="rect">
              <a:avLst/>
            </a:prstGeom>
            <a:noFill/>
          </p:spPr>
          <p:txBody>
            <a:bodyPr wrap="none" rtlCol="0">
              <a:spAutoFit/>
            </a:bodyPr>
            <a:lstStyle/>
            <a:p>
              <a:pPr algn="ctr"/>
              <a:r>
                <a:rPr lang="it-IT"/>
                <a:t>Strumenti</a:t>
              </a:r>
            </a:p>
            <a:p>
              <a:pPr algn="ctr"/>
              <a:r>
                <a:rPr lang="it-IT"/>
                <a:t>Modalità</a:t>
              </a:r>
            </a:p>
          </p:txBody>
        </p:sp>
        <p:pic>
          <p:nvPicPr>
            <p:cNvPr id="19" name="Elemento grafico 18" descr="Chiave inglese contorno">
              <a:extLst>
                <a:ext uri="{FF2B5EF4-FFF2-40B4-BE49-F238E27FC236}">
                  <a16:creationId xmlns:a16="http://schemas.microsoft.com/office/drawing/2014/main" id="{E6654361-4996-A30D-BE9F-F2A3BA5663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0282" y="2813669"/>
              <a:ext cx="504839" cy="504839"/>
            </a:xfrm>
            <a:prstGeom prst="rect">
              <a:avLst/>
            </a:prstGeom>
          </p:spPr>
        </p:pic>
      </p:grpSp>
      <p:grpSp>
        <p:nvGrpSpPr>
          <p:cNvPr id="20" name="Gruppo 19">
            <a:extLst>
              <a:ext uri="{FF2B5EF4-FFF2-40B4-BE49-F238E27FC236}">
                <a16:creationId xmlns:a16="http://schemas.microsoft.com/office/drawing/2014/main" id="{13F0CEAD-D4D9-AEAC-1BEF-8ED12826099C}"/>
              </a:ext>
            </a:extLst>
          </p:cNvPr>
          <p:cNvGrpSpPr/>
          <p:nvPr/>
        </p:nvGrpSpPr>
        <p:grpSpPr>
          <a:xfrm>
            <a:off x="8427359" y="1666193"/>
            <a:ext cx="773738" cy="860290"/>
            <a:chOff x="9031784" y="1590198"/>
            <a:chExt cx="773738" cy="860290"/>
          </a:xfrm>
        </p:grpSpPr>
        <p:sp>
          <p:nvSpPr>
            <p:cNvPr id="21" name="CasellaDiTesto 20">
              <a:extLst>
                <a:ext uri="{FF2B5EF4-FFF2-40B4-BE49-F238E27FC236}">
                  <a16:creationId xmlns:a16="http://schemas.microsoft.com/office/drawing/2014/main" id="{60C8FC35-D9E3-ED3D-93B4-99E73DCB7D8D}"/>
                </a:ext>
              </a:extLst>
            </p:cNvPr>
            <p:cNvSpPr txBox="1"/>
            <p:nvPr/>
          </p:nvSpPr>
          <p:spPr>
            <a:xfrm>
              <a:off x="9031784" y="2081156"/>
              <a:ext cx="773738" cy="369332"/>
            </a:xfrm>
            <a:prstGeom prst="rect">
              <a:avLst/>
            </a:prstGeom>
            <a:noFill/>
          </p:spPr>
          <p:txBody>
            <a:bodyPr wrap="none" rtlCol="0">
              <a:spAutoFit/>
            </a:bodyPr>
            <a:lstStyle/>
            <a:p>
              <a:r>
                <a:rPr lang="it-IT"/>
                <a:t>Tempi</a:t>
              </a:r>
            </a:p>
          </p:txBody>
        </p:sp>
        <p:pic>
          <p:nvPicPr>
            <p:cNvPr id="22" name="Elemento grafico 21" descr="Calendario giornaliero contorno">
              <a:extLst>
                <a:ext uri="{FF2B5EF4-FFF2-40B4-BE49-F238E27FC236}">
                  <a16:creationId xmlns:a16="http://schemas.microsoft.com/office/drawing/2014/main" id="{C014E4E1-D9CA-0B2E-6BC8-577FE38FB5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44474" y="1590198"/>
              <a:ext cx="578379" cy="578379"/>
            </a:xfrm>
            <a:prstGeom prst="rect">
              <a:avLst/>
            </a:prstGeom>
          </p:spPr>
        </p:pic>
      </p:grpSp>
      <p:grpSp>
        <p:nvGrpSpPr>
          <p:cNvPr id="23" name="Gruppo 22">
            <a:extLst>
              <a:ext uri="{FF2B5EF4-FFF2-40B4-BE49-F238E27FC236}">
                <a16:creationId xmlns:a16="http://schemas.microsoft.com/office/drawing/2014/main" id="{4EA121A0-E98D-11F0-4C51-FBE408133726}"/>
              </a:ext>
            </a:extLst>
          </p:cNvPr>
          <p:cNvGrpSpPr/>
          <p:nvPr/>
        </p:nvGrpSpPr>
        <p:grpSpPr>
          <a:xfrm>
            <a:off x="8476305" y="3566515"/>
            <a:ext cx="659874" cy="990091"/>
            <a:chOff x="9011224" y="2705801"/>
            <a:chExt cx="659874" cy="990091"/>
          </a:xfrm>
        </p:grpSpPr>
        <p:sp>
          <p:nvSpPr>
            <p:cNvPr id="24" name="CasellaDiTesto 23">
              <a:extLst>
                <a:ext uri="{FF2B5EF4-FFF2-40B4-BE49-F238E27FC236}">
                  <a16:creationId xmlns:a16="http://schemas.microsoft.com/office/drawing/2014/main" id="{A96CC9B6-7AC1-153A-FE53-D05195BDF4E1}"/>
                </a:ext>
              </a:extLst>
            </p:cNvPr>
            <p:cNvSpPr txBox="1"/>
            <p:nvPr/>
          </p:nvSpPr>
          <p:spPr>
            <a:xfrm>
              <a:off x="9101077" y="3326560"/>
              <a:ext cx="513282" cy="369332"/>
            </a:xfrm>
            <a:prstGeom prst="rect">
              <a:avLst/>
            </a:prstGeom>
            <a:noFill/>
          </p:spPr>
          <p:txBody>
            <a:bodyPr wrap="none" rtlCol="0">
              <a:spAutoFit/>
            </a:bodyPr>
            <a:lstStyle/>
            <a:p>
              <a:r>
                <a:rPr lang="it-IT"/>
                <a:t>KPI</a:t>
              </a:r>
            </a:p>
          </p:txBody>
        </p:sp>
        <p:pic>
          <p:nvPicPr>
            <p:cNvPr id="25" name="Elemento grafico 24" descr="Statistiche contorno">
              <a:extLst>
                <a:ext uri="{FF2B5EF4-FFF2-40B4-BE49-F238E27FC236}">
                  <a16:creationId xmlns:a16="http://schemas.microsoft.com/office/drawing/2014/main" id="{FE82E7C8-3C77-455D-7E40-04E7F634A01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1224" y="2705801"/>
              <a:ext cx="659874" cy="659874"/>
            </a:xfrm>
            <a:prstGeom prst="rect">
              <a:avLst/>
            </a:prstGeom>
          </p:spPr>
        </p:pic>
      </p:grpSp>
      <p:sp>
        <p:nvSpPr>
          <p:cNvPr id="27" name="CasellaDiTesto 26">
            <a:extLst>
              <a:ext uri="{FF2B5EF4-FFF2-40B4-BE49-F238E27FC236}">
                <a16:creationId xmlns:a16="http://schemas.microsoft.com/office/drawing/2014/main" id="{4A36D24E-35C6-EE49-3F1C-681A97A1469A}"/>
              </a:ext>
            </a:extLst>
          </p:cNvPr>
          <p:cNvSpPr txBox="1"/>
          <p:nvPr/>
        </p:nvSpPr>
        <p:spPr>
          <a:xfrm>
            <a:off x="5409985" y="1643709"/>
            <a:ext cx="2808700" cy="923330"/>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dirty="0"/>
              <a:t>Conoscere gli strumenti e saperli utilizzare</a:t>
            </a:r>
          </a:p>
          <a:p>
            <a:pPr marL="285750" indent="-285750">
              <a:buClr>
                <a:srgbClr val="0097CC"/>
              </a:buClr>
              <a:buFont typeface="Arial" panose="020B0604020202020204" pitchFamily="34" charset="0"/>
              <a:buChar char="•"/>
            </a:pPr>
            <a:endParaRPr lang="it-IT" dirty="0"/>
          </a:p>
        </p:txBody>
      </p:sp>
      <p:sp>
        <p:nvSpPr>
          <p:cNvPr id="28" name="CasellaDiTesto 27">
            <a:extLst>
              <a:ext uri="{FF2B5EF4-FFF2-40B4-BE49-F238E27FC236}">
                <a16:creationId xmlns:a16="http://schemas.microsoft.com/office/drawing/2014/main" id="{3278AC03-045C-7A10-B689-D83B0B53E158}"/>
              </a:ext>
            </a:extLst>
          </p:cNvPr>
          <p:cNvSpPr txBox="1"/>
          <p:nvPr/>
        </p:nvSpPr>
        <p:spPr>
          <a:xfrm>
            <a:off x="1684139" y="3486454"/>
            <a:ext cx="2151613" cy="1169551"/>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sz="1400">
                <a:effectLst/>
              </a:rPr>
              <a:t>definizione,</a:t>
            </a:r>
          </a:p>
          <a:p>
            <a:pPr marL="285750" indent="-285750">
              <a:buClr>
                <a:srgbClr val="0097CC"/>
              </a:buClr>
              <a:buFont typeface="Arial" panose="020B0604020202020204" pitchFamily="34" charset="0"/>
              <a:buChar char="•"/>
            </a:pPr>
            <a:r>
              <a:rPr lang="it-IT" sz="1400">
                <a:effectLst/>
              </a:rPr>
              <a:t>evoluzione AI,</a:t>
            </a:r>
          </a:p>
          <a:p>
            <a:pPr marL="285750" indent="-285750">
              <a:buClr>
                <a:srgbClr val="0097CC"/>
              </a:buClr>
              <a:buFont typeface="Arial" panose="020B0604020202020204" pitchFamily="34" charset="0"/>
              <a:buChar char="•"/>
            </a:pPr>
            <a:r>
              <a:rPr lang="it-IT" sz="1400">
                <a:effectLst/>
              </a:rPr>
              <a:t>normativa, </a:t>
            </a:r>
          </a:p>
          <a:p>
            <a:pPr marL="285750" indent="-285750">
              <a:buClr>
                <a:srgbClr val="0097CC"/>
              </a:buClr>
              <a:buFont typeface="Arial" panose="020B0604020202020204" pitchFamily="34" charset="0"/>
              <a:buChar char="•"/>
            </a:pPr>
            <a:r>
              <a:rPr lang="it-IT" sz="1400">
                <a:effectLst/>
              </a:rPr>
              <a:t>casi di studio su come interagire con l'AI</a:t>
            </a:r>
            <a:endParaRPr lang="it-IT" sz="1400"/>
          </a:p>
        </p:txBody>
      </p:sp>
      <p:sp>
        <p:nvSpPr>
          <p:cNvPr id="29" name="CasellaDiTesto 28">
            <a:extLst>
              <a:ext uri="{FF2B5EF4-FFF2-40B4-BE49-F238E27FC236}">
                <a16:creationId xmlns:a16="http://schemas.microsoft.com/office/drawing/2014/main" id="{139D8FD5-822E-C7C3-ADEC-2827B669220F}"/>
              </a:ext>
            </a:extLst>
          </p:cNvPr>
          <p:cNvSpPr txBox="1"/>
          <p:nvPr/>
        </p:nvSpPr>
        <p:spPr>
          <a:xfrm>
            <a:off x="5492496" y="3555746"/>
            <a:ext cx="2184335" cy="923330"/>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a:effectLst/>
              </a:rPr>
              <a:t>Video tutorial, </a:t>
            </a:r>
            <a:r>
              <a:rPr lang="it-IT" err="1">
                <a:effectLst/>
              </a:rPr>
              <a:t>webinair</a:t>
            </a:r>
            <a:r>
              <a:rPr lang="it-IT">
                <a:effectLst/>
              </a:rPr>
              <a:t> con esperti.</a:t>
            </a:r>
            <a:endParaRPr lang="it-IT"/>
          </a:p>
        </p:txBody>
      </p:sp>
      <p:sp>
        <p:nvSpPr>
          <p:cNvPr id="30" name="CasellaDiTesto 29">
            <a:extLst>
              <a:ext uri="{FF2B5EF4-FFF2-40B4-BE49-F238E27FC236}">
                <a16:creationId xmlns:a16="http://schemas.microsoft.com/office/drawing/2014/main" id="{45CFA2B1-8800-73F5-97D0-6FA1D2BAD19B}"/>
              </a:ext>
            </a:extLst>
          </p:cNvPr>
          <p:cNvSpPr txBox="1"/>
          <p:nvPr/>
        </p:nvSpPr>
        <p:spPr>
          <a:xfrm>
            <a:off x="9381496" y="1799191"/>
            <a:ext cx="2109873" cy="646331"/>
          </a:xfrm>
          <a:prstGeom prst="rect">
            <a:avLst/>
          </a:prstGeom>
          <a:noFill/>
        </p:spPr>
        <p:txBody>
          <a:bodyPr wrap="none" rtlCol="0">
            <a:spAutoFit/>
          </a:bodyPr>
          <a:lstStyle/>
          <a:p>
            <a:pPr marL="285750" indent="-285750">
              <a:buClr>
                <a:srgbClr val="0097CC"/>
              </a:buClr>
              <a:buFont typeface="Arial" panose="020B0604020202020204" pitchFamily="34" charset="0"/>
              <a:buChar char="•"/>
            </a:pPr>
            <a:r>
              <a:rPr lang="it-IT"/>
              <a:t>1-6 mesi variabile</a:t>
            </a:r>
          </a:p>
          <a:p>
            <a:pPr marL="285750" indent="-285750">
              <a:buClr>
                <a:srgbClr val="0097CC"/>
              </a:buClr>
              <a:buFont typeface="Arial" panose="020B0604020202020204" pitchFamily="34" charset="0"/>
              <a:buChar char="•"/>
            </a:pPr>
            <a:endParaRPr lang="it-IT"/>
          </a:p>
        </p:txBody>
      </p:sp>
      <p:sp>
        <p:nvSpPr>
          <p:cNvPr id="31" name="CasellaDiTesto 30">
            <a:extLst>
              <a:ext uri="{FF2B5EF4-FFF2-40B4-BE49-F238E27FC236}">
                <a16:creationId xmlns:a16="http://schemas.microsoft.com/office/drawing/2014/main" id="{B3041DBF-1467-9641-9994-74322D4B1326}"/>
              </a:ext>
            </a:extLst>
          </p:cNvPr>
          <p:cNvSpPr txBox="1"/>
          <p:nvPr/>
        </p:nvSpPr>
        <p:spPr>
          <a:xfrm>
            <a:off x="9381496" y="3555746"/>
            <a:ext cx="2676619" cy="923330"/>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a:t>Test delle conoscenze</a:t>
            </a:r>
          </a:p>
          <a:p>
            <a:pPr marL="285750" indent="-285750">
              <a:buClr>
                <a:srgbClr val="0097CC"/>
              </a:buClr>
              <a:buFont typeface="Arial" panose="020B0604020202020204" pitchFamily="34" charset="0"/>
              <a:buChar char="•"/>
            </a:pPr>
            <a:r>
              <a:rPr lang="it-IT"/>
              <a:t>Partecipazione/coinvolgimento</a:t>
            </a:r>
          </a:p>
        </p:txBody>
      </p:sp>
      <p:cxnSp>
        <p:nvCxnSpPr>
          <p:cNvPr id="32" name="Connettore diritto 31">
            <a:extLst>
              <a:ext uri="{FF2B5EF4-FFF2-40B4-BE49-F238E27FC236}">
                <a16:creationId xmlns:a16="http://schemas.microsoft.com/office/drawing/2014/main" id="{53BDEA4E-6E66-708B-7873-1AA448FC1ACF}"/>
              </a:ext>
            </a:extLst>
          </p:cNvPr>
          <p:cNvCxnSpPr>
            <a:cxnSpLocks/>
          </p:cNvCxnSpPr>
          <p:nvPr/>
        </p:nvCxnSpPr>
        <p:spPr>
          <a:xfrm>
            <a:off x="4054415"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81F9B9CA-75E9-79CF-9EBE-85544B718A8C}"/>
              </a:ext>
            </a:extLst>
          </p:cNvPr>
          <p:cNvCxnSpPr>
            <a:cxnSpLocks/>
          </p:cNvCxnSpPr>
          <p:nvPr/>
        </p:nvCxnSpPr>
        <p:spPr>
          <a:xfrm>
            <a:off x="8347494"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530B1788-611F-0242-D72E-FD5DA417DBCD}"/>
              </a:ext>
            </a:extLst>
          </p:cNvPr>
          <p:cNvCxnSpPr>
            <a:cxnSpLocks/>
          </p:cNvCxnSpPr>
          <p:nvPr/>
        </p:nvCxnSpPr>
        <p:spPr>
          <a:xfrm flipV="1">
            <a:off x="432000" y="1498243"/>
            <a:ext cx="11328000" cy="38732"/>
          </a:xfrm>
          <a:prstGeom prst="line">
            <a:avLst/>
          </a:prstGeom>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4864076C-AC37-C08B-5597-8FFBEDBE76EA}"/>
              </a:ext>
            </a:extLst>
          </p:cNvPr>
          <p:cNvSpPr txBox="1"/>
          <p:nvPr/>
        </p:nvSpPr>
        <p:spPr>
          <a:xfrm>
            <a:off x="1664804" y="1770712"/>
            <a:ext cx="1721112" cy="1200329"/>
          </a:xfrm>
          <a:prstGeom prst="rect">
            <a:avLst/>
          </a:prstGeom>
          <a:noFill/>
        </p:spPr>
        <p:txBody>
          <a:bodyPr wrap="none" rtlCol="0">
            <a:spAutoFit/>
          </a:bodyPr>
          <a:lstStyle/>
          <a:p>
            <a:pPr marL="285750" indent="-285750">
              <a:buClr>
                <a:srgbClr val="0097CC"/>
              </a:buClr>
              <a:buFont typeface="Arial" panose="020B0604020202020204" pitchFamily="34" charset="0"/>
              <a:buChar char="•"/>
            </a:pPr>
            <a:r>
              <a:rPr lang="it-IT"/>
              <a:t>Manager</a:t>
            </a:r>
          </a:p>
          <a:p>
            <a:pPr marL="285750" indent="-285750">
              <a:buClr>
                <a:srgbClr val="0097CC"/>
              </a:buClr>
              <a:buFont typeface="Arial" panose="020B0604020202020204" pitchFamily="34" charset="0"/>
              <a:buChar char="•"/>
            </a:pPr>
            <a:r>
              <a:rPr lang="it-IT"/>
              <a:t>Team Leader</a:t>
            </a:r>
          </a:p>
          <a:p>
            <a:pPr marL="285750" indent="-285750">
              <a:buClr>
                <a:srgbClr val="0097CC"/>
              </a:buClr>
              <a:buFont typeface="Arial" panose="020B0604020202020204" pitchFamily="34" charset="0"/>
              <a:buChar char="•"/>
            </a:pPr>
            <a:r>
              <a:rPr lang="it-IT"/>
              <a:t>Formatori</a:t>
            </a:r>
          </a:p>
          <a:p>
            <a:pPr marL="285750" indent="-285750">
              <a:buClr>
                <a:srgbClr val="0097CC"/>
              </a:buClr>
              <a:buFont typeface="Arial" panose="020B0604020202020204" pitchFamily="34" charset="0"/>
              <a:buChar char="•"/>
            </a:pPr>
            <a:r>
              <a:rPr lang="it-IT"/>
              <a:t>Operatori</a:t>
            </a:r>
          </a:p>
        </p:txBody>
      </p:sp>
      <p:pic>
        <p:nvPicPr>
          <p:cNvPr id="26" name="Immagine 25" descr="Immagine che contiene testo, Carattere, logo, Elementi grafici&#10;&#10;Descrizione generata automaticamente">
            <a:extLst>
              <a:ext uri="{FF2B5EF4-FFF2-40B4-BE49-F238E27FC236}">
                <a16:creationId xmlns:a16="http://schemas.microsoft.com/office/drawing/2014/main" id="{B78F7CB4-7165-D1AC-7DFE-F3D42546658D}"/>
              </a:ext>
            </a:extLst>
          </p:cNvPr>
          <p:cNvPicPr>
            <a:picLocks noChangeAspect="1"/>
          </p:cNvPicPr>
          <p:nvPr/>
        </p:nvPicPr>
        <p:blipFill>
          <a:blip r:embed="rId14"/>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2816004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715CD4-C355-98C3-DEDE-6B9A332E2CE6}"/>
              </a:ext>
            </a:extLst>
          </p:cNvPr>
          <p:cNvSpPr>
            <a:spLocks noGrp="1"/>
          </p:cNvSpPr>
          <p:nvPr>
            <p:ph type="title"/>
          </p:nvPr>
        </p:nvSpPr>
        <p:spPr/>
        <p:txBody>
          <a:bodyPr/>
          <a:lstStyle/>
          <a:p>
            <a:r>
              <a:rPr lang="it-IT" dirty="0">
                <a:latin typeface="Arial" panose="020B0604020202020204" pitchFamily="34" charset="0"/>
                <a:cs typeface="Arial" panose="020B0604020202020204" pitchFamily="34" charset="0"/>
              </a:rPr>
              <a:t>4. Gli ambasciatori</a:t>
            </a:r>
            <a:endParaRPr lang="it-IT" i="1" dirty="0">
              <a:latin typeface="Arial" panose="020B0604020202020204" pitchFamily="34" charset="0"/>
              <a:cs typeface="Arial" panose="020B0604020202020204" pitchFamily="34" charset="0"/>
            </a:endParaRPr>
          </a:p>
        </p:txBody>
      </p:sp>
      <p:sp>
        <p:nvSpPr>
          <p:cNvPr id="7" name="Segnaposto testo 6">
            <a:extLst>
              <a:ext uri="{FF2B5EF4-FFF2-40B4-BE49-F238E27FC236}">
                <a16:creationId xmlns:a16="http://schemas.microsoft.com/office/drawing/2014/main" id="{0CA548B7-6EF3-B9D1-4CF2-34EF4CD235C0}"/>
              </a:ext>
            </a:extLst>
          </p:cNvPr>
          <p:cNvSpPr>
            <a:spLocks noGrp="1"/>
          </p:cNvSpPr>
          <p:nvPr>
            <p:ph type="body" sz="quarter" idx="12"/>
          </p:nvPr>
        </p:nvSpPr>
        <p:spPr>
          <a:xfrm>
            <a:off x="391252" y="1111214"/>
            <a:ext cx="5472113" cy="338202"/>
          </a:xfrm>
        </p:spPr>
        <p:txBody>
          <a:bodyPr/>
          <a:lstStyle/>
          <a:p>
            <a:r>
              <a:rPr lang="it-IT" sz="2400" i="1" dirty="0">
                <a:solidFill>
                  <a:srgbClr val="0097CC"/>
                </a:solidFill>
              </a:rPr>
              <a:t>Linee di lavoro</a:t>
            </a:r>
          </a:p>
        </p:txBody>
      </p:sp>
      <p:sp>
        <p:nvSpPr>
          <p:cNvPr id="4" name="Segnaposto piè di pagina 3">
            <a:extLst>
              <a:ext uri="{FF2B5EF4-FFF2-40B4-BE49-F238E27FC236}">
                <a16:creationId xmlns:a16="http://schemas.microsoft.com/office/drawing/2014/main" id="{61BA5482-4D7F-784D-8CCC-29D2E71E2C70}"/>
              </a:ext>
            </a:extLst>
          </p:cNvPr>
          <p:cNvSpPr>
            <a:spLocks noGrp="1"/>
          </p:cNvSpPr>
          <p:nvPr>
            <p:ph type="ftr" sz="quarter" idx="13"/>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2C01BA14-F220-623E-C0C4-FDDCB64309BA}"/>
              </a:ext>
            </a:extLst>
          </p:cNvPr>
          <p:cNvSpPr>
            <a:spLocks noGrp="1"/>
          </p:cNvSpPr>
          <p:nvPr>
            <p:ph type="sldNum" sz="quarter" idx="33"/>
          </p:nvPr>
        </p:nvSpPr>
        <p:spPr/>
        <p:txBody>
          <a:bodyPr/>
          <a:lstStyle/>
          <a:p>
            <a:pPr rtl="0"/>
            <a:fld id="{19B51A1E-902D-48AF-9020-955120F399B6}" type="slidenum">
              <a:rPr lang="it-IT" smtClean="0"/>
              <a:pPr rtl="0"/>
              <a:t>36</a:t>
            </a:fld>
            <a:endParaRPr lang="it-IT"/>
          </a:p>
        </p:txBody>
      </p:sp>
      <p:grpSp>
        <p:nvGrpSpPr>
          <p:cNvPr id="3" name="Gruppo 2">
            <a:extLst>
              <a:ext uri="{FF2B5EF4-FFF2-40B4-BE49-F238E27FC236}">
                <a16:creationId xmlns:a16="http://schemas.microsoft.com/office/drawing/2014/main" id="{DA961489-7A25-4122-C581-D590B7C6CD30}"/>
              </a:ext>
            </a:extLst>
          </p:cNvPr>
          <p:cNvGrpSpPr/>
          <p:nvPr/>
        </p:nvGrpSpPr>
        <p:grpSpPr>
          <a:xfrm>
            <a:off x="590313" y="1799191"/>
            <a:ext cx="815223" cy="857529"/>
            <a:chOff x="677878" y="1512001"/>
            <a:chExt cx="815223" cy="857529"/>
          </a:xfrm>
        </p:grpSpPr>
        <p:pic>
          <p:nvPicPr>
            <p:cNvPr id="8" name="Elemento grafico 7" descr="Utenti contorno">
              <a:extLst>
                <a:ext uri="{FF2B5EF4-FFF2-40B4-BE49-F238E27FC236}">
                  <a16:creationId xmlns:a16="http://schemas.microsoft.com/office/drawing/2014/main" id="{46CCCDD3-717D-13C7-0A4D-705CC71B87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6634" y="1512001"/>
              <a:ext cx="629582" cy="629582"/>
            </a:xfrm>
            <a:prstGeom prst="rect">
              <a:avLst/>
            </a:prstGeom>
          </p:spPr>
        </p:pic>
        <p:sp>
          <p:nvSpPr>
            <p:cNvPr id="9" name="CasellaDiTesto 8">
              <a:extLst>
                <a:ext uri="{FF2B5EF4-FFF2-40B4-BE49-F238E27FC236}">
                  <a16:creationId xmlns:a16="http://schemas.microsoft.com/office/drawing/2014/main" id="{43617705-499B-8BED-BD71-B5EB200675C8}"/>
                </a:ext>
              </a:extLst>
            </p:cNvPr>
            <p:cNvSpPr txBox="1"/>
            <p:nvPr/>
          </p:nvSpPr>
          <p:spPr>
            <a:xfrm>
              <a:off x="677878" y="2000198"/>
              <a:ext cx="815223" cy="369332"/>
            </a:xfrm>
            <a:prstGeom prst="rect">
              <a:avLst/>
            </a:prstGeom>
            <a:noFill/>
          </p:spPr>
          <p:txBody>
            <a:bodyPr wrap="none" rtlCol="0">
              <a:spAutoFit/>
            </a:bodyPr>
            <a:lstStyle/>
            <a:p>
              <a:r>
                <a:rPr lang="it-IT"/>
                <a:t>Target</a:t>
              </a:r>
            </a:p>
          </p:txBody>
        </p:sp>
      </p:grpSp>
      <p:grpSp>
        <p:nvGrpSpPr>
          <p:cNvPr id="10" name="Gruppo 9">
            <a:extLst>
              <a:ext uri="{FF2B5EF4-FFF2-40B4-BE49-F238E27FC236}">
                <a16:creationId xmlns:a16="http://schemas.microsoft.com/office/drawing/2014/main" id="{8DCD1E03-6737-6F8D-2FBE-DF7D11EC4121}"/>
              </a:ext>
            </a:extLst>
          </p:cNvPr>
          <p:cNvGrpSpPr/>
          <p:nvPr/>
        </p:nvGrpSpPr>
        <p:grpSpPr>
          <a:xfrm>
            <a:off x="4211276" y="1668464"/>
            <a:ext cx="1018227" cy="978075"/>
            <a:chOff x="463274" y="2406556"/>
            <a:chExt cx="1018227" cy="978075"/>
          </a:xfrm>
        </p:grpSpPr>
        <p:pic>
          <p:nvPicPr>
            <p:cNvPr id="11" name="Elemento grafico 10" descr="Tiro a segno contorno">
              <a:extLst>
                <a:ext uri="{FF2B5EF4-FFF2-40B4-BE49-F238E27FC236}">
                  <a16:creationId xmlns:a16="http://schemas.microsoft.com/office/drawing/2014/main" id="{BDF99AAB-0675-7AB2-B69E-16C4E46785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845" y="2406556"/>
              <a:ext cx="634902" cy="634902"/>
            </a:xfrm>
            <a:prstGeom prst="rect">
              <a:avLst/>
            </a:prstGeom>
          </p:spPr>
        </p:pic>
        <p:sp>
          <p:nvSpPr>
            <p:cNvPr id="13" name="CasellaDiTesto 12">
              <a:extLst>
                <a:ext uri="{FF2B5EF4-FFF2-40B4-BE49-F238E27FC236}">
                  <a16:creationId xmlns:a16="http://schemas.microsoft.com/office/drawing/2014/main" id="{17D9DBBC-32CF-B385-88DA-06C0B423985A}"/>
                </a:ext>
              </a:extLst>
            </p:cNvPr>
            <p:cNvSpPr txBox="1"/>
            <p:nvPr/>
          </p:nvSpPr>
          <p:spPr>
            <a:xfrm>
              <a:off x="463274" y="3015299"/>
              <a:ext cx="1018227" cy="369332"/>
            </a:xfrm>
            <a:prstGeom prst="rect">
              <a:avLst/>
            </a:prstGeom>
            <a:noFill/>
          </p:spPr>
          <p:txBody>
            <a:bodyPr wrap="none" rtlCol="0">
              <a:spAutoFit/>
            </a:bodyPr>
            <a:lstStyle/>
            <a:p>
              <a:r>
                <a:rPr lang="it-IT"/>
                <a:t>Obiettivi</a:t>
              </a:r>
            </a:p>
          </p:txBody>
        </p:sp>
      </p:grpSp>
      <p:grpSp>
        <p:nvGrpSpPr>
          <p:cNvPr id="14" name="Gruppo 13">
            <a:extLst>
              <a:ext uri="{FF2B5EF4-FFF2-40B4-BE49-F238E27FC236}">
                <a16:creationId xmlns:a16="http://schemas.microsoft.com/office/drawing/2014/main" id="{FF3BA43F-A49E-70C7-8F1A-18866487A624}"/>
              </a:ext>
            </a:extLst>
          </p:cNvPr>
          <p:cNvGrpSpPr/>
          <p:nvPr/>
        </p:nvGrpSpPr>
        <p:grpSpPr>
          <a:xfrm>
            <a:off x="95454" y="3654525"/>
            <a:ext cx="1148071" cy="1109793"/>
            <a:chOff x="5794115" y="1724785"/>
            <a:chExt cx="1148071" cy="1109793"/>
          </a:xfrm>
        </p:grpSpPr>
        <p:pic>
          <p:nvPicPr>
            <p:cNvPr id="15" name="Elemento grafico 14" descr="Ciak contorno">
              <a:extLst>
                <a:ext uri="{FF2B5EF4-FFF2-40B4-BE49-F238E27FC236}">
                  <a16:creationId xmlns:a16="http://schemas.microsoft.com/office/drawing/2014/main" id="{93427381-F378-3678-BDC9-4C259D89FA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74322" y="1724785"/>
              <a:ext cx="537713" cy="537713"/>
            </a:xfrm>
            <a:prstGeom prst="rect">
              <a:avLst/>
            </a:prstGeom>
          </p:spPr>
        </p:pic>
        <p:sp>
          <p:nvSpPr>
            <p:cNvPr id="16" name="CasellaDiTesto 15">
              <a:extLst>
                <a:ext uri="{FF2B5EF4-FFF2-40B4-BE49-F238E27FC236}">
                  <a16:creationId xmlns:a16="http://schemas.microsoft.com/office/drawing/2014/main" id="{E3F280ED-8E62-0E83-DBB8-2FCDAF6C0440}"/>
                </a:ext>
              </a:extLst>
            </p:cNvPr>
            <p:cNvSpPr txBox="1"/>
            <p:nvPr/>
          </p:nvSpPr>
          <p:spPr>
            <a:xfrm>
              <a:off x="5794115" y="2188247"/>
              <a:ext cx="1148071" cy="646331"/>
            </a:xfrm>
            <a:prstGeom prst="rect">
              <a:avLst/>
            </a:prstGeom>
            <a:noFill/>
          </p:spPr>
          <p:txBody>
            <a:bodyPr wrap="none" rtlCol="0">
              <a:spAutoFit/>
            </a:bodyPr>
            <a:lstStyle/>
            <a:p>
              <a:pPr algn="ctr"/>
              <a:r>
                <a:rPr lang="it-IT" dirty="0"/>
                <a:t>Azioni</a:t>
              </a:r>
            </a:p>
            <a:p>
              <a:pPr algn="ctr"/>
              <a:r>
                <a:rPr lang="it-IT" dirty="0"/>
                <a:t>Contenuti</a:t>
              </a:r>
            </a:p>
          </p:txBody>
        </p:sp>
      </p:grpSp>
      <p:grpSp>
        <p:nvGrpSpPr>
          <p:cNvPr id="17" name="Gruppo 16">
            <a:extLst>
              <a:ext uri="{FF2B5EF4-FFF2-40B4-BE49-F238E27FC236}">
                <a16:creationId xmlns:a16="http://schemas.microsoft.com/office/drawing/2014/main" id="{1AA88D7C-8D95-3B9E-8B61-D809157D5CD2}"/>
              </a:ext>
            </a:extLst>
          </p:cNvPr>
          <p:cNvGrpSpPr/>
          <p:nvPr/>
        </p:nvGrpSpPr>
        <p:grpSpPr>
          <a:xfrm>
            <a:off x="4151189" y="3809938"/>
            <a:ext cx="1157292" cy="1128578"/>
            <a:chOff x="5481032" y="2813669"/>
            <a:chExt cx="1157689" cy="1151170"/>
          </a:xfrm>
        </p:grpSpPr>
        <p:sp>
          <p:nvSpPr>
            <p:cNvPr id="18" name="CasellaDiTesto 17">
              <a:extLst>
                <a:ext uri="{FF2B5EF4-FFF2-40B4-BE49-F238E27FC236}">
                  <a16:creationId xmlns:a16="http://schemas.microsoft.com/office/drawing/2014/main" id="{2349063F-A156-2E1B-1C33-3CFA9506DDA4}"/>
                </a:ext>
              </a:extLst>
            </p:cNvPr>
            <p:cNvSpPr txBox="1"/>
            <p:nvPr/>
          </p:nvSpPr>
          <p:spPr>
            <a:xfrm>
              <a:off x="5481032" y="3318508"/>
              <a:ext cx="1157689" cy="646331"/>
            </a:xfrm>
            <a:prstGeom prst="rect">
              <a:avLst/>
            </a:prstGeom>
            <a:noFill/>
          </p:spPr>
          <p:txBody>
            <a:bodyPr wrap="none" rtlCol="0">
              <a:spAutoFit/>
            </a:bodyPr>
            <a:lstStyle/>
            <a:p>
              <a:pPr algn="ctr"/>
              <a:r>
                <a:rPr lang="it-IT" dirty="0"/>
                <a:t>Strumenti</a:t>
              </a:r>
            </a:p>
            <a:p>
              <a:pPr algn="ctr"/>
              <a:r>
                <a:rPr lang="it-IT" dirty="0"/>
                <a:t>Modalità</a:t>
              </a:r>
            </a:p>
          </p:txBody>
        </p:sp>
        <p:pic>
          <p:nvPicPr>
            <p:cNvPr id="19" name="Elemento grafico 18" descr="Chiave inglese contorno">
              <a:extLst>
                <a:ext uri="{FF2B5EF4-FFF2-40B4-BE49-F238E27FC236}">
                  <a16:creationId xmlns:a16="http://schemas.microsoft.com/office/drawing/2014/main" id="{CF74C21E-8929-393E-0DAB-F45E2B5506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0282" y="2813669"/>
              <a:ext cx="504839" cy="504839"/>
            </a:xfrm>
            <a:prstGeom prst="rect">
              <a:avLst/>
            </a:prstGeom>
          </p:spPr>
        </p:pic>
      </p:grpSp>
      <p:grpSp>
        <p:nvGrpSpPr>
          <p:cNvPr id="20" name="Gruppo 19">
            <a:extLst>
              <a:ext uri="{FF2B5EF4-FFF2-40B4-BE49-F238E27FC236}">
                <a16:creationId xmlns:a16="http://schemas.microsoft.com/office/drawing/2014/main" id="{A8AA9651-7556-5BC2-6A3B-E6CAC4E45CE6}"/>
              </a:ext>
            </a:extLst>
          </p:cNvPr>
          <p:cNvGrpSpPr/>
          <p:nvPr/>
        </p:nvGrpSpPr>
        <p:grpSpPr>
          <a:xfrm>
            <a:off x="8427359" y="1666193"/>
            <a:ext cx="773738" cy="860290"/>
            <a:chOff x="9031784" y="1590198"/>
            <a:chExt cx="773738" cy="860290"/>
          </a:xfrm>
        </p:grpSpPr>
        <p:sp>
          <p:nvSpPr>
            <p:cNvPr id="21" name="CasellaDiTesto 20">
              <a:extLst>
                <a:ext uri="{FF2B5EF4-FFF2-40B4-BE49-F238E27FC236}">
                  <a16:creationId xmlns:a16="http://schemas.microsoft.com/office/drawing/2014/main" id="{051862CE-8FBD-633C-D1EC-76EC34DBE949}"/>
                </a:ext>
              </a:extLst>
            </p:cNvPr>
            <p:cNvSpPr txBox="1"/>
            <p:nvPr/>
          </p:nvSpPr>
          <p:spPr>
            <a:xfrm>
              <a:off x="9031784" y="2081156"/>
              <a:ext cx="773738" cy="369332"/>
            </a:xfrm>
            <a:prstGeom prst="rect">
              <a:avLst/>
            </a:prstGeom>
            <a:noFill/>
          </p:spPr>
          <p:txBody>
            <a:bodyPr wrap="none" rtlCol="0">
              <a:spAutoFit/>
            </a:bodyPr>
            <a:lstStyle/>
            <a:p>
              <a:r>
                <a:rPr lang="it-IT"/>
                <a:t>Tempi</a:t>
              </a:r>
            </a:p>
          </p:txBody>
        </p:sp>
        <p:pic>
          <p:nvPicPr>
            <p:cNvPr id="22" name="Elemento grafico 21" descr="Calendario giornaliero contorno">
              <a:extLst>
                <a:ext uri="{FF2B5EF4-FFF2-40B4-BE49-F238E27FC236}">
                  <a16:creationId xmlns:a16="http://schemas.microsoft.com/office/drawing/2014/main" id="{A0C120FA-B9DC-2B03-D6E2-31B2C9A466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44474" y="1590198"/>
              <a:ext cx="578379" cy="578379"/>
            </a:xfrm>
            <a:prstGeom prst="rect">
              <a:avLst/>
            </a:prstGeom>
          </p:spPr>
        </p:pic>
      </p:grpSp>
      <p:grpSp>
        <p:nvGrpSpPr>
          <p:cNvPr id="23" name="Gruppo 22">
            <a:extLst>
              <a:ext uri="{FF2B5EF4-FFF2-40B4-BE49-F238E27FC236}">
                <a16:creationId xmlns:a16="http://schemas.microsoft.com/office/drawing/2014/main" id="{596EA811-6BE2-3A0B-C716-40D3ED74812D}"/>
              </a:ext>
            </a:extLst>
          </p:cNvPr>
          <p:cNvGrpSpPr/>
          <p:nvPr/>
        </p:nvGrpSpPr>
        <p:grpSpPr>
          <a:xfrm>
            <a:off x="8476305" y="3566515"/>
            <a:ext cx="659874" cy="990091"/>
            <a:chOff x="9011224" y="2705801"/>
            <a:chExt cx="659874" cy="990091"/>
          </a:xfrm>
        </p:grpSpPr>
        <p:sp>
          <p:nvSpPr>
            <p:cNvPr id="24" name="CasellaDiTesto 23">
              <a:extLst>
                <a:ext uri="{FF2B5EF4-FFF2-40B4-BE49-F238E27FC236}">
                  <a16:creationId xmlns:a16="http://schemas.microsoft.com/office/drawing/2014/main" id="{1E7B13DF-BF0B-D497-4127-2CC451BEF17B}"/>
                </a:ext>
              </a:extLst>
            </p:cNvPr>
            <p:cNvSpPr txBox="1"/>
            <p:nvPr/>
          </p:nvSpPr>
          <p:spPr>
            <a:xfrm>
              <a:off x="9101077" y="3326560"/>
              <a:ext cx="513282" cy="369332"/>
            </a:xfrm>
            <a:prstGeom prst="rect">
              <a:avLst/>
            </a:prstGeom>
            <a:noFill/>
          </p:spPr>
          <p:txBody>
            <a:bodyPr wrap="none" rtlCol="0">
              <a:spAutoFit/>
            </a:bodyPr>
            <a:lstStyle/>
            <a:p>
              <a:r>
                <a:rPr lang="it-IT"/>
                <a:t>KPI</a:t>
              </a:r>
            </a:p>
          </p:txBody>
        </p:sp>
        <p:pic>
          <p:nvPicPr>
            <p:cNvPr id="25" name="Elemento grafico 24" descr="Statistiche contorno">
              <a:extLst>
                <a:ext uri="{FF2B5EF4-FFF2-40B4-BE49-F238E27FC236}">
                  <a16:creationId xmlns:a16="http://schemas.microsoft.com/office/drawing/2014/main" id="{4FD8B5B1-A094-018D-4D7D-6393B553D93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1224" y="2705801"/>
              <a:ext cx="659874" cy="659874"/>
            </a:xfrm>
            <a:prstGeom prst="rect">
              <a:avLst/>
            </a:prstGeom>
          </p:spPr>
        </p:pic>
      </p:grpSp>
      <p:sp>
        <p:nvSpPr>
          <p:cNvPr id="27" name="CasellaDiTesto 26">
            <a:extLst>
              <a:ext uri="{FF2B5EF4-FFF2-40B4-BE49-F238E27FC236}">
                <a16:creationId xmlns:a16="http://schemas.microsoft.com/office/drawing/2014/main" id="{7FC5F9B7-2ECF-93E6-FA06-078699DA6C96}"/>
              </a:ext>
            </a:extLst>
          </p:cNvPr>
          <p:cNvSpPr txBox="1"/>
          <p:nvPr/>
        </p:nvSpPr>
        <p:spPr>
          <a:xfrm>
            <a:off x="5409985" y="1643708"/>
            <a:ext cx="2754306" cy="1200329"/>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a:t>Promuovere e trasmettere positivamente il cambiamento</a:t>
            </a:r>
          </a:p>
        </p:txBody>
      </p:sp>
      <p:sp>
        <p:nvSpPr>
          <p:cNvPr id="28" name="CasellaDiTesto 27">
            <a:extLst>
              <a:ext uri="{FF2B5EF4-FFF2-40B4-BE49-F238E27FC236}">
                <a16:creationId xmlns:a16="http://schemas.microsoft.com/office/drawing/2014/main" id="{B9228D0D-2670-3D52-A618-A82A4501C897}"/>
              </a:ext>
            </a:extLst>
          </p:cNvPr>
          <p:cNvSpPr txBox="1"/>
          <p:nvPr/>
        </p:nvSpPr>
        <p:spPr>
          <a:xfrm>
            <a:off x="1201014" y="3824498"/>
            <a:ext cx="2826749" cy="2062103"/>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sz="1600" dirty="0"/>
              <a:t>Individuare gli ambasciatori attraverso un’adesione spontanea</a:t>
            </a:r>
          </a:p>
          <a:p>
            <a:pPr marL="285750" indent="-285750">
              <a:buClr>
                <a:srgbClr val="0097CC"/>
              </a:buClr>
              <a:buFont typeface="Arial" panose="020B0604020202020204" pitchFamily="34" charset="0"/>
              <a:buChar char="•"/>
            </a:pPr>
            <a:r>
              <a:rPr lang="it-IT" sz="1600" dirty="0">
                <a:effectLst/>
              </a:rPr>
              <a:t>Pianificare dei momenti di confronto tra Ambasciatori e l'azienda</a:t>
            </a:r>
          </a:p>
          <a:p>
            <a:pPr marL="285750" indent="-285750">
              <a:buClr>
                <a:srgbClr val="0097CC"/>
              </a:buClr>
              <a:buFont typeface="Arial" panose="020B0604020202020204" pitchFamily="34" charset="0"/>
              <a:buChar char="•"/>
            </a:pPr>
            <a:r>
              <a:rPr lang="it-IT" sz="1600" dirty="0"/>
              <a:t>Strutturare un piano strategico di gestione</a:t>
            </a:r>
          </a:p>
        </p:txBody>
      </p:sp>
      <p:sp>
        <p:nvSpPr>
          <p:cNvPr id="30" name="CasellaDiTesto 29">
            <a:extLst>
              <a:ext uri="{FF2B5EF4-FFF2-40B4-BE49-F238E27FC236}">
                <a16:creationId xmlns:a16="http://schemas.microsoft.com/office/drawing/2014/main" id="{E8D6BF04-CEB9-C42E-85F9-E065734D227D}"/>
              </a:ext>
            </a:extLst>
          </p:cNvPr>
          <p:cNvSpPr txBox="1"/>
          <p:nvPr/>
        </p:nvSpPr>
        <p:spPr>
          <a:xfrm>
            <a:off x="9381496" y="1799191"/>
            <a:ext cx="2419252" cy="646331"/>
          </a:xfrm>
          <a:prstGeom prst="rect">
            <a:avLst/>
          </a:prstGeom>
          <a:noFill/>
        </p:spPr>
        <p:txBody>
          <a:bodyPr wrap="none" rtlCol="0">
            <a:spAutoFit/>
          </a:bodyPr>
          <a:lstStyle/>
          <a:p>
            <a:pPr marL="285750" indent="-285750">
              <a:buClr>
                <a:srgbClr val="0097CC"/>
              </a:buClr>
              <a:buFont typeface="Arial" panose="020B0604020202020204" pitchFamily="34" charset="0"/>
              <a:buChar char="•"/>
            </a:pPr>
            <a:r>
              <a:rPr lang="it-IT" dirty="0"/>
              <a:t>Continua e costante</a:t>
            </a:r>
          </a:p>
          <a:p>
            <a:pPr marL="285750" indent="-285750">
              <a:buClr>
                <a:srgbClr val="0097CC"/>
              </a:buClr>
              <a:buFont typeface="Arial" panose="020B0604020202020204" pitchFamily="34" charset="0"/>
              <a:buChar char="•"/>
            </a:pPr>
            <a:endParaRPr lang="it-IT" dirty="0"/>
          </a:p>
        </p:txBody>
      </p:sp>
      <p:cxnSp>
        <p:nvCxnSpPr>
          <p:cNvPr id="32" name="Connettore diritto 31">
            <a:extLst>
              <a:ext uri="{FF2B5EF4-FFF2-40B4-BE49-F238E27FC236}">
                <a16:creationId xmlns:a16="http://schemas.microsoft.com/office/drawing/2014/main" id="{1F4E8E5F-99D9-6833-D560-19F673E6C653}"/>
              </a:ext>
            </a:extLst>
          </p:cNvPr>
          <p:cNvCxnSpPr>
            <a:cxnSpLocks/>
          </p:cNvCxnSpPr>
          <p:nvPr/>
        </p:nvCxnSpPr>
        <p:spPr>
          <a:xfrm>
            <a:off x="4054415"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02B22F44-20B3-ACB7-D648-D0C63D98D7E3}"/>
              </a:ext>
            </a:extLst>
          </p:cNvPr>
          <p:cNvCxnSpPr>
            <a:cxnSpLocks/>
          </p:cNvCxnSpPr>
          <p:nvPr/>
        </p:nvCxnSpPr>
        <p:spPr>
          <a:xfrm>
            <a:off x="8347494"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44A13A8C-60AA-ADC1-DB1E-791EDA9FD121}"/>
              </a:ext>
            </a:extLst>
          </p:cNvPr>
          <p:cNvCxnSpPr>
            <a:cxnSpLocks/>
          </p:cNvCxnSpPr>
          <p:nvPr/>
        </p:nvCxnSpPr>
        <p:spPr>
          <a:xfrm flipV="1">
            <a:off x="432000" y="1498243"/>
            <a:ext cx="11328000" cy="38732"/>
          </a:xfrm>
          <a:prstGeom prst="line">
            <a:avLst/>
          </a:prstGeom>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21E7EBF3-3858-01B7-9452-B4D6548AD7A1}"/>
              </a:ext>
            </a:extLst>
          </p:cNvPr>
          <p:cNvSpPr txBox="1"/>
          <p:nvPr/>
        </p:nvSpPr>
        <p:spPr>
          <a:xfrm>
            <a:off x="5246835" y="3735289"/>
            <a:ext cx="3074007" cy="1754326"/>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dirty="0"/>
              <a:t>Call for </a:t>
            </a:r>
            <a:r>
              <a:rPr lang="it-IT" dirty="0" err="1"/>
              <a:t>ambassador</a:t>
            </a:r>
            <a:endParaRPr lang="it-IT" dirty="0"/>
          </a:p>
          <a:p>
            <a:pPr marL="285750" indent="-285750">
              <a:buClr>
                <a:srgbClr val="0097CC"/>
              </a:buClr>
              <a:buFont typeface="Arial" panose="020B0604020202020204" pitchFamily="34" charset="0"/>
              <a:buChar char="•"/>
            </a:pPr>
            <a:r>
              <a:rPr lang="it-IT" dirty="0"/>
              <a:t>Kit di comunicazione (cosa si suggerisce di dirlo, con cosa, come etc.)</a:t>
            </a:r>
          </a:p>
          <a:p>
            <a:pPr marL="285750" indent="-285750">
              <a:buClr>
                <a:srgbClr val="0097CC"/>
              </a:buClr>
              <a:buFont typeface="Arial" panose="020B0604020202020204" pitchFamily="34" charset="0"/>
              <a:buChar char="•"/>
            </a:pPr>
            <a:r>
              <a:rPr lang="it-IT" dirty="0"/>
              <a:t>Social Media interni ed esterni</a:t>
            </a:r>
          </a:p>
        </p:txBody>
      </p:sp>
      <p:sp>
        <p:nvSpPr>
          <p:cNvPr id="37" name="CasellaDiTesto 36">
            <a:extLst>
              <a:ext uri="{FF2B5EF4-FFF2-40B4-BE49-F238E27FC236}">
                <a16:creationId xmlns:a16="http://schemas.microsoft.com/office/drawing/2014/main" id="{D93A9023-71C2-A453-65AC-1A0D9D78A6D0}"/>
              </a:ext>
            </a:extLst>
          </p:cNvPr>
          <p:cNvSpPr txBox="1"/>
          <p:nvPr/>
        </p:nvSpPr>
        <p:spPr>
          <a:xfrm>
            <a:off x="1664804" y="1770712"/>
            <a:ext cx="1721112" cy="1200329"/>
          </a:xfrm>
          <a:prstGeom prst="rect">
            <a:avLst/>
          </a:prstGeom>
          <a:noFill/>
        </p:spPr>
        <p:txBody>
          <a:bodyPr wrap="none" rtlCol="0">
            <a:spAutoFit/>
          </a:bodyPr>
          <a:lstStyle/>
          <a:p>
            <a:pPr marL="285750" indent="-285750">
              <a:buClr>
                <a:srgbClr val="0097CC"/>
              </a:buClr>
              <a:buFont typeface="Arial" panose="020B0604020202020204" pitchFamily="34" charset="0"/>
              <a:buChar char="•"/>
            </a:pPr>
            <a:r>
              <a:rPr lang="it-IT"/>
              <a:t>Manager</a:t>
            </a:r>
          </a:p>
          <a:p>
            <a:pPr marL="285750" indent="-285750">
              <a:buClr>
                <a:srgbClr val="0097CC"/>
              </a:buClr>
              <a:buFont typeface="Arial" panose="020B0604020202020204" pitchFamily="34" charset="0"/>
              <a:buChar char="•"/>
            </a:pPr>
            <a:r>
              <a:rPr lang="it-IT"/>
              <a:t>Team Leader</a:t>
            </a:r>
          </a:p>
          <a:p>
            <a:pPr marL="285750" indent="-285750">
              <a:buClr>
                <a:srgbClr val="0097CC"/>
              </a:buClr>
              <a:buFont typeface="Arial" panose="020B0604020202020204" pitchFamily="34" charset="0"/>
              <a:buChar char="•"/>
            </a:pPr>
            <a:r>
              <a:rPr lang="it-IT"/>
              <a:t>Formatori</a:t>
            </a:r>
          </a:p>
          <a:p>
            <a:pPr marL="285750" indent="-285750">
              <a:buClr>
                <a:srgbClr val="0097CC"/>
              </a:buClr>
              <a:buFont typeface="Arial" panose="020B0604020202020204" pitchFamily="34" charset="0"/>
              <a:buChar char="•"/>
            </a:pPr>
            <a:r>
              <a:rPr lang="it-IT"/>
              <a:t>Operatori</a:t>
            </a:r>
          </a:p>
        </p:txBody>
      </p:sp>
      <p:pic>
        <p:nvPicPr>
          <p:cNvPr id="6" name="Immagine 5" descr="Immagine che contiene testo, Carattere, logo, Elementi grafici&#10;&#10;Descrizione generata automaticamente">
            <a:extLst>
              <a:ext uri="{FF2B5EF4-FFF2-40B4-BE49-F238E27FC236}">
                <a16:creationId xmlns:a16="http://schemas.microsoft.com/office/drawing/2014/main" id="{AB3BBDB9-5899-7FC3-2849-DDEB9A927CC2}"/>
              </a:ext>
            </a:extLst>
          </p:cNvPr>
          <p:cNvPicPr>
            <a:picLocks noChangeAspect="1"/>
          </p:cNvPicPr>
          <p:nvPr/>
        </p:nvPicPr>
        <p:blipFill>
          <a:blip r:embed="rId14"/>
          <a:stretch>
            <a:fillRect/>
          </a:stretch>
        </p:blipFill>
        <p:spPr>
          <a:xfrm>
            <a:off x="10323275" y="6132564"/>
            <a:ext cx="914444" cy="667078"/>
          </a:xfrm>
          <a:prstGeom prst="rect">
            <a:avLst/>
          </a:prstGeom>
        </p:spPr>
      </p:pic>
      <p:sp>
        <p:nvSpPr>
          <p:cNvPr id="26" name="Rettangolo 25">
            <a:extLst>
              <a:ext uri="{FF2B5EF4-FFF2-40B4-BE49-F238E27FC236}">
                <a16:creationId xmlns:a16="http://schemas.microsoft.com/office/drawing/2014/main" id="{5B784CDC-C70F-FEF8-DD34-ADC21A30B6B6}"/>
              </a:ext>
            </a:extLst>
          </p:cNvPr>
          <p:cNvSpPr/>
          <p:nvPr/>
        </p:nvSpPr>
        <p:spPr>
          <a:xfrm>
            <a:off x="7830837" y="303692"/>
            <a:ext cx="3586100" cy="704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97CC"/>
              </a:buClr>
            </a:pPr>
            <a:r>
              <a:rPr lang="it-IT" dirty="0"/>
              <a:t>Persone entusiaste e che credono  nel progetto </a:t>
            </a:r>
          </a:p>
        </p:txBody>
      </p:sp>
      <p:sp>
        <p:nvSpPr>
          <p:cNvPr id="35" name="CasellaDiTesto 34">
            <a:extLst>
              <a:ext uri="{FF2B5EF4-FFF2-40B4-BE49-F238E27FC236}">
                <a16:creationId xmlns:a16="http://schemas.microsoft.com/office/drawing/2014/main" id="{FEB811DF-4F2A-4118-1D53-B64CC58261F3}"/>
              </a:ext>
            </a:extLst>
          </p:cNvPr>
          <p:cNvSpPr txBox="1"/>
          <p:nvPr/>
        </p:nvSpPr>
        <p:spPr>
          <a:xfrm>
            <a:off x="9381496" y="4025308"/>
            <a:ext cx="2715049" cy="1200329"/>
          </a:xfrm>
          <a:prstGeom prst="rect">
            <a:avLst/>
          </a:prstGeom>
          <a:noFill/>
        </p:spPr>
        <p:txBody>
          <a:bodyPr wrap="square" rtlCol="0">
            <a:spAutoFit/>
          </a:bodyPr>
          <a:lstStyle/>
          <a:p>
            <a:pPr marL="285750" indent="-285750">
              <a:buClr>
                <a:srgbClr val="0097CC"/>
              </a:buClr>
              <a:buFont typeface="Arial" panose="020B0604020202020204" pitchFamily="34" charset="0"/>
              <a:buChar char="•"/>
            </a:pPr>
            <a:r>
              <a:rPr lang="it-IT" dirty="0"/>
              <a:t>% di ingaggio call for </a:t>
            </a:r>
            <a:r>
              <a:rPr lang="it-IT" dirty="0" err="1"/>
              <a:t>ambassador</a:t>
            </a:r>
            <a:endParaRPr lang="it-IT" dirty="0"/>
          </a:p>
          <a:p>
            <a:pPr marL="285750" indent="-285750">
              <a:buClr>
                <a:srgbClr val="0097CC"/>
              </a:buClr>
              <a:buFont typeface="Arial" panose="020B0604020202020204" pitchFamily="34" charset="0"/>
              <a:buChar char="•"/>
            </a:pPr>
            <a:r>
              <a:rPr lang="it-IT" dirty="0"/>
              <a:t>Numero di contenuti creati</a:t>
            </a:r>
          </a:p>
        </p:txBody>
      </p:sp>
    </p:spTree>
    <p:extLst>
      <p:ext uri="{BB962C8B-B14F-4D97-AF65-F5344CB8AC3E}">
        <p14:creationId xmlns:p14="http://schemas.microsoft.com/office/powerpoint/2010/main" val="1507847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715CD4-C355-98C3-DEDE-6B9A332E2CE6}"/>
              </a:ext>
            </a:extLst>
          </p:cNvPr>
          <p:cNvSpPr>
            <a:spLocks noGrp="1"/>
          </p:cNvSpPr>
          <p:nvPr>
            <p:ph type="title"/>
          </p:nvPr>
        </p:nvSpPr>
        <p:spPr/>
        <p:txBody>
          <a:bodyPr/>
          <a:lstStyle/>
          <a:p>
            <a:r>
              <a:rPr lang="it-IT" dirty="0">
                <a:latin typeface="Arial" panose="020B0604020202020204" pitchFamily="34" charset="0"/>
                <a:cs typeface="Arial" panose="020B0604020202020204" pitchFamily="34" charset="0"/>
              </a:rPr>
              <a:t>5. Team Innovation</a:t>
            </a:r>
            <a:endParaRPr lang="it-IT" i="1" dirty="0">
              <a:latin typeface="Arial" panose="020B0604020202020204" pitchFamily="34" charset="0"/>
              <a:cs typeface="Arial" panose="020B0604020202020204" pitchFamily="34" charset="0"/>
            </a:endParaRPr>
          </a:p>
        </p:txBody>
      </p:sp>
      <p:sp>
        <p:nvSpPr>
          <p:cNvPr id="7" name="Segnaposto testo 6">
            <a:extLst>
              <a:ext uri="{FF2B5EF4-FFF2-40B4-BE49-F238E27FC236}">
                <a16:creationId xmlns:a16="http://schemas.microsoft.com/office/drawing/2014/main" id="{0CA548B7-6EF3-B9D1-4CF2-34EF4CD235C0}"/>
              </a:ext>
            </a:extLst>
          </p:cNvPr>
          <p:cNvSpPr>
            <a:spLocks noGrp="1"/>
          </p:cNvSpPr>
          <p:nvPr>
            <p:ph type="body" sz="quarter" idx="12"/>
          </p:nvPr>
        </p:nvSpPr>
        <p:spPr>
          <a:xfrm>
            <a:off x="396969" y="1070309"/>
            <a:ext cx="5472113" cy="4680000"/>
          </a:xfrm>
        </p:spPr>
        <p:txBody>
          <a:bodyPr/>
          <a:lstStyle/>
          <a:p>
            <a:r>
              <a:rPr lang="it-IT" sz="2400" i="1" dirty="0">
                <a:solidFill>
                  <a:srgbClr val="0097CC"/>
                </a:solidFill>
              </a:rPr>
              <a:t>Linee di lavoro</a:t>
            </a:r>
          </a:p>
        </p:txBody>
      </p:sp>
      <p:sp>
        <p:nvSpPr>
          <p:cNvPr id="4" name="Segnaposto piè di pagina 3">
            <a:extLst>
              <a:ext uri="{FF2B5EF4-FFF2-40B4-BE49-F238E27FC236}">
                <a16:creationId xmlns:a16="http://schemas.microsoft.com/office/drawing/2014/main" id="{61BA5482-4D7F-784D-8CCC-29D2E71E2C70}"/>
              </a:ext>
            </a:extLst>
          </p:cNvPr>
          <p:cNvSpPr>
            <a:spLocks noGrp="1"/>
          </p:cNvSpPr>
          <p:nvPr>
            <p:ph type="ftr" sz="quarter" idx="13"/>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2C01BA14-F220-623E-C0C4-FDDCB64309BA}"/>
              </a:ext>
            </a:extLst>
          </p:cNvPr>
          <p:cNvSpPr>
            <a:spLocks noGrp="1"/>
          </p:cNvSpPr>
          <p:nvPr>
            <p:ph type="sldNum" sz="quarter" idx="33"/>
          </p:nvPr>
        </p:nvSpPr>
        <p:spPr/>
        <p:txBody>
          <a:bodyPr/>
          <a:lstStyle/>
          <a:p>
            <a:pPr rtl="0"/>
            <a:fld id="{19B51A1E-902D-48AF-9020-955120F399B6}" type="slidenum">
              <a:rPr lang="it-IT" smtClean="0"/>
              <a:pPr rtl="0"/>
              <a:t>37</a:t>
            </a:fld>
            <a:endParaRPr lang="it-IT"/>
          </a:p>
        </p:txBody>
      </p:sp>
      <p:grpSp>
        <p:nvGrpSpPr>
          <p:cNvPr id="3" name="Gruppo 2">
            <a:extLst>
              <a:ext uri="{FF2B5EF4-FFF2-40B4-BE49-F238E27FC236}">
                <a16:creationId xmlns:a16="http://schemas.microsoft.com/office/drawing/2014/main" id="{96D62A48-1831-0D33-1BB6-D7038A7334D2}"/>
              </a:ext>
            </a:extLst>
          </p:cNvPr>
          <p:cNvGrpSpPr/>
          <p:nvPr/>
        </p:nvGrpSpPr>
        <p:grpSpPr>
          <a:xfrm>
            <a:off x="590313" y="1799191"/>
            <a:ext cx="815223" cy="857529"/>
            <a:chOff x="677878" y="1512001"/>
            <a:chExt cx="815223" cy="857529"/>
          </a:xfrm>
        </p:grpSpPr>
        <p:pic>
          <p:nvPicPr>
            <p:cNvPr id="8" name="Elemento grafico 7" descr="Utenti contorno">
              <a:extLst>
                <a:ext uri="{FF2B5EF4-FFF2-40B4-BE49-F238E27FC236}">
                  <a16:creationId xmlns:a16="http://schemas.microsoft.com/office/drawing/2014/main" id="{C330CF72-F80B-A31D-EB5B-F024778D16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6634" y="1512001"/>
              <a:ext cx="629582" cy="629582"/>
            </a:xfrm>
            <a:prstGeom prst="rect">
              <a:avLst/>
            </a:prstGeom>
          </p:spPr>
        </p:pic>
        <p:sp>
          <p:nvSpPr>
            <p:cNvPr id="9" name="CasellaDiTesto 8">
              <a:extLst>
                <a:ext uri="{FF2B5EF4-FFF2-40B4-BE49-F238E27FC236}">
                  <a16:creationId xmlns:a16="http://schemas.microsoft.com/office/drawing/2014/main" id="{C5582A83-50BE-879D-7906-2489816D971F}"/>
                </a:ext>
              </a:extLst>
            </p:cNvPr>
            <p:cNvSpPr txBox="1"/>
            <p:nvPr/>
          </p:nvSpPr>
          <p:spPr>
            <a:xfrm>
              <a:off x="677878" y="2000198"/>
              <a:ext cx="815223" cy="369332"/>
            </a:xfrm>
            <a:prstGeom prst="rect">
              <a:avLst/>
            </a:prstGeom>
            <a:noFill/>
          </p:spPr>
          <p:txBody>
            <a:bodyPr wrap="none" rtlCol="0">
              <a:spAutoFit/>
            </a:bodyPr>
            <a:lstStyle/>
            <a:p>
              <a:r>
                <a:rPr lang="it-IT"/>
                <a:t>Target</a:t>
              </a:r>
            </a:p>
          </p:txBody>
        </p:sp>
      </p:grpSp>
      <p:grpSp>
        <p:nvGrpSpPr>
          <p:cNvPr id="10" name="Gruppo 9">
            <a:extLst>
              <a:ext uri="{FF2B5EF4-FFF2-40B4-BE49-F238E27FC236}">
                <a16:creationId xmlns:a16="http://schemas.microsoft.com/office/drawing/2014/main" id="{DA80BD5C-699C-353C-3D53-4180B931CFDE}"/>
              </a:ext>
            </a:extLst>
          </p:cNvPr>
          <p:cNvGrpSpPr/>
          <p:nvPr/>
        </p:nvGrpSpPr>
        <p:grpSpPr>
          <a:xfrm>
            <a:off x="4176143" y="1741523"/>
            <a:ext cx="1018227" cy="978075"/>
            <a:chOff x="463274" y="2406556"/>
            <a:chExt cx="1018227" cy="978075"/>
          </a:xfrm>
        </p:grpSpPr>
        <p:pic>
          <p:nvPicPr>
            <p:cNvPr id="11" name="Elemento grafico 10" descr="Tiro a segno contorno">
              <a:extLst>
                <a:ext uri="{FF2B5EF4-FFF2-40B4-BE49-F238E27FC236}">
                  <a16:creationId xmlns:a16="http://schemas.microsoft.com/office/drawing/2014/main" id="{2446ED1D-814F-AD14-0CE4-D5CC36155C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845" y="2406556"/>
              <a:ext cx="634902" cy="634902"/>
            </a:xfrm>
            <a:prstGeom prst="rect">
              <a:avLst/>
            </a:prstGeom>
          </p:spPr>
        </p:pic>
        <p:sp>
          <p:nvSpPr>
            <p:cNvPr id="13" name="CasellaDiTesto 12">
              <a:extLst>
                <a:ext uri="{FF2B5EF4-FFF2-40B4-BE49-F238E27FC236}">
                  <a16:creationId xmlns:a16="http://schemas.microsoft.com/office/drawing/2014/main" id="{89ACEAB4-CC31-07CC-2A50-53DFC8110512}"/>
                </a:ext>
              </a:extLst>
            </p:cNvPr>
            <p:cNvSpPr txBox="1"/>
            <p:nvPr/>
          </p:nvSpPr>
          <p:spPr>
            <a:xfrm>
              <a:off x="463274" y="3015299"/>
              <a:ext cx="1018227" cy="369332"/>
            </a:xfrm>
            <a:prstGeom prst="rect">
              <a:avLst/>
            </a:prstGeom>
            <a:noFill/>
          </p:spPr>
          <p:txBody>
            <a:bodyPr wrap="none" rtlCol="0">
              <a:spAutoFit/>
            </a:bodyPr>
            <a:lstStyle/>
            <a:p>
              <a:r>
                <a:rPr lang="it-IT"/>
                <a:t>Obiettivi</a:t>
              </a:r>
            </a:p>
          </p:txBody>
        </p:sp>
      </p:grpSp>
      <p:grpSp>
        <p:nvGrpSpPr>
          <p:cNvPr id="14" name="Gruppo 13">
            <a:extLst>
              <a:ext uri="{FF2B5EF4-FFF2-40B4-BE49-F238E27FC236}">
                <a16:creationId xmlns:a16="http://schemas.microsoft.com/office/drawing/2014/main" id="{6A7DBC87-C07D-4033-ECF6-81891B286D1A}"/>
              </a:ext>
            </a:extLst>
          </p:cNvPr>
          <p:cNvGrpSpPr/>
          <p:nvPr/>
        </p:nvGrpSpPr>
        <p:grpSpPr>
          <a:xfrm>
            <a:off x="266838" y="4404599"/>
            <a:ext cx="1148071" cy="1109793"/>
            <a:chOff x="5794115" y="1724785"/>
            <a:chExt cx="1148071" cy="1109793"/>
          </a:xfrm>
        </p:grpSpPr>
        <p:pic>
          <p:nvPicPr>
            <p:cNvPr id="15" name="Elemento grafico 14" descr="Ciak contorno">
              <a:extLst>
                <a:ext uri="{FF2B5EF4-FFF2-40B4-BE49-F238E27FC236}">
                  <a16:creationId xmlns:a16="http://schemas.microsoft.com/office/drawing/2014/main" id="{9B699935-9199-E37B-70C4-BEAE7C9DC7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74322" y="1724785"/>
              <a:ext cx="537713" cy="537713"/>
            </a:xfrm>
            <a:prstGeom prst="rect">
              <a:avLst/>
            </a:prstGeom>
          </p:spPr>
        </p:pic>
        <p:sp>
          <p:nvSpPr>
            <p:cNvPr id="16" name="CasellaDiTesto 15">
              <a:extLst>
                <a:ext uri="{FF2B5EF4-FFF2-40B4-BE49-F238E27FC236}">
                  <a16:creationId xmlns:a16="http://schemas.microsoft.com/office/drawing/2014/main" id="{7CA7CAB2-4B6C-9302-DB2E-E548171E3AB1}"/>
                </a:ext>
              </a:extLst>
            </p:cNvPr>
            <p:cNvSpPr txBox="1"/>
            <p:nvPr/>
          </p:nvSpPr>
          <p:spPr>
            <a:xfrm>
              <a:off x="5794115" y="2188247"/>
              <a:ext cx="1148071" cy="646331"/>
            </a:xfrm>
            <a:prstGeom prst="rect">
              <a:avLst/>
            </a:prstGeom>
            <a:noFill/>
          </p:spPr>
          <p:txBody>
            <a:bodyPr wrap="none" rtlCol="0">
              <a:spAutoFit/>
            </a:bodyPr>
            <a:lstStyle/>
            <a:p>
              <a:pPr algn="ctr"/>
              <a:r>
                <a:rPr lang="it-IT" dirty="0"/>
                <a:t>Azioni</a:t>
              </a:r>
            </a:p>
            <a:p>
              <a:pPr algn="ctr"/>
              <a:r>
                <a:rPr lang="it-IT" dirty="0"/>
                <a:t>Contenuti</a:t>
              </a:r>
            </a:p>
          </p:txBody>
        </p:sp>
      </p:grpSp>
      <p:grpSp>
        <p:nvGrpSpPr>
          <p:cNvPr id="17" name="Gruppo 16">
            <a:extLst>
              <a:ext uri="{FF2B5EF4-FFF2-40B4-BE49-F238E27FC236}">
                <a16:creationId xmlns:a16="http://schemas.microsoft.com/office/drawing/2014/main" id="{DE22A5B7-FEF5-6CC8-0491-43CF3BAEA292}"/>
              </a:ext>
            </a:extLst>
          </p:cNvPr>
          <p:cNvGrpSpPr/>
          <p:nvPr/>
        </p:nvGrpSpPr>
        <p:grpSpPr>
          <a:xfrm>
            <a:off x="4053415" y="4573078"/>
            <a:ext cx="1157689" cy="1151170"/>
            <a:chOff x="5481032" y="2813669"/>
            <a:chExt cx="1157689" cy="1151170"/>
          </a:xfrm>
        </p:grpSpPr>
        <p:sp>
          <p:nvSpPr>
            <p:cNvPr id="18" name="CasellaDiTesto 17">
              <a:extLst>
                <a:ext uri="{FF2B5EF4-FFF2-40B4-BE49-F238E27FC236}">
                  <a16:creationId xmlns:a16="http://schemas.microsoft.com/office/drawing/2014/main" id="{D12B4036-20E0-8F96-FB37-A5A993DE31CF}"/>
                </a:ext>
              </a:extLst>
            </p:cNvPr>
            <p:cNvSpPr txBox="1"/>
            <p:nvPr/>
          </p:nvSpPr>
          <p:spPr>
            <a:xfrm>
              <a:off x="5481032" y="3318508"/>
              <a:ext cx="1157689" cy="646331"/>
            </a:xfrm>
            <a:prstGeom prst="rect">
              <a:avLst/>
            </a:prstGeom>
            <a:noFill/>
          </p:spPr>
          <p:txBody>
            <a:bodyPr wrap="none" rtlCol="0">
              <a:spAutoFit/>
            </a:bodyPr>
            <a:lstStyle/>
            <a:p>
              <a:pPr algn="ctr"/>
              <a:r>
                <a:rPr lang="it-IT" dirty="0"/>
                <a:t>Strumenti</a:t>
              </a:r>
            </a:p>
            <a:p>
              <a:pPr algn="ctr"/>
              <a:r>
                <a:rPr lang="it-IT" dirty="0"/>
                <a:t>Modalità</a:t>
              </a:r>
            </a:p>
          </p:txBody>
        </p:sp>
        <p:pic>
          <p:nvPicPr>
            <p:cNvPr id="19" name="Elemento grafico 18" descr="Chiave inglese contorno">
              <a:extLst>
                <a:ext uri="{FF2B5EF4-FFF2-40B4-BE49-F238E27FC236}">
                  <a16:creationId xmlns:a16="http://schemas.microsoft.com/office/drawing/2014/main" id="{2BF5566C-0594-52B2-7BE0-4A4B2EEC87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0282" y="2813669"/>
              <a:ext cx="504839" cy="504839"/>
            </a:xfrm>
            <a:prstGeom prst="rect">
              <a:avLst/>
            </a:prstGeom>
          </p:spPr>
        </p:pic>
      </p:grpSp>
      <p:grpSp>
        <p:nvGrpSpPr>
          <p:cNvPr id="20" name="Gruppo 19">
            <a:extLst>
              <a:ext uri="{FF2B5EF4-FFF2-40B4-BE49-F238E27FC236}">
                <a16:creationId xmlns:a16="http://schemas.microsoft.com/office/drawing/2014/main" id="{04149177-CA24-5572-AD7D-D526BF90605C}"/>
              </a:ext>
            </a:extLst>
          </p:cNvPr>
          <p:cNvGrpSpPr/>
          <p:nvPr/>
        </p:nvGrpSpPr>
        <p:grpSpPr>
          <a:xfrm>
            <a:off x="8427359" y="1666193"/>
            <a:ext cx="773738" cy="860290"/>
            <a:chOff x="9031784" y="1590198"/>
            <a:chExt cx="773738" cy="860290"/>
          </a:xfrm>
        </p:grpSpPr>
        <p:sp>
          <p:nvSpPr>
            <p:cNvPr id="21" name="CasellaDiTesto 20">
              <a:extLst>
                <a:ext uri="{FF2B5EF4-FFF2-40B4-BE49-F238E27FC236}">
                  <a16:creationId xmlns:a16="http://schemas.microsoft.com/office/drawing/2014/main" id="{060009E9-7517-6A57-134E-300841ED4721}"/>
                </a:ext>
              </a:extLst>
            </p:cNvPr>
            <p:cNvSpPr txBox="1"/>
            <p:nvPr/>
          </p:nvSpPr>
          <p:spPr>
            <a:xfrm>
              <a:off x="9031784" y="2081156"/>
              <a:ext cx="773738" cy="369332"/>
            </a:xfrm>
            <a:prstGeom prst="rect">
              <a:avLst/>
            </a:prstGeom>
            <a:noFill/>
          </p:spPr>
          <p:txBody>
            <a:bodyPr wrap="none" rtlCol="0">
              <a:spAutoFit/>
            </a:bodyPr>
            <a:lstStyle/>
            <a:p>
              <a:r>
                <a:rPr lang="it-IT"/>
                <a:t>Tempi</a:t>
              </a:r>
            </a:p>
          </p:txBody>
        </p:sp>
        <p:pic>
          <p:nvPicPr>
            <p:cNvPr id="22" name="Elemento grafico 21" descr="Calendario giornaliero contorno">
              <a:extLst>
                <a:ext uri="{FF2B5EF4-FFF2-40B4-BE49-F238E27FC236}">
                  <a16:creationId xmlns:a16="http://schemas.microsoft.com/office/drawing/2014/main" id="{208D8D26-21AA-72F9-99F5-016D517E99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44474" y="1590198"/>
              <a:ext cx="578379" cy="578379"/>
            </a:xfrm>
            <a:prstGeom prst="rect">
              <a:avLst/>
            </a:prstGeom>
          </p:spPr>
        </p:pic>
      </p:grpSp>
      <p:grpSp>
        <p:nvGrpSpPr>
          <p:cNvPr id="23" name="Gruppo 22">
            <a:extLst>
              <a:ext uri="{FF2B5EF4-FFF2-40B4-BE49-F238E27FC236}">
                <a16:creationId xmlns:a16="http://schemas.microsoft.com/office/drawing/2014/main" id="{667CF1EE-6ABC-0A24-665F-9FC46B80032B}"/>
              </a:ext>
            </a:extLst>
          </p:cNvPr>
          <p:cNvGrpSpPr/>
          <p:nvPr/>
        </p:nvGrpSpPr>
        <p:grpSpPr>
          <a:xfrm>
            <a:off x="8529845" y="4231176"/>
            <a:ext cx="659874" cy="990091"/>
            <a:chOff x="9011224" y="2705801"/>
            <a:chExt cx="659874" cy="990091"/>
          </a:xfrm>
        </p:grpSpPr>
        <p:sp>
          <p:nvSpPr>
            <p:cNvPr id="24" name="CasellaDiTesto 23">
              <a:extLst>
                <a:ext uri="{FF2B5EF4-FFF2-40B4-BE49-F238E27FC236}">
                  <a16:creationId xmlns:a16="http://schemas.microsoft.com/office/drawing/2014/main" id="{5136EABB-FE33-4247-6E28-C23B7172B153}"/>
                </a:ext>
              </a:extLst>
            </p:cNvPr>
            <p:cNvSpPr txBox="1"/>
            <p:nvPr/>
          </p:nvSpPr>
          <p:spPr>
            <a:xfrm>
              <a:off x="9101077" y="3326560"/>
              <a:ext cx="513282" cy="369332"/>
            </a:xfrm>
            <a:prstGeom prst="rect">
              <a:avLst/>
            </a:prstGeom>
            <a:noFill/>
          </p:spPr>
          <p:txBody>
            <a:bodyPr wrap="none" rtlCol="0">
              <a:spAutoFit/>
            </a:bodyPr>
            <a:lstStyle/>
            <a:p>
              <a:r>
                <a:rPr lang="it-IT"/>
                <a:t>KPI</a:t>
              </a:r>
            </a:p>
          </p:txBody>
        </p:sp>
        <p:pic>
          <p:nvPicPr>
            <p:cNvPr id="25" name="Elemento grafico 24" descr="Statistiche contorno">
              <a:extLst>
                <a:ext uri="{FF2B5EF4-FFF2-40B4-BE49-F238E27FC236}">
                  <a16:creationId xmlns:a16="http://schemas.microsoft.com/office/drawing/2014/main" id="{A4ED921E-6E06-1354-8EBF-6F430EAE2FC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1224" y="2705801"/>
              <a:ext cx="659874" cy="659874"/>
            </a:xfrm>
            <a:prstGeom prst="rect">
              <a:avLst/>
            </a:prstGeom>
          </p:spPr>
        </p:pic>
      </p:grpSp>
      <p:sp>
        <p:nvSpPr>
          <p:cNvPr id="26" name="CasellaDiTesto 25">
            <a:extLst>
              <a:ext uri="{FF2B5EF4-FFF2-40B4-BE49-F238E27FC236}">
                <a16:creationId xmlns:a16="http://schemas.microsoft.com/office/drawing/2014/main" id="{35C290C7-F41F-4CFD-A192-A3EDED56A824}"/>
              </a:ext>
            </a:extLst>
          </p:cNvPr>
          <p:cNvSpPr txBox="1"/>
          <p:nvPr/>
        </p:nvSpPr>
        <p:spPr>
          <a:xfrm>
            <a:off x="1664804" y="1770712"/>
            <a:ext cx="1721112" cy="1200329"/>
          </a:xfrm>
          <a:prstGeom prst="rect">
            <a:avLst/>
          </a:prstGeom>
          <a:noFill/>
        </p:spPr>
        <p:txBody>
          <a:bodyPr wrap="none" lIns="91440" tIns="45720" rIns="91440" bIns="45720" rtlCol="0" anchor="t">
            <a:spAutoFit/>
          </a:bodyPr>
          <a:lstStyle/>
          <a:p>
            <a:pPr marL="285750" indent="-285750">
              <a:buClr>
                <a:srgbClr val="0097CC"/>
              </a:buClr>
              <a:buFont typeface="Arial,Sans-Serif" panose="020B0604020202020204" pitchFamily="34" charset="0"/>
              <a:buChar char="•"/>
            </a:pPr>
            <a:r>
              <a:rPr lang="it-IT" dirty="0"/>
              <a:t>Manager</a:t>
            </a:r>
            <a:endParaRPr lang="en-US" dirty="0"/>
          </a:p>
          <a:p>
            <a:pPr marL="285750" indent="-285750">
              <a:buFont typeface="Arial,Sans-Serif" panose="020B0604020202020204" pitchFamily="34" charset="0"/>
              <a:buChar char="•"/>
            </a:pPr>
            <a:r>
              <a:rPr lang="it-IT" dirty="0"/>
              <a:t>Team Leader</a:t>
            </a:r>
            <a:endParaRPr lang="en-US" dirty="0"/>
          </a:p>
          <a:p>
            <a:pPr marL="285750" indent="-285750">
              <a:buFont typeface="Arial,Sans-Serif" panose="020B0604020202020204" pitchFamily="34" charset="0"/>
              <a:buChar char="•"/>
            </a:pPr>
            <a:r>
              <a:rPr lang="it-IT" dirty="0"/>
              <a:t>Formatori</a:t>
            </a:r>
            <a:endParaRPr lang="en-US" dirty="0"/>
          </a:p>
          <a:p>
            <a:pPr marL="285750" indent="-285750">
              <a:buFont typeface="Arial,Sans-Serif" panose="020B0604020202020204" pitchFamily="34" charset="0"/>
              <a:buChar char="•"/>
            </a:pPr>
            <a:r>
              <a:rPr lang="it-IT" dirty="0"/>
              <a:t>Operatori</a:t>
            </a:r>
            <a:endParaRPr lang="en-US" dirty="0"/>
          </a:p>
        </p:txBody>
      </p:sp>
      <p:sp>
        <p:nvSpPr>
          <p:cNvPr id="27" name="CasellaDiTesto 26">
            <a:extLst>
              <a:ext uri="{FF2B5EF4-FFF2-40B4-BE49-F238E27FC236}">
                <a16:creationId xmlns:a16="http://schemas.microsoft.com/office/drawing/2014/main" id="{2E75A58E-F8BA-4B49-81DF-A4BA2DFC6A2C}"/>
              </a:ext>
            </a:extLst>
          </p:cNvPr>
          <p:cNvSpPr txBox="1"/>
          <p:nvPr/>
        </p:nvSpPr>
        <p:spPr>
          <a:xfrm>
            <a:off x="5136553" y="1652098"/>
            <a:ext cx="3128272" cy="2862322"/>
          </a:xfrm>
          <a:prstGeom prst="rect">
            <a:avLst/>
          </a:prstGeom>
          <a:noFill/>
        </p:spPr>
        <p:txBody>
          <a:bodyPr wrap="square" lIns="91440" tIns="45720" rIns="91440" bIns="45720" rtlCol="0" anchor="t">
            <a:spAutoFit/>
          </a:bodyPr>
          <a:lstStyle/>
          <a:p>
            <a:pPr marL="285750" indent="-285750">
              <a:buClr>
                <a:srgbClr val="0097CC"/>
              </a:buClr>
              <a:buFont typeface="Arial"/>
              <a:buChar char="•"/>
            </a:pPr>
            <a:r>
              <a:rPr lang="it-IT" dirty="0"/>
              <a:t>nuove metodologie di lavoro</a:t>
            </a:r>
          </a:p>
          <a:p>
            <a:pPr marL="285750" indent="-285750">
              <a:buClr>
                <a:srgbClr val="0097CC"/>
              </a:buClr>
              <a:buFont typeface="Arial"/>
              <a:buChar char="•"/>
            </a:pPr>
            <a:r>
              <a:rPr lang="it-IT" dirty="0"/>
              <a:t>strumenti innovativi che aggiunge valore</a:t>
            </a:r>
          </a:p>
          <a:p>
            <a:pPr marL="285750" indent="-285750">
              <a:buClr>
                <a:srgbClr val="0097CC"/>
              </a:buClr>
              <a:buFont typeface="Arial"/>
              <a:buChar char="•"/>
            </a:pPr>
            <a:r>
              <a:rPr lang="it-IT" dirty="0"/>
              <a:t>Ottimizzare gli strumenti di cui disponiamo</a:t>
            </a:r>
          </a:p>
          <a:p>
            <a:pPr marL="285750" indent="-285750">
              <a:buClr>
                <a:srgbClr val="0097CC"/>
              </a:buClr>
              <a:buFont typeface="Arial"/>
              <a:buChar char="•"/>
            </a:pPr>
            <a:r>
              <a:rPr lang="it-IT" dirty="0"/>
              <a:t>Mitigare le esigenze operative con quelle aziendali </a:t>
            </a:r>
          </a:p>
          <a:p>
            <a:pPr marL="285750" indent="-285750">
              <a:buClr>
                <a:srgbClr val="0097CC"/>
              </a:buClr>
              <a:buFont typeface="Arial" panose="020B0604020202020204" pitchFamily="34" charset="0"/>
              <a:buChar char="•"/>
            </a:pPr>
            <a:endParaRPr lang="it-IT" dirty="0"/>
          </a:p>
        </p:txBody>
      </p:sp>
      <p:sp>
        <p:nvSpPr>
          <p:cNvPr id="28" name="CasellaDiTesto 27">
            <a:extLst>
              <a:ext uri="{FF2B5EF4-FFF2-40B4-BE49-F238E27FC236}">
                <a16:creationId xmlns:a16="http://schemas.microsoft.com/office/drawing/2014/main" id="{34458E9D-255D-82DA-5275-DC4791646B01}"/>
              </a:ext>
            </a:extLst>
          </p:cNvPr>
          <p:cNvSpPr txBox="1"/>
          <p:nvPr/>
        </p:nvSpPr>
        <p:spPr>
          <a:xfrm>
            <a:off x="1466904" y="4231176"/>
            <a:ext cx="2530772" cy="1477328"/>
          </a:xfrm>
          <a:prstGeom prst="rect">
            <a:avLst/>
          </a:prstGeom>
          <a:noFill/>
        </p:spPr>
        <p:txBody>
          <a:bodyPr wrap="square" lIns="91440" tIns="45720" rIns="91440" bIns="45720" rtlCol="0" anchor="t">
            <a:spAutoFit/>
          </a:bodyPr>
          <a:lstStyle/>
          <a:p>
            <a:pPr marL="285750" indent="-285750">
              <a:buClr>
                <a:srgbClr val="0097CC"/>
              </a:buClr>
              <a:buFont typeface="Arial"/>
              <a:buChar char="•"/>
            </a:pPr>
            <a:r>
              <a:rPr lang="it-IT" dirty="0"/>
              <a:t>Ricerca delle soluzioni innovative </a:t>
            </a:r>
          </a:p>
          <a:p>
            <a:pPr marL="285750" indent="-285750">
              <a:buClr>
                <a:srgbClr val="0097CC"/>
              </a:buClr>
              <a:buFont typeface="Arial" panose="020B0604020202020204" pitchFamily="34" charset="0"/>
              <a:buChar char="•"/>
            </a:pPr>
            <a:r>
              <a:rPr lang="it-IT" dirty="0"/>
              <a:t>Formazione sugli </a:t>
            </a:r>
          </a:p>
          <a:p>
            <a:pPr>
              <a:buClr>
                <a:srgbClr val="0097CC"/>
              </a:buClr>
            </a:pPr>
            <a:r>
              <a:rPr lang="it-IT" dirty="0"/>
              <a:t>Strumenti</a:t>
            </a:r>
          </a:p>
          <a:p>
            <a:pPr>
              <a:buClr>
                <a:srgbClr val="0097CC"/>
              </a:buClr>
            </a:pPr>
            <a:endParaRPr lang="it-IT" dirty="0"/>
          </a:p>
        </p:txBody>
      </p:sp>
      <p:sp>
        <p:nvSpPr>
          <p:cNvPr id="29" name="CasellaDiTesto 28">
            <a:extLst>
              <a:ext uri="{FF2B5EF4-FFF2-40B4-BE49-F238E27FC236}">
                <a16:creationId xmlns:a16="http://schemas.microsoft.com/office/drawing/2014/main" id="{4D21391A-8D93-AB3E-8113-91613BC4D49F}"/>
              </a:ext>
            </a:extLst>
          </p:cNvPr>
          <p:cNvSpPr txBox="1"/>
          <p:nvPr/>
        </p:nvSpPr>
        <p:spPr>
          <a:xfrm>
            <a:off x="5192292" y="4514420"/>
            <a:ext cx="2824874" cy="1815882"/>
          </a:xfrm>
          <a:prstGeom prst="rect">
            <a:avLst/>
          </a:prstGeom>
          <a:noFill/>
        </p:spPr>
        <p:txBody>
          <a:bodyPr wrap="square" lIns="91440" tIns="45720" rIns="91440" bIns="45720" rtlCol="0" anchor="t">
            <a:spAutoFit/>
          </a:bodyPr>
          <a:lstStyle/>
          <a:p>
            <a:pPr marL="285750" indent="-285750">
              <a:buClr>
                <a:srgbClr val="0097CC"/>
              </a:buClr>
              <a:buFont typeface="Arial" panose="020B0604020202020204" pitchFamily="34" charset="0"/>
              <a:buChar char="•"/>
            </a:pPr>
            <a:r>
              <a:rPr lang="it-IT" sz="1600" dirty="0"/>
              <a:t>Organizzare riunioni e proporre nuove idee</a:t>
            </a:r>
          </a:p>
          <a:p>
            <a:pPr marL="285750" indent="-285750">
              <a:buClr>
                <a:srgbClr val="0097CC"/>
              </a:buClr>
              <a:buFont typeface="Arial" panose="020B0604020202020204" pitchFamily="34" charset="0"/>
              <a:buChar char="•"/>
            </a:pPr>
            <a:r>
              <a:rPr lang="it-IT" sz="1600" dirty="0"/>
              <a:t>Innovation lab, best practice ed eventi (analisi di mercato e momenti di confronto interni ed esterni al team)</a:t>
            </a:r>
          </a:p>
        </p:txBody>
      </p:sp>
      <p:sp>
        <p:nvSpPr>
          <p:cNvPr id="30" name="CasellaDiTesto 29">
            <a:extLst>
              <a:ext uri="{FF2B5EF4-FFF2-40B4-BE49-F238E27FC236}">
                <a16:creationId xmlns:a16="http://schemas.microsoft.com/office/drawing/2014/main" id="{2D1ED3E0-D9C3-B1FB-9499-A2EE7AD1B923}"/>
              </a:ext>
            </a:extLst>
          </p:cNvPr>
          <p:cNvSpPr txBox="1"/>
          <p:nvPr/>
        </p:nvSpPr>
        <p:spPr>
          <a:xfrm>
            <a:off x="9346963" y="1799191"/>
            <a:ext cx="2749244" cy="923330"/>
          </a:xfrm>
          <a:prstGeom prst="rect">
            <a:avLst/>
          </a:prstGeom>
          <a:noFill/>
        </p:spPr>
        <p:txBody>
          <a:bodyPr wrap="square" lIns="91440" tIns="45720" rIns="91440" bIns="45720" rtlCol="0" anchor="t">
            <a:spAutoFit/>
          </a:bodyPr>
          <a:lstStyle/>
          <a:p>
            <a:pPr marL="285750" indent="-285750">
              <a:buClr>
                <a:srgbClr val="0097CC"/>
              </a:buClr>
              <a:buFont typeface="Arial,Sans-Serif" panose="020B0604020202020204" pitchFamily="34" charset="0"/>
              <a:buChar char="•"/>
            </a:pPr>
            <a:r>
              <a:rPr lang="it-IT" dirty="0"/>
              <a:t>Permanente</a:t>
            </a:r>
          </a:p>
          <a:p>
            <a:pPr marL="285750" indent="-285750">
              <a:buClr>
                <a:srgbClr val="0097CC"/>
              </a:buClr>
              <a:buFont typeface="Arial,Sans-Serif" panose="020B0604020202020204" pitchFamily="34" charset="0"/>
              <a:buChar char="•"/>
            </a:pPr>
            <a:r>
              <a:rPr lang="it-IT" dirty="0"/>
              <a:t>Cadenza mensile a progetto</a:t>
            </a:r>
            <a:endParaRPr lang="en-US" dirty="0"/>
          </a:p>
        </p:txBody>
      </p:sp>
      <p:sp>
        <p:nvSpPr>
          <p:cNvPr id="31" name="CasellaDiTesto 30">
            <a:extLst>
              <a:ext uri="{FF2B5EF4-FFF2-40B4-BE49-F238E27FC236}">
                <a16:creationId xmlns:a16="http://schemas.microsoft.com/office/drawing/2014/main" id="{5F7046F1-5547-FD96-EBC3-F2EDD5E62BC9}"/>
              </a:ext>
            </a:extLst>
          </p:cNvPr>
          <p:cNvSpPr txBox="1"/>
          <p:nvPr/>
        </p:nvSpPr>
        <p:spPr>
          <a:xfrm>
            <a:off x="9435090" y="4337503"/>
            <a:ext cx="2490067" cy="923330"/>
          </a:xfrm>
          <a:prstGeom prst="rect">
            <a:avLst/>
          </a:prstGeom>
          <a:noFill/>
        </p:spPr>
        <p:txBody>
          <a:bodyPr wrap="square" lIns="91440" tIns="45720" rIns="91440" bIns="45720" rtlCol="0" anchor="t">
            <a:spAutoFit/>
          </a:bodyPr>
          <a:lstStyle/>
          <a:p>
            <a:pPr marL="285750" indent="-285750">
              <a:buClr>
                <a:srgbClr val="0097CC"/>
              </a:buClr>
              <a:buFont typeface="Arial" panose="020B0604020202020204" pitchFamily="34" charset="0"/>
              <a:buChar char="•"/>
            </a:pPr>
            <a:r>
              <a:rPr lang="it-IT" dirty="0"/>
              <a:t>% di successo dei progetti</a:t>
            </a:r>
          </a:p>
          <a:p>
            <a:pPr marL="285750" indent="-285750">
              <a:buClr>
                <a:srgbClr val="0097CC"/>
              </a:buClr>
              <a:buFont typeface="Arial" panose="020B0604020202020204" pitchFamily="34" charset="0"/>
              <a:buChar char="•"/>
            </a:pPr>
            <a:r>
              <a:rPr lang="it-IT" dirty="0"/>
              <a:t>% adesione</a:t>
            </a:r>
          </a:p>
        </p:txBody>
      </p:sp>
      <p:cxnSp>
        <p:nvCxnSpPr>
          <p:cNvPr id="32" name="Connettore diritto 31">
            <a:extLst>
              <a:ext uri="{FF2B5EF4-FFF2-40B4-BE49-F238E27FC236}">
                <a16:creationId xmlns:a16="http://schemas.microsoft.com/office/drawing/2014/main" id="{F7B1DF35-9191-BBEB-CD5D-6BF15C3623A9}"/>
              </a:ext>
            </a:extLst>
          </p:cNvPr>
          <p:cNvCxnSpPr>
            <a:cxnSpLocks/>
          </p:cNvCxnSpPr>
          <p:nvPr/>
        </p:nvCxnSpPr>
        <p:spPr>
          <a:xfrm>
            <a:off x="4054415"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3EC8AD11-FB16-C649-2A37-F92811C9869B}"/>
              </a:ext>
            </a:extLst>
          </p:cNvPr>
          <p:cNvCxnSpPr>
            <a:cxnSpLocks/>
          </p:cNvCxnSpPr>
          <p:nvPr/>
        </p:nvCxnSpPr>
        <p:spPr>
          <a:xfrm>
            <a:off x="8347494"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E0CDA7DF-78D3-BCD6-8729-A375546D9C33}"/>
              </a:ext>
            </a:extLst>
          </p:cNvPr>
          <p:cNvCxnSpPr>
            <a:cxnSpLocks/>
          </p:cNvCxnSpPr>
          <p:nvPr/>
        </p:nvCxnSpPr>
        <p:spPr>
          <a:xfrm flipV="1">
            <a:off x="432000" y="1498243"/>
            <a:ext cx="11328000" cy="38732"/>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Immagine che contiene testo, Carattere, logo, Elementi grafici&#10;&#10;Descrizione generata automaticamente">
            <a:extLst>
              <a:ext uri="{FF2B5EF4-FFF2-40B4-BE49-F238E27FC236}">
                <a16:creationId xmlns:a16="http://schemas.microsoft.com/office/drawing/2014/main" id="{74C48EEB-AF64-78E5-DDF3-B90E958D1367}"/>
              </a:ext>
            </a:extLst>
          </p:cNvPr>
          <p:cNvPicPr>
            <a:picLocks noChangeAspect="1"/>
          </p:cNvPicPr>
          <p:nvPr/>
        </p:nvPicPr>
        <p:blipFill>
          <a:blip r:embed="rId14"/>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90525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715CD4-C355-98C3-DEDE-6B9A332E2CE6}"/>
              </a:ext>
            </a:extLst>
          </p:cNvPr>
          <p:cNvSpPr>
            <a:spLocks noGrp="1"/>
          </p:cNvSpPr>
          <p:nvPr>
            <p:ph type="title"/>
          </p:nvPr>
        </p:nvSpPr>
        <p:spPr/>
        <p:txBody>
          <a:bodyPr/>
          <a:lstStyle/>
          <a:p>
            <a:r>
              <a:rPr lang="it-IT" dirty="0">
                <a:latin typeface="Arial" panose="020B0604020202020204" pitchFamily="34" charset="0"/>
                <a:cs typeface="Arial" panose="020B0604020202020204" pitchFamily="34" charset="0"/>
              </a:rPr>
              <a:t>6. Soft Skills Training</a:t>
            </a:r>
            <a:endParaRPr lang="it-IT" i="1" dirty="0">
              <a:latin typeface="Arial" panose="020B0604020202020204" pitchFamily="34" charset="0"/>
              <a:cs typeface="Arial" panose="020B0604020202020204" pitchFamily="34" charset="0"/>
            </a:endParaRPr>
          </a:p>
        </p:txBody>
      </p:sp>
      <p:sp>
        <p:nvSpPr>
          <p:cNvPr id="7" name="Segnaposto testo 6">
            <a:extLst>
              <a:ext uri="{FF2B5EF4-FFF2-40B4-BE49-F238E27FC236}">
                <a16:creationId xmlns:a16="http://schemas.microsoft.com/office/drawing/2014/main" id="{0CA548B7-6EF3-B9D1-4CF2-34EF4CD235C0}"/>
              </a:ext>
            </a:extLst>
          </p:cNvPr>
          <p:cNvSpPr>
            <a:spLocks noGrp="1"/>
          </p:cNvSpPr>
          <p:nvPr>
            <p:ph type="body" sz="quarter" idx="12"/>
          </p:nvPr>
        </p:nvSpPr>
        <p:spPr>
          <a:xfrm>
            <a:off x="432000" y="1089000"/>
            <a:ext cx="5472113" cy="4680000"/>
          </a:xfrm>
        </p:spPr>
        <p:txBody>
          <a:bodyPr/>
          <a:lstStyle/>
          <a:p>
            <a:r>
              <a:rPr lang="it-IT" sz="2400" i="1" dirty="0">
                <a:solidFill>
                  <a:srgbClr val="0097CC"/>
                </a:solidFill>
              </a:rPr>
              <a:t>Linee di lavoro</a:t>
            </a:r>
          </a:p>
        </p:txBody>
      </p:sp>
      <p:sp>
        <p:nvSpPr>
          <p:cNvPr id="4" name="Segnaposto piè di pagina 3">
            <a:extLst>
              <a:ext uri="{FF2B5EF4-FFF2-40B4-BE49-F238E27FC236}">
                <a16:creationId xmlns:a16="http://schemas.microsoft.com/office/drawing/2014/main" id="{61BA5482-4D7F-784D-8CCC-29D2E71E2C70}"/>
              </a:ext>
            </a:extLst>
          </p:cNvPr>
          <p:cNvSpPr>
            <a:spLocks noGrp="1"/>
          </p:cNvSpPr>
          <p:nvPr>
            <p:ph type="ftr" sz="quarter" idx="13"/>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2C01BA14-F220-623E-C0C4-FDDCB64309BA}"/>
              </a:ext>
            </a:extLst>
          </p:cNvPr>
          <p:cNvSpPr>
            <a:spLocks noGrp="1"/>
          </p:cNvSpPr>
          <p:nvPr>
            <p:ph type="sldNum" sz="quarter" idx="33"/>
          </p:nvPr>
        </p:nvSpPr>
        <p:spPr/>
        <p:txBody>
          <a:bodyPr/>
          <a:lstStyle/>
          <a:p>
            <a:pPr rtl="0"/>
            <a:fld id="{19B51A1E-902D-48AF-9020-955120F399B6}" type="slidenum">
              <a:rPr lang="it-IT" smtClean="0"/>
              <a:pPr rtl="0"/>
              <a:t>38</a:t>
            </a:fld>
            <a:endParaRPr lang="it-IT"/>
          </a:p>
        </p:txBody>
      </p:sp>
      <p:grpSp>
        <p:nvGrpSpPr>
          <p:cNvPr id="3" name="Gruppo 2">
            <a:extLst>
              <a:ext uri="{FF2B5EF4-FFF2-40B4-BE49-F238E27FC236}">
                <a16:creationId xmlns:a16="http://schemas.microsoft.com/office/drawing/2014/main" id="{2DF0A425-7FF1-A4EF-1C55-34F264D1CDA8}"/>
              </a:ext>
            </a:extLst>
          </p:cNvPr>
          <p:cNvGrpSpPr/>
          <p:nvPr/>
        </p:nvGrpSpPr>
        <p:grpSpPr>
          <a:xfrm>
            <a:off x="590313" y="1799191"/>
            <a:ext cx="815223" cy="857529"/>
            <a:chOff x="677878" y="1512001"/>
            <a:chExt cx="815223" cy="857529"/>
          </a:xfrm>
        </p:grpSpPr>
        <p:pic>
          <p:nvPicPr>
            <p:cNvPr id="8" name="Elemento grafico 7" descr="Utenti contorno">
              <a:extLst>
                <a:ext uri="{FF2B5EF4-FFF2-40B4-BE49-F238E27FC236}">
                  <a16:creationId xmlns:a16="http://schemas.microsoft.com/office/drawing/2014/main" id="{A75DC0D9-AF9D-2D24-E3C4-A90D50087A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6634" y="1512001"/>
              <a:ext cx="629582" cy="629582"/>
            </a:xfrm>
            <a:prstGeom prst="rect">
              <a:avLst/>
            </a:prstGeom>
          </p:spPr>
        </p:pic>
        <p:sp>
          <p:nvSpPr>
            <p:cNvPr id="9" name="CasellaDiTesto 8">
              <a:extLst>
                <a:ext uri="{FF2B5EF4-FFF2-40B4-BE49-F238E27FC236}">
                  <a16:creationId xmlns:a16="http://schemas.microsoft.com/office/drawing/2014/main" id="{FCAAA810-6560-5A43-2E79-CAA8C7567E1E}"/>
                </a:ext>
              </a:extLst>
            </p:cNvPr>
            <p:cNvSpPr txBox="1"/>
            <p:nvPr/>
          </p:nvSpPr>
          <p:spPr>
            <a:xfrm>
              <a:off x="677878" y="2000198"/>
              <a:ext cx="815223" cy="369332"/>
            </a:xfrm>
            <a:prstGeom prst="rect">
              <a:avLst/>
            </a:prstGeom>
            <a:noFill/>
          </p:spPr>
          <p:txBody>
            <a:bodyPr wrap="none" rtlCol="0">
              <a:spAutoFit/>
            </a:bodyPr>
            <a:lstStyle/>
            <a:p>
              <a:r>
                <a:rPr lang="it-IT"/>
                <a:t>Target</a:t>
              </a:r>
            </a:p>
          </p:txBody>
        </p:sp>
      </p:grpSp>
      <p:grpSp>
        <p:nvGrpSpPr>
          <p:cNvPr id="10" name="Gruppo 9">
            <a:extLst>
              <a:ext uri="{FF2B5EF4-FFF2-40B4-BE49-F238E27FC236}">
                <a16:creationId xmlns:a16="http://schemas.microsoft.com/office/drawing/2014/main" id="{8AE55240-C406-E8C1-F467-A8610849963E}"/>
              </a:ext>
            </a:extLst>
          </p:cNvPr>
          <p:cNvGrpSpPr/>
          <p:nvPr/>
        </p:nvGrpSpPr>
        <p:grpSpPr>
          <a:xfrm>
            <a:off x="4211276" y="1668464"/>
            <a:ext cx="1018227" cy="978075"/>
            <a:chOff x="463274" y="2406556"/>
            <a:chExt cx="1018227" cy="978075"/>
          </a:xfrm>
        </p:grpSpPr>
        <p:pic>
          <p:nvPicPr>
            <p:cNvPr id="11" name="Elemento grafico 10" descr="Tiro a segno contorno">
              <a:extLst>
                <a:ext uri="{FF2B5EF4-FFF2-40B4-BE49-F238E27FC236}">
                  <a16:creationId xmlns:a16="http://schemas.microsoft.com/office/drawing/2014/main" id="{A7A201F9-9869-04B6-5B9F-8A8150FAD0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845" y="2406556"/>
              <a:ext cx="634902" cy="634902"/>
            </a:xfrm>
            <a:prstGeom prst="rect">
              <a:avLst/>
            </a:prstGeom>
          </p:spPr>
        </p:pic>
        <p:sp>
          <p:nvSpPr>
            <p:cNvPr id="13" name="CasellaDiTesto 12">
              <a:extLst>
                <a:ext uri="{FF2B5EF4-FFF2-40B4-BE49-F238E27FC236}">
                  <a16:creationId xmlns:a16="http://schemas.microsoft.com/office/drawing/2014/main" id="{4158F40B-68F2-B591-2510-AE3D47858720}"/>
                </a:ext>
              </a:extLst>
            </p:cNvPr>
            <p:cNvSpPr txBox="1"/>
            <p:nvPr/>
          </p:nvSpPr>
          <p:spPr>
            <a:xfrm>
              <a:off x="463274" y="3015299"/>
              <a:ext cx="1018227" cy="369332"/>
            </a:xfrm>
            <a:prstGeom prst="rect">
              <a:avLst/>
            </a:prstGeom>
            <a:noFill/>
          </p:spPr>
          <p:txBody>
            <a:bodyPr wrap="none" rtlCol="0">
              <a:spAutoFit/>
            </a:bodyPr>
            <a:lstStyle/>
            <a:p>
              <a:r>
                <a:rPr lang="it-IT"/>
                <a:t>Obiettivi</a:t>
              </a:r>
            </a:p>
          </p:txBody>
        </p:sp>
      </p:grpSp>
      <p:grpSp>
        <p:nvGrpSpPr>
          <p:cNvPr id="14" name="Gruppo 13">
            <a:extLst>
              <a:ext uri="{FF2B5EF4-FFF2-40B4-BE49-F238E27FC236}">
                <a16:creationId xmlns:a16="http://schemas.microsoft.com/office/drawing/2014/main" id="{D72AA46B-5D46-522E-72A6-AED645FEA23E}"/>
              </a:ext>
            </a:extLst>
          </p:cNvPr>
          <p:cNvGrpSpPr/>
          <p:nvPr/>
        </p:nvGrpSpPr>
        <p:grpSpPr>
          <a:xfrm>
            <a:off x="269841" y="4079743"/>
            <a:ext cx="1148071" cy="1109793"/>
            <a:chOff x="5794115" y="1724785"/>
            <a:chExt cx="1148071" cy="1109793"/>
          </a:xfrm>
        </p:grpSpPr>
        <p:pic>
          <p:nvPicPr>
            <p:cNvPr id="15" name="Elemento grafico 14" descr="Ciak contorno">
              <a:extLst>
                <a:ext uri="{FF2B5EF4-FFF2-40B4-BE49-F238E27FC236}">
                  <a16:creationId xmlns:a16="http://schemas.microsoft.com/office/drawing/2014/main" id="{5E235A07-1A27-7340-25D4-D23DCE4FA0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74322" y="1724785"/>
              <a:ext cx="537713" cy="537713"/>
            </a:xfrm>
            <a:prstGeom prst="rect">
              <a:avLst/>
            </a:prstGeom>
          </p:spPr>
        </p:pic>
        <p:sp>
          <p:nvSpPr>
            <p:cNvPr id="16" name="CasellaDiTesto 15">
              <a:extLst>
                <a:ext uri="{FF2B5EF4-FFF2-40B4-BE49-F238E27FC236}">
                  <a16:creationId xmlns:a16="http://schemas.microsoft.com/office/drawing/2014/main" id="{D3A12EA3-72DE-B61A-423B-8FC0E760531B}"/>
                </a:ext>
              </a:extLst>
            </p:cNvPr>
            <p:cNvSpPr txBox="1"/>
            <p:nvPr/>
          </p:nvSpPr>
          <p:spPr>
            <a:xfrm>
              <a:off x="5794115" y="2188247"/>
              <a:ext cx="1148071" cy="646331"/>
            </a:xfrm>
            <a:prstGeom prst="rect">
              <a:avLst/>
            </a:prstGeom>
            <a:noFill/>
          </p:spPr>
          <p:txBody>
            <a:bodyPr wrap="none" rtlCol="0">
              <a:spAutoFit/>
            </a:bodyPr>
            <a:lstStyle/>
            <a:p>
              <a:pPr algn="ctr"/>
              <a:r>
                <a:rPr lang="it-IT"/>
                <a:t>Azioni</a:t>
              </a:r>
            </a:p>
            <a:p>
              <a:pPr algn="ctr"/>
              <a:r>
                <a:rPr lang="it-IT"/>
                <a:t>Contenuti</a:t>
              </a:r>
            </a:p>
          </p:txBody>
        </p:sp>
      </p:grpSp>
      <p:grpSp>
        <p:nvGrpSpPr>
          <p:cNvPr id="17" name="Gruppo 16">
            <a:extLst>
              <a:ext uri="{FF2B5EF4-FFF2-40B4-BE49-F238E27FC236}">
                <a16:creationId xmlns:a16="http://schemas.microsoft.com/office/drawing/2014/main" id="{447618A8-0E14-A89B-3E8D-A06B6E7A1542}"/>
              </a:ext>
            </a:extLst>
          </p:cNvPr>
          <p:cNvGrpSpPr/>
          <p:nvPr/>
        </p:nvGrpSpPr>
        <p:grpSpPr>
          <a:xfrm>
            <a:off x="4144269" y="4038366"/>
            <a:ext cx="1157689" cy="1151170"/>
            <a:chOff x="5481032" y="2813669"/>
            <a:chExt cx="1157689" cy="1151170"/>
          </a:xfrm>
        </p:grpSpPr>
        <p:sp>
          <p:nvSpPr>
            <p:cNvPr id="18" name="CasellaDiTesto 17">
              <a:extLst>
                <a:ext uri="{FF2B5EF4-FFF2-40B4-BE49-F238E27FC236}">
                  <a16:creationId xmlns:a16="http://schemas.microsoft.com/office/drawing/2014/main" id="{FD07D906-89EC-9787-07C8-4C2378EABDD0}"/>
                </a:ext>
              </a:extLst>
            </p:cNvPr>
            <p:cNvSpPr txBox="1"/>
            <p:nvPr/>
          </p:nvSpPr>
          <p:spPr>
            <a:xfrm>
              <a:off x="5481032" y="3318508"/>
              <a:ext cx="1157689" cy="646331"/>
            </a:xfrm>
            <a:prstGeom prst="rect">
              <a:avLst/>
            </a:prstGeom>
            <a:noFill/>
          </p:spPr>
          <p:txBody>
            <a:bodyPr wrap="none" rtlCol="0">
              <a:spAutoFit/>
            </a:bodyPr>
            <a:lstStyle/>
            <a:p>
              <a:pPr algn="ctr"/>
              <a:r>
                <a:rPr lang="it-IT" dirty="0"/>
                <a:t>Strumenti</a:t>
              </a:r>
            </a:p>
            <a:p>
              <a:pPr algn="ctr"/>
              <a:r>
                <a:rPr lang="it-IT" dirty="0"/>
                <a:t>Modalità</a:t>
              </a:r>
            </a:p>
          </p:txBody>
        </p:sp>
        <p:pic>
          <p:nvPicPr>
            <p:cNvPr id="19" name="Elemento grafico 18" descr="Chiave inglese contorno">
              <a:extLst>
                <a:ext uri="{FF2B5EF4-FFF2-40B4-BE49-F238E27FC236}">
                  <a16:creationId xmlns:a16="http://schemas.microsoft.com/office/drawing/2014/main" id="{C6F5239E-0323-9894-F346-7ECC6F5120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0282" y="2813669"/>
              <a:ext cx="504839" cy="504839"/>
            </a:xfrm>
            <a:prstGeom prst="rect">
              <a:avLst/>
            </a:prstGeom>
          </p:spPr>
        </p:pic>
      </p:grpSp>
      <p:grpSp>
        <p:nvGrpSpPr>
          <p:cNvPr id="20" name="Gruppo 19">
            <a:extLst>
              <a:ext uri="{FF2B5EF4-FFF2-40B4-BE49-F238E27FC236}">
                <a16:creationId xmlns:a16="http://schemas.microsoft.com/office/drawing/2014/main" id="{E9F2477D-39D4-118D-5D38-9313EF859C48}"/>
              </a:ext>
            </a:extLst>
          </p:cNvPr>
          <p:cNvGrpSpPr/>
          <p:nvPr/>
        </p:nvGrpSpPr>
        <p:grpSpPr>
          <a:xfrm>
            <a:off x="8427359" y="1666193"/>
            <a:ext cx="773738" cy="860290"/>
            <a:chOff x="9031784" y="1590198"/>
            <a:chExt cx="773738" cy="860290"/>
          </a:xfrm>
        </p:grpSpPr>
        <p:sp>
          <p:nvSpPr>
            <p:cNvPr id="21" name="CasellaDiTesto 20">
              <a:extLst>
                <a:ext uri="{FF2B5EF4-FFF2-40B4-BE49-F238E27FC236}">
                  <a16:creationId xmlns:a16="http://schemas.microsoft.com/office/drawing/2014/main" id="{16CA414E-3868-618D-17C7-C06FD52783DC}"/>
                </a:ext>
              </a:extLst>
            </p:cNvPr>
            <p:cNvSpPr txBox="1"/>
            <p:nvPr/>
          </p:nvSpPr>
          <p:spPr>
            <a:xfrm>
              <a:off x="9031784" y="2081156"/>
              <a:ext cx="773738" cy="369332"/>
            </a:xfrm>
            <a:prstGeom prst="rect">
              <a:avLst/>
            </a:prstGeom>
            <a:noFill/>
          </p:spPr>
          <p:txBody>
            <a:bodyPr wrap="none" rtlCol="0">
              <a:spAutoFit/>
            </a:bodyPr>
            <a:lstStyle/>
            <a:p>
              <a:r>
                <a:rPr lang="it-IT"/>
                <a:t>Tempi</a:t>
              </a:r>
            </a:p>
          </p:txBody>
        </p:sp>
        <p:pic>
          <p:nvPicPr>
            <p:cNvPr id="22" name="Elemento grafico 21" descr="Calendario giornaliero contorno">
              <a:extLst>
                <a:ext uri="{FF2B5EF4-FFF2-40B4-BE49-F238E27FC236}">
                  <a16:creationId xmlns:a16="http://schemas.microsoft.com/office/drawing/2014/main" id="{F43F3C3A-B555-26AB-C12D-38283F1357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44474" y="1590198"/>
              <a:ext cx="578379" cy="578379"/>
            </a:xfrm>
            <a:prstGeom prst="rect">
              <a:avLst/>
            </a:prstGeom>
          </p:spPr>
        </p:pic>
      </p:grpSp>
      <p:grpSp>
        <p:nvGrpSpPr>
          <p:cNvPr id="23" name="Gruppo 22">
            <a:extLst>
              <a:ext uri="{FF2B5EF4-FFF2-40B4-BE49-F238E27FC236}">
                <a16:creationId xmlns:a16="http://schemas.microsoft.com/office/drawing/2014/main" id="{6119E1AC-5D96-2543-5618-DB6D3F94131D}"/>
              </a:ext>
            </a:extLst>
          </p:cNvPr>
          <p:cNvGrpSpPr/>
          <p:nvPr/>
        </p:nvGrpSpPr>
        <p:grpSpPr>
          <a:xfrm>
            <a:off x="8427359" y="4230251"/>
            <a:ext cx="659874" cy="990091"/>
            <a:chOff x="9011224" y="2705801"/>
            <a:chExt cx="659874" cy="990091"/>
          </a:xfrm>
        </p:grpSpPr>
        <p:sp>
          <p:nvSpPr>
            <p:cNvPr id="24" name="CasellaDiTesto 23">
              <a:extLst>
                <a:ext uri="{FF2B5EF4-FFF2-40B4-BE49-F238E27FC236}">
                  <a16:creationId xmlns:a16="http://schemas.microsoft.com/office/drawing/2014/main" id="{996A0CD7-47E2-2ADC-2338-E8BCA062719D}"/>
                </a:ext>
              </a:extLst>
            </p:cNvPr>
            <p:cNvSpPr txBox="1"/>
            <p:nvPr/>
          </p:nvSpPr>
          <p:spPr>
            <a:xfrm>
              <a:off x="9101077" y="3326560"/>
              <a:ext cx="513282" cy="369332"/>
            </a:xfrm>
            <a:prstGeom prst="rect">
              <a:avLst/>
            </a:prstGeom>
            <a:noFill/>
          </p:spPr>
          <p:txBody>
            <a:bodyPr wrap="none" rtlCol="0">
              <a:spAutoFit/>
            </a:bodyPr>
            <a:lstStyle/>
            <a:p>
              <a:r>
                <a:rPr lang="it-IT"/>
                <a:t>KPI</a:t>
              </a:r>
            </a:p>
          </p:txBody>
        </p:sp>
        <p:pic>
          <p:nvPicPr>
            <p:cNvPr id="25" name="Elemento grafico 24" descr="Statistiche contorno">
              <a:extLst>
                <a:ext uri="{FF2B5EF4-FFF2-40B4-BE49-F238E27FC236}">
                  <a16:creationId xmlns:a16="http://schemas.microsoft.com/office/drawing/2014/main" id="{B1143ED7-318C-8A4F-C981-B0EA6757C76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1224" y="2705801"/>
              <a:ext cx="659874" cy="659874"/>
            </a:xfrm>
            <a:prstGeom prst="rect">
              <a:avLst/>
            </a:prstGeom>
          </p:spPr>
        </p:pic>
      </p:grpSp>
      <p:sp>
        <p:nvSpPr>
          <p:cNvPr id="26" name="CasellaDiTesto 25">
            <a:extLst>
              <a:ext uri="{FF2B5EF4-FFF2-40B4-BE49-F238E27FC236}">
                <a16:creationId xmlns:a16="http://schemas.microsoft.com/office/drawing/2014/main" id="{149B7F8C-8969-4AF0-7FC2-4F333DED3756}"/>
              </a:ext>
            </a:extLst>
          </p:cNvPr>
          <p:cNvSpPr txBox="1"/>
          <p:nvPr/>
        </p:nvSpPr>
        <p:spPr>
          <a:xfrm>
            <a:off x="1664804" y="1770712"/>
            <a:ext cx="1721112" cy="1477328"/>
          </a:xfrm>
          <a:prstGeom prst="rect">
            <a:avLst/>
          </a:prstGeom>
          <a:noFill/>
        </p:spPr>
        <p:txBody>
          <a:bodyPr wrap="none" lIns="91440" tIns="45720" rIns="91440" bIns="45720" rtlCol="0" anchor="t">
            <a:spAutoFit/>
          </a:bodyPr>
          <a:lstStyle/>
          <a:p>
            <a:pPr marL="285750" indent="-285750">
              <a:buClr>
                <a:srgbClr val="0097CC"/>
              </a:buClr>
              <a:buFont typeface="Arial,Sans-Serif" panose="020B0604020202020204" pitchFamily="34" charset="0"/>
              <a:buChar char="•"/>
            </a:pPr>
            <a:r>
              <a:rPr lang="it-IT"/>
              <a:t>Manager</a:t>
            </a:r>
            <a:endParaRPr lang="en-US"/>
          </a:p>
          <a:p>
            <a:pPr marL="285750" indent="-285750">
              <a:buFont typeface="Arial,Sans-Serif" panose="020B0604020202020204" pitchFamily="34" charset="0"/>
              <a:buChar char="•"/>
            </a:pPr>
            <a:r>
              <a:rPr lang="it-IT"/>
              <a:t>Team Leader</a:t>
            </a:r>
            <a:endParaRPr lang="en-US"/>
          </a:p>
          <a:p>
            <a:pPr marL="285750" indent="-285750">
              <a:buFont typeface="Arial,Sans-Serif" panose="020B0604020202020204" pitchFamily="34" charset="0"/>
              <a:buChar char="•"/>
            </a:pPr>
            <a:r>
              <a:rPr lang="it-IT"/>
              <a:t>Formatori</a:t>
            </a:r>
            <a:endParaRPr lang="en-US"/>
          </a:p>
          <a:p>
            <a:pPr marL="285750" indent="-285750">
              <a:buFont typeface="Arial,Sans-Serif" panose="020B0604020202020204" pitchFamily="34" charset="0"/>
              <a:buChar char="•"/>
            </a:pPr>
            <a:r>
              <a:rPr lang="it-IT"/>
              <a:t>Operatori</a:t>
            </a:r>
            <a:endParaRPr lang="en-US"/>
          </a:p>
          <a:p>
            <a:pPr marL="285750" indent="-285750">
              <a:buClr>
                <a:srgbClr val="0097CC"/>
              </a:buClr>
              <a:buFont typeface="Arial" panose="020B0604020202020204" pitchFamily="34" charset="0"/>
              <a:buChar char="•"/>
            </a:pPr>
            <a:endParaRPr lang="it-IT"/>
          </a:p>
        </p:txBody>
      </p:sp>
      <p:sp>
        <p:nvSpPr>
          <p:cNvPr id="27" name="CasellaDiTesto 26">
            <a:extLst>
              <a:ext uri="{FF2B5EF4-FFF2-40B4-BE49-F238E27FC236}">
                <a16:creationId xmlns:a16="http://schemas.microsoft.com/office/drawing/2014/main" id="{F11842C9-210D-969A-043A-0D6CA8DC10DD}"/>
              </a:ext>
            </a:extLst>
          </p:cNvPr>
          <p:cNvSpPr txBox="1"/>
          <p:nvPr/>
        </p:nvSpPr>
        <p:spPr>
          <a:xfrm>
            <a:off x="5163971" y="1539518"/>
            <a:ext cx="3127178" cy="2031325"/>
          </a:xfrm>
          <a:prstGeom prst="rect">
            <a:avLst/>
          </a:prstGeom>
          <a:noFill/>
        </p:spPr>
        <p:txBody>
          <a:bodyPr wrap="square" lIns="91440" tIns="45720" rIns="91440" bIns="45720" rtlCol="0" anchor="t">
            <a:spAutoFit/>
          </a:bodyPr>
          <a:lstStyle/>
          <a:p>
            <a:pPr marL="285750" indent="-285750">
              <a:buClr>
                <a:srgbClr val="0097CC"/>
              </a:buClr>
              <a:buFont typeface="Arial" panose="020B0604020202020204" pitchFamily="34" charset="0"/>
              <a:buChar char="•"/>
            </a:pPr>
            <a:r>
              <a:rPr lang="it-IT" dirty="0"/>
              <a:t>Saper comunicare efficacemente con AI</a:t>
            </a:r>
          </a:p>
          <a:p>
            <a:pPr marL="285750" indent="-285750">
              <a:buClr>
                <a:srgbClr val="0097CC"/>
              </a:buClr>
              <a:buFont typeface="Arial" panose="020B0604020202020204" pitchFamily="34" charset="0"/>
              <a:buChar char="•"/>
            </a:pPr>
            <a:r>
              <a:rPr lang="it-IT" dirty="0"/>
              <a:t>Imparare ad utilizzare Ai per facilitare la soluzione di problemi complessi</a:t>
            </a:r>
          </a:p>
          <a:p>
            <a:pPr marL="285750" indent="-285750">
              <a:buClr>
                <a:srgbClr val="0097CC"/>
              </a:buClr>
              <a:buFont typeface="Arial" panose="020B0604020202020204" pitchFamily="34" charset="0"/>
              <a:buChar char="•"/>
            </a:pPr>
            <a:r>
              <a:rPr lang="it-IT" dirty="0"/>
              <a:t>Acquisire un pensiero agile, flessibile</a:t>
            </a:r>
          </a:p>
        </p:txBody>
      </p:sp>
      <p:sp>
        <p:nvSpPr>
          <p:cNvPr id="28" name="CasellaDiTesto 27">
            <a:extLst>
              <a:ext uri="{FF2B5EF4-FFF2-40B4-BE49-F238E27FC236}">
                <a16:creationId xmlns:a16="http://schemas.microsoft.com/office/drawing/2014/main" id="{35C1E041-7B33-C141-1E85-BAD387346A28}"/>
              </a:ext>
            </a:extLst>
          </p:cNvPr>
          <p:cNvSpPr txBox="1"/>
          <p:nvPr/>
        </p:nvSpPr>
        <p:spPr>
          <a:xfrm>
            <a:off x="1270579" y="3917180"/>
            <a:ext cx="2708815" cy="1815882"/>
          </a:xfrm>
          <a:prstGeom prst="rect">
            <a:avLst/>
          </a:prstGeom>
          <a:noFill/>
        </p:spPr>
        <p:txBody>
          <a:bodyPr wrap="square" lIns="91440" tIns="45720" rIns="91440" bIns="45720" rtlCol="0" anchor="t">
            <a:spAutoFit/>
          </a:bodyPr>
          <a:lstStyle/>
          <a:p>
            <a:pPr marL="285750" indent="-285750">
              <a:buClr>
                <a:srgbClr val="0097CC"/>
              </a:buClr>
              <a:buFont typeface="Arial"/>
              <a:buChar char="•"/>
            </a:pPr>
            <a:r>
              <a:rPr lang="it-IT" sz="1600" dirty="0"/>
              <a:t>Formazione </a:t>
            </a:r>
          </a:p>
          <a:p>
            <a:pPr marL="285750" indent="-285750">
              <a:buClr>
                <a:srgbClr val="0097CC"/>
              </a:buClr>
              <a:buFont typeface="Arial"/>
              <a:buChar char="•"/>
            </a:pPr>
            <a:r>
              <a:rPr lang="it-IT" sz="1600" dirty="0"/>
              <a:t>Pianificare le linee d'azione</a:t>
            </a:r>
          </a:p>
          <a:p>
            <a:pPr marL="285750" indent="-285750">
              <a:buClr>
                <a:srgbClr val="0097CC"/>
              </a:buClr>
              <a:buFont typeface="Arial"/>
              <a:buChar char="•"/>
            </a:pPr>
            <a:r>
              <a:rPr lang="it-IT" sz="1600" dirty="0"/>
              <a:t>Comunicazione efficace</a:t>
            </a:r>
          </a:p>
          <a:p>
            <a:pPr marL="285750" indent="-285750">
              <a:buClr>
                <a:srgbClr val="0097CC"/>
              </a:buClr>
              <a:buFont typeface="Arial"/>
              <a:buChar char="•"/>
            </a:pPr>
            <a:r>
              <a:rPr lang="it-IT" sz="1600" dirty="0"/>
              <a:t>Le skills di pensiero critico, learning </a:t>
            </a:r>
            <a:r>
              <a:rPr lang="it-IT" sz="1600" dirty="0" err="1"/>
              <a:t>agility</a:t>
            </a:r>
            <a:r>
              <a:rPr lang="it-IT" sz="1600" dirty="0"/>
              <a:t> e </a:t>
            </a:r>
            <a:r>
              <a:rPr lang="it-IT" sz="1600" dirty="0" err="1"/>
              <a:t>problem</a:t>
            </a:r>
            <a:r>
              <a:rPr lang="it-IT" sz="1600" dirty="0"/>
              <a:t> solving</a:t>
            </a:r>
          </a:p>
        </p:txBody>
      </p:sp>
      <p:sp>
        <p:nvSpPr>
          <p:cNvPr id="29" name="CasellaDiTesto 28">
            <a:extLst>
              <a:ext uri="{FF2B5EF4-FFF2-40B4-BE49-F238E27FC236}">
                <a16:creationId xmlns:a16="http://schemas.microsoft.com/office/drawing/2014/main" id="{8B4E98B1-B1FE-DB0E-96E1-A22C272AFE96}"/>
              </a:ext>
            </a:extLst>
          </p:cNvPr>
          <p:cNvSpPr txBox="1"/>
          <p:nvPr/>
        </p:nvSpPr>
        <p:spPr>
          <a:xfrm>
            <a:off x="5467520" y="4164750"/>
            <a:ext cx="2677336" cy="1169551"/>
          </a:xfrm>
          <a:prstGeom prst="rect">
            <a:avLst/>
          </a:prstGeom>
          <a:noFill/>
        </p:spPr>
        <p:txBody>
          <a:bodyPr wrap="none" lIns="91440" tIns="45720" rIns="91440" bIns="45720" rtlCol="0" anchor="t">
            <a:spAutoFit/>
          </a:bodyPr>
          <a:lstStyle/>
          <a:p>
            <a:pPr marL="285750" indent="-285750">
              <a:buClr>
                <a:srgbClr val="0097CC"/>
              </a:buClr>
              <a:buFont typeface="Arial"/>
              <a:buChar char="•"/>
            </a:pPr>
            <a:r>
              <a:rPr lang="it-IT" sz="1400" dirty="0"/>
              <a:t>Gamification: </a:t>
            </a:r>
          </a:p>
          <a:p>
            <a:pPr>
              <a:buClr>
                <a:srgbClr val="0097CC"/>
              </a:buClr>
            </a:pPr>
            <a:r>
              <a:rPr lang="it-IT" sz="1400" dirty="0"/>
              <a:t>Attività di team building </a:t>
            </a:r>
          </a:p>
          <a:p>
            <a:r>
              <a:rPr lang="it-IT" sz="1400" dirty="0"/>
              <a:t>Svolte con l'AI che sviluppano</a:t>
            </a:r>
          </a:p>
          <a:p>
            <a:r>
              <a:rPr lang="it-IT" sz="1400" dirty="0"/>
              <a:t>Le skills di pensiero critico, </a:t>
            </a:r>
          </a:p>
          <a:p>
            <a:r>
              <a:rPr lang="it-IT" sz="1400" dirty="0"/>
              <a:t>learning </a:t>
            </a:r>
            <a:r>
              <a:rPr lang="it-IT" sz="1400" dirty="0" err="1"/>
              <a:t>agility</a:t>
            </a:r>
            <a:r>
              <a:rPr lang="it-IT" sz="1400" dirty="0"/>
              <a:t> e </a:t>
            </a:r>
            <a:r>
              <a:rPr lang="it-IT" sz="1400" dirty="0" err="1"/>
              <a:t>problem</a:t>
            </a:r>
            <a:r>
              <a:rPr lang="it-IT" sz="1400" dirty="0"/>
              <a:t> solving</a:t>
            </a:r>
            <a:endParaRPr lang="it-IT" dirty="0"/>
          </a:p>
        </p:txBody>
      </p:sp>
      <p:sp>
        <p:nvSpPr>
          <p:cNvPr id="30" name="CasellaDiTesto 29">
            <a:extLst>
              <a:ext uri="{FF2B5EF4-FFF2-40B4-BE49-F238E27FC236}">
                <a16:creationId xmlns:a16="http://schemas.microsoft.com/office/drawing/2014/main" id="{44E5275B-126F-C23B-A4DD-259C0CEBCF45}"/>
              </a:ext>
            </a:extLst>
          </p:cNvPr>
          <p:cNvSpPr txBox="1"/>
          <p:nvPr/>
        </p:nvSpPr>
        <p:spPr>
          <a:xfrm>
            <a:off x="9381496" y="1799191"/>
            <a:ext cx="1290738" cy="369332"/>
          </a:xfrm>
          <a:prstGeom prst="rect">
            <a:avLst/>
          </a:prstGeom>
          <a:noFill/>
        </p:spPr>
        <p:txBody>
          <a:bodyPr wrap="none" lIns="91440" tIns="45720" rIns="91440" bIns="45720" rtlCol="0" anchor="t">
            <a:spAutoFit/>
          </a:bodyPr>
          <a:lstStyle/>
          <a:p>
            <a:pPr marL="285750" indent="-285750">
              <a:buClr>
                <a:srgbClr val="0097CC"/>
              </a:buClr>
              <a:buFont typeface="Arial" panose="020B0604020202020204" pitchFamily="34" charset="0"/>
              <a:buChar char="•"/>
            </a:pPr>
            <a:r>
              <a:rPr lang="it-IT"/>
              <a:t>1-6 mesi </a:t>
            </a:r>
          </a:p>
        </p:txBody>
      </p:sp>
      <p:sp>
        <p:nvSpPr>
          <p:cNvPr id="31" name="CasellaDiTesto 30">
            <a:extLst>
              <a:ext uri="{FF2B5EF4-FFF2-40B4-BE49-F238E27FC236}">
                <a16:creationId xmlns:a16="http://schemas.microsoft.com/office/drawing/2014/main" id="{BCAB3551-C2D4-EA0A-6944-6095FA9A997E}"/>
              </a:ext>
            </a:extLst>
          </p:cNvPr>
          <p:cNvSpPr txBox="1"/>
          <p:nvPr/>
        </p:nvSpPr>
        <p:spPr>
          <a:xfrm>
            <a:off x="9200211" y="4266235"/>
            <a:ext cx="2861155" cy="1169551"/>
          </a:xfrm>
          <a:prstGeom prst="rect">
            <a:avLst/>
          </a:prstGeom>
          <a:noFill/>
        </p:spPr>
        <p:txBody>
          <a:bodyPr wrap="square" lIns="91440" tIns="45720" rIns="91440" bIns="45720" rtlCol="0" anchor="t">
            <a:spAutoFit/>
          </a:bodyPr>
          <a:lstStyle/>
          <a:p>
            <a:pPr marL="285750" indent="-285750">
              <a:buClr>
                <a:srgbClr val="0097CC"/>
              </a:buClr>
              <a:buFont typeface="Arial" panose="020B0604020202020204" pitchFamily="34" charset="0"/>
              <a:buChar char="•"/>
            </a:pPr>
            <a:r>
              <a:rPr lang="it-IT" sz="1400" dirty="0"/>
              <a:t>NPS </a:t>
            </a:r>
          </a:p>
          <a:p>
            <a:pPr marL="285750" indent="-285750">
              <a:buClr>
                <a:srgbClr val="0097CC"/>
              </a:buClr>
              <a:buFont typeface="Arial" panose="020B0604020202020204" pitchFamily="34" charset="0"/>
              <a:buChar char="•"/>
            </a:pPr>
            <a:r>
              <a:rPr lang="it-IT" sz="1400" dirty="0"/>
              <a:t>CSAT</a:t>
            </a:r>
          </a:p>
          <a:p>
            <a:pPr marL="285750" indent="-285750">
              <a:buClr>
                <a:srgbClr val="0097CC"/>
              </a:buClr>
              <a:buFont typeface="Arial" panose="020B0604020202020204" pitchFamily="34" charset="0"/>
              <a:buChar char="•"/>
            </a:pPr>
            <a:r>
              <a:rPr lang="it-IT" sz="1400" dirty="0"/>
              <a:t>Utilizzo degli strumenti introdotti (% di adozione strumenti AI)</a:t>
            </a:r>
          </a:p>
        </p:txBody>
      </p:sp>
      <p:cxnSp>
        <p:nvCxnSpPr>
          <p:cNvPr id="32" name="Connettore diritto 31">
            <a:extLst>
              <a:ext uri="{FF2B5EF4-FFF2-40B4-BE49-F238E27FC236}">
                <a16:creationId xmlns:a16="http://schemas.microsoft.com/office/drawing/2014/main" id="{9FFFAF3D-07E2-D516-99B9-56AEE680A686}"/>
              </a:ext>
            </a:extLst>
          </p:cNvPr>
          <p:cNvCxnSpPr>
            <a:cxnSpLocks/>
          </p:cNvCxnSpPr>
          <p:nvPr/>
        </p:nvCxnSpPr>
        <p:spPr>
          <a:xfrm>
            <a:off x="4054415"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F585CCED-82BC-D118-119C-7CD36B3C76E8}"/>
              </a:ext>
            </a:extLst>
          </p:cNvPr>
          <p:cNvCxnSpPr>
            <a:cxnSpLocks/>
          </p:cNvCxnSpPr>
          <p:nvPr/>
        </p:nvCxnSpPr>
        <p:spPr>
          <a:xfrm>
            <a:off x="8347494"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4FB9845B-545D-57D9-4BF2-687DDD6C2045}"/>
              </a:ext>
            </a:extLst>
          </p:cNvPr>
          <p:cNvCxnSpPr>
            <a:cxnSpLocks/>
          </p:cNvCxnSpPr>
          <p:nvPr/>
        </p:nvCxnSpPr>
        <p:spPr>
          <a:xfrm flipV="1">
            <a:off x="432000" y="1498243"/>
            <a:ext cx="11328000" cy="38732"/>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Immagine che contiene testo, Carattere, logo, Elementi grafici&#10;&#10;Descrizione generata automaticamente">
            <a:extLst>
              <a:ext uri="{FF2B5EF4-FFF2-40B4-BE49-F238E27FC236}">
                <a16:creationId xmlns:a16="http://schemas.microsoft.com/office/drawing/2014/main" id="{0A2E3CDF-98DD-60FC-32D9-C5A292BA2E90}"/>
              </a:ext>
            </a:extLst>
          </p:cNvPr>
          <p:cNvPicPr>
            <a:picLocks noChangeAspect="1"/>
          </p:cNvPicPr>
          <p:nvPr/>
        </p:nvPicPr>
        <p:blipFill>
          <a:blip r:embed="rId14"/>
          <a:stretch>
            <a:fillRect/>
          </a:stretch>
        </p:blipFill>
        <p:spPr>
          <a:xfrm>
            <a:off x="10323275" y="6132564"/>
            <a:ext cx="914444" cy="667078"/>
          </a:xfrm>
          <a:prstGeom prst="rect">
            <a:avLst/>
          </a:prstGeom>
        </p:spPr>
      </p:pic>
      <p:cxnSp>
        <p:nvCxnSpPr>
          <p:cNvPr id="35" name="Connettore 2 34">
            <a:extLst>
              <a:ext uri="{FF2B5EF4-FFF2-40B4-BE49-F238E27FC236}">
                <a16:creationId xmlns:a16="http://schemas.microsoft.com/office/drawing/2014/main" id="{3AF72DAB-A843-3FBD-4D53-7DCF5B3F4AC0}"/>
              </a:ext>
            </a:extLst>
          </p:cNvPr>
          <p:cNvCxnSpPr>
            <a:cxnSpLocks/>
          </p:cNvCxnSpPr>
          <p:nvPr/>
        </p:nvCxnSpPr>
        <p:spPr>
          <a:xfrm>
            <a:off x="7079899" y="5288091"/>
            <a:ext cx="104499" cy="400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ttangolo 36">
            <a:extLst>
              <a:ext uri="{FF2B5EF4-FFF2-40B4-BE49-F238E27FC236}">
                <a16:creationId xmlns:a16="http://schemas.microsoft.com/office/drawing/2014/main" id="{065008B6-8EB4-CD26-5085-6E74582B9943}"/>
              </a:ext>
            </a:extLst>
          </p:cNvPr>
          <p:cNvSpPr/>
          <p:nvPr/>
        </p:nvSpPr>
        <p:spPr>
          <a:xfrm>
            <a:off x="6275591" y="5738892"/>
            <a:ext cx="1902186" cy="513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Arial" panose="020B0604020202020204" pitchFamily="34" charset="0"/>
                <a:cs typeface="Arial" panose="020B0604020202020204" pitchFamily="34" charset="0"/>
              </a:rPr>
              <a:t>Team Innovation</a:t>
            </a:r>
            <a:endParaRPr lang="it-IT" dirty="0"/>
          </a:p>
        </p:txBody>
      </p:sp>
      <p:sp>
        <p:nvSpPr>
          <p:cNvPr id="39" name="Rettangolo 38">
            <a:extLst>
              <a:ext uri="{FF2B5EF4-FFF2-40B4-BE49-F238E27FC236}">
                <a16:creationId xmlns:a16="http://schemas.microsoft.com/office/drawing/2014/main" id="{2088676B-9E19-BF85-C39D-2C9E64F9AF7C}"/>
              </a:ext>
            </a:extLst>
          </p:cNvPr>
          <p:cNvSpPr/>
          <p:nvPr/>
        </p:nvSpPr>
        <p:spPr>
          <a:xfrm>
            <a:off x="9076029" y="165172"/>
            <a:ext cx="1902186" cy="513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latin typeface="Arial" panose="020B0604020202020204" pitchFamily="34" charset="0"/>
                <a:cs typeface="Arial" panose="020B0604020202020204" pitchFamily="34" charset="0"/>
              </a:rPr>
              <a:t>Change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Mindset</a:t>
            </a:r>
            <a:endParaRPr lang="it-IT" dirty="0"/>
          </a:p>
        </p:txBody>
      </p:sp>
    </p:spTree>
    <p:extLst>
      <p:ext uri="{BB962C8B-B14F-4D97-AF65-F5344CB8AC3E}">
        <p14:creationId xmlns:p14="http://schemas.microsoft.com/office/powerpoint/2010/main" val="1283286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715CD4-C355-98C3-DEDE-6B9A332E2CE6}"/>
              </a:ext>
            </a:extLst>
          </p:cNvPr>
          <p:cNvSpPr>
            <a:spLocks noGrp="1"/>
          </p:cNvSpPr>
          <p:nvPr>
            <p:ph type="title"/>
          </p:nvPr>
        </p:nvSpPr>
        <p:spPr/>
        <p:txBody>
          <a:bodyPr/>
          <a:lstStyle/>
          <a:p>
            <a:r>
              <a:rPr lang="it-IT">
                <a:latin typeface="Arial" panose="020B0604020202020204" pitchFamily="34" charset="0"/>
                <a:cs typeface="Arial" panose="020B0604020202020204" pitchFamily="34" charset="0"/>
              </a:rPr>
              <a:t>7. </a:t>
            </a:r>
            <a:r>
              <a:rPr lang="it-IT" err="1">
                <a:latin typeface="Arial" panose="020B0604020202020204" pitchFamily="34" charset="0"/>
                <a:cs typeface="Arial" panose="020B0604020202020204" pitchFamily="34" charset="0"/>
              </a:rPr>
              <a:t>Employer</a:t>
            </a:r>
            <a:r>
              <a:rPr lang="it-IT">
                <a:latin typeface="Arial" panose="020B0604020202020204" pitchFamily="34" charset="0"/>
                <a:cs typeface="Arial" panose="020B0604020202020204" pitchFamily="34" charset="0"/>
              </a:rPr>
              <a:t> Branding</a:t>
            </a:r>
            <a:endParaRPr lang="it-IT" i="1">
              <a:latin typeface="Arial" panose="020B0604020202020204" pitchFamily="34" charset="0"/>
              <a:cs typeface="Arial" panose="020B0604020202020204" pitchFamily="34" charset="0"/>
            </a:endParaRPr>
          </a:p>
        </p:txBody>
      </p:sp>
      <p:sp>
        <p:nvSpPr>
          <p:cNvPr id="7" name="Segnaposto testo 6">
            <a:extLst>
              <a:ext uri="{FF2B5EF4-FFF2-40B4-BE49-F238E27FC236}">
                <a16:creationId xmlns:a16="http://schemas.microsoft.com/office/drawing/2014/main" id="{0CA548B7-6EF3-B9D1-4CF2-34EF4CD235C0}"/>
              </a:ext>
            </a:extLst>
          </p:cNvPr>
          <p:cNvSpPr>
            <a:spLocks noGrp="1"/>
          </p:cNvSpPr>
          <p:nvPr>
            <p:ph type="body" sz="quarter" idx="12"/>
          </p:nvPr>
        </p:nvSpPr>
        <p:spPr>
          <a:xfrm>
            <a:off x="372403" y="1119760"/>
            <a:ext cx="2222752" cy="372792"/>
          </a:xfrm>
        </p:spPr>
        <p:txBody>
          <a:bodyPr/>
          <a:lstStyle/>
          <a:p>
            <a:r>
              <a:rPr lang="it-IT" sz="2400" i="1" dirty="0">
                <a:solidFill>
                  <a:srgbClr val="0097CC"/>
                </a:solidFill>
              </a:rPr>
              <a:t>Linee di lavoro</a:t>
            </a:r>
          </a:p>
        </p:txBody>
      </p:sp>
      <p:sp>
        <p:nvSpPr>
          <p:cNvPr id="4" name="Segnaposto piè di pagina 3">
            <a:extLst>
              <a:ext uri="{FF2B5EF4-FFF2-40B4-BE49-F238E27FC236}">
                <a16:creationId xmlns:a16="http://schemas.microsoft.com/office/drawing/2014/main" id="{61BA5482-4D7F-784D-8CCC-29D2E71E2C70}"/>
              </a:ext>
            </a:extLst>
          </p:cNvPr>
          <p:cNvSpPr>
            <a:spLocks noGrp="1"/>
          </p:cNvSpPr>
          <p:nvPr>
            <p:ph type="ftr" sz="quarter" idx="13"/>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2C01BA14-F220-623E-C0C4-FDDCB64309BA}"/>
              </a:ext>
            </a:extLst>
          </p:cNvPr>
          <p:cNvSpPr>
            <a:spLocks noGrp="1"/>
          </p:cNvSpPr>
          <p:nvPr>
            <p:ph type="sldNum" sz="quarter" idx="33"/>
          </p:nvPr>
        </p:nvSpPr>
        <p:spPr/>
        <p:txBody>
          <a:bodyPr/>
          <a:lstStyle/>
          <a:p>
            <a:pPr rtl="0"/>
            <a:fld id="{19B51A1E-902D-48AF-9020-955120F399B6}" type="slidenum">
              <a:rPr lang="it-IT" smtClean="0"/>
              <a:pPr rtl="0"/>
              <a:t>39</a:t>
            </a:fld>
            <a:endParaRPr lang="it-IT"/>
          </a:p>
        </p:txBody>
      </p:sp>
      <p:sp>
        <p:nvSpPr>
          <p:cNvPr id="12" name="Segnaposto testo 6">
            <a:extLst>
              <a:ext uri="{FF2B5EF4-FFF2-40B4-BE49-F238E27FC236}">
                <a16:creationId xmlns:a16="http://schemas.microsoft.com/office/drawing/2014/main" id="{B4E6FB30-F240-AA04-DF44-F6E6E9965D2F}"/>
              </a:ext>
            </a:extLst>
          </p:cNvPr>
          <p:cNvSpPr txBox="1">
            <a:spLocks/>
          </p:cNvSpPr>
          <p:nvPr/>
        </p:nvSpPr>
        <p:spPr>
          <a:xfrm>
            <a:off x="1423359" y="5244001"/>
            <a:ext cx="9689472" cy="605999"/>
          </a:xfrm>
          <a:prstGeom prst="rect">
            <a:avLst/>
          </a:prstGeom>
        </p:spPr>
        <p:txBody>
          <a:bodyPr vert="horz" lIns="0" tIns="0" rIns="0" bIns="0" rtlCol="0" anchor="ctr">
            <a:noAutofit/>
          </a:bodyPr>
          <a:lstStyle>
            <a:defPPr rtl="0">
              <a:defRPr lang="it-IT"/>
            </a:defPPr>
            <a:lvl1pPr algn="ctr">
              <a:lnSpc>
                <a:spcPct val="100000"/>
              </a:lnSpc>
              <a:spcBef>
                <a:spcPct val="0"/>
              </a:spcBef>
              <a:spcAft>
                <a:spcPts val="1200"/>
              </a:spcAft>
              <a:buNone/>
              <a:defRPr sz="2400" b="1" i="1" spc="-150">
                <a:solidFill>
                  <a:srgbClr val="0097CC"/>
                </a:solidFill>
                <a:latin typeface="Arial" panose="020B0604020202020204" pitchFamily="34" charset="0"/>
                <a:cs typeface="Arial" panose="020B0604020202020204" pitchFamily="34" charset="0"/>
              </a:defRPr>
            </a:lvl1pPr>
            <a:lvl2pPr marL="266700" indent="0">
              <a:lnSpc>
                <a:spcPct val="90000"/>
              </a:lnSpc>
              <a:spcBef>
                <a:spcPts val="500"/>
              </a:spcBef>
              <a:buFont typeface="Arial" panose="020B0604020202020204" pitchFamily="34" charset="0"/>
              <a:buNone/>
              <a:defRPr sz="1600">
                <a:solidFill>
                  <a:schemeClr val="tx1">
                    <a:lumMod val="75000"/>
                    <a:lumOff val="25000"/>
                  </a:schemeClr>
                </a:solidFill>
              </a:defRPr>
            </a:lvl2pPr>
            <a:lvl3pPr marL="542925" indent="0">
              <a:lnSpc>
                <a:spcPct val="90000"/>
              </a:lnSpc>
              <a:spcBef>
                <a:spcPts val="500"/>
              </a:spcBef>
              <a:buFont typeface="Arial" panose="020B0604020202020204" pitchFamily="34" charset="0"/>
              <a:buNone/>
              <a:defRPr sz="1400">
                <a:solidFill>
                  <a:schemeClr val="tx1">
                    <a:lumMod val="75000"/>
                    <a:lumOff val="25000"/>
                  </a:schemeClr>
                </a:solidFill>
              </a:defRPr>
            </a:lvl3pPr>
            <a:lvl4pPr marL="809625" indent="0">
              <a:lnSpc>
                <a:spcPct val="90000"/>
              </a:lnSpc>
              <a:spcBef>
                <a:spcPts val="500"/>
              </a:spcBef>
              <a:buFont typeface="Arial" panose="020B0604020202020204" pitchFamily="34" charset="0"/>
              <a:buNone/>
              <a:defRPr sz="1400">
                <a:solidFill>
                  <a:schemeClr val="tx1">
                    <a:lumMod val="75000"/>
                    <a:lumOff val="25000"/>
                  </a:schemeClr>
                </a:solidFill>
              </a:defRPr>
            </a:lvl4pPr>
            <a:lvl5pPr marL="1076325" indent="0">
              <a:lnSpc>
                <a:spcPct val="90000"/>
              </a:lnSpc>
              <a:spcBef>
                <a:spcPts val="500"/>
              </a:spcBef>
              <a:buFont typeface="Arial" panose="020B0604020202020204" pitchFamily="34" charset="0"/>
              <a:buNone/>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it-IT"/>
          </a:p>
        </p:txBody>
      </p:sp>
      <p:grpSp>
        <p:nvGrpSpPr>
          <p:cNvPr id="3" name="Gruppo 2">
            <a:extLst>
              <a:ext uri="{FF2B5EF4-FFF2-40B4-BE49-F238E27FC236}">
                <a16:creationId xmlns:a16="http://schemas.microsoft.com/office/drawing/2014/main" id="{F9AD7E93-5284-0EDC-18E7-90FB508A9BFE}"/>
              </a:ext>
            </a:extLst>
          </p:cNvPr>
          <p:cNvGrpSpPr/>
          <p:nvPr/>
        </p:nvGrpSpPr>
        <p:grpSpPr>
          <a:xfrm>
            <a:off x="590313" y="1799191"/>
            <a:ext cx="815223" cy="857529"/>
            <a:chOff x="677878" y="1512001"/>
            <a:chExt cx="815223" cy="857529"/>
          </a:xfrm>
        </p:grpSpPr>
        <p:pic>
          <p:nvPicPr>
            <p:cNvPr id="8" name="Elemento grafico 7" descr="Utenti contorno">
              <a:extLst>
                <a:ext uri="{FF2B5EF4-FFF2-40B4-BE49-F238E27FC236}">
                  <a16:creationId xmlns:a16="http://schemas.microsoft.com/office/drawing/2014/main" id="{EB51EC6C-6FF0-1C4B-BBD0-27E63F6F24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6634" y="1512001"/>
              <a:ext cx="629582" cy="629582"/>
            </a:xfrm>
            <a:prstGeom prst="rect">
              <a:avLst/>
            </a:prstGeom>
          </p:spPr>
        </p:pic>
        <p:sp>
          <p:nvSpPr>
            <p:cNvPr id="9" name="CasellaDiTesto 8">
              <a:extLst>
                <a:ext uri="{FF2B5EF4-FFF2-40B4-BE49-F238E27FC236}">
                  <a16:creationId xmlns:a16="http://schemas.microsoft.com/office/drawing/2014/main" id="{846DA625-CD69-4E90-AF88-45FB1FA1D2F2}"/>
                </a:ext>
              </a:extLst>
            </p:cNvPr>
            <p:cNvSpPr txBox="1"/>
            <p:nvPr/>
          </p:nvSpPr>
          <p:spPr>
            <a:xfrm>
              <a:off x="677878" y="2000198"/>
              <a:ext cx="815223" cy="369332"/>
            </a:xfrm>
            <a:prstGeom prst="rect">
              <a:avLst/>
            </a:prstGeom>
            <a:noFill/>
          </p:spPr>
          <p:txBody>
            <a:bodyPr wrap="none" rtlCol="0">
              <a:spAutoFit/>
            </a:bodyPr>
            <a:lstStyle/>
            <a:p>
              <a:r>
                <a:rPr lang="it-IT"/>
                <a:t>Target</a:t>
              </a:r>
            </a:p>
          </p:txBody>
        </p:sp>
      </p:grpSp>
      <p:grpSp>
        <p:nvGrpSpPr>
          <p:cNvPr id="10" name="Gruppo 9">
            <a:extLst>
              <a:ext uri="{FF2B5EF4-FFF2-40B4-BE49-F238E27FC236}">
                <a16:creationId xmlns:a16="http://schemas.microsoft.com/office/drawing/2014/main" id="{C2F3CD39-B02E-8316-2832-7CA848985188}"/>
              </a:ext>
            </a:extLst>
          </p:cNvPr>
          <p:cNvGrpSpPr/>
          <p:nvPr/>
        </p:nvGrpSpPr>
        <p:grpSpPr>
          <a:xfrm>
            <a:off x="4211276" y="1668464"/>
            <a:ext cx="1018227" cy="978075"/>
            <a:chOff x="463274" y="2406556"/>
            <a:chExt cx="1018227" cy="978075"/>
          </a:xfrm>
        </p:grpSpPr>
        <p:pic>
          <p:nvPicPr>
            <p:cNvPr id="11" name="Elemento grafico 10" descr="Tiro a segno contorno">
              <a:extLst>
                <a:ext uri="{FF2B5EF4-FFF2-40B4-BE49-F238E27FC236}">
                  <a16:creationId xmlns:a16="http://schemas.microsoft.com/office/drawing/2014/main" id="{6935F015-E2DD-AF52-483F-B29457DF01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845" y="2406556"/>
              <a:ext cx="634902" cy="634902"/>
            </a:xfrm>
            <a:prstGeom prst="rect">
              <a:avLst/>
            </a:prstGeom>
          </p:spPr>
        </p:pic>
        <p:sp>
          <p:nvSpPr>
            <p:cNvPr id="13" name="CasellaDiTesto 12">
              <a:extLst>
                <a:ext uri="{FF2B5EF4-FFF2-40B4-BE49-F238E27FC236}">
                  <a16:creationId xmlns:a16="http://schemas.microsoft.com/office/drawing/2014/main" id="{099D87C3-1226-64A0-CF8B-43836ED2F128}"/>
                </a:ext>
              </a:extLst>
            </p:cNvPr>
            <p:cNvSpPr txBox="1"/>
            <p:nvPr/>
          </p:nvSpPr>
          <p:spPr>
            <a:xfrm>
              <a:off x="463274" y="3015299"/>
              <a:ext cx="1018227" cy="369332"/>
            </a:xfrm>
            <a:prstGeom prst="rect">
              <a:avLst/>
            </a:prstGeom>
            <a:noFill/>
          </p:spPr>
          <p:txBody>
            <a:bodyPr wrap="none" rtlCol="0">
              <a:spAutoFit/>
            </a:bodyPr>
            <a:lstStyle/>
            <a:p>
              <a:r>
                <a:rPr lang="it-IT"/>
                <a:t>Obiettivi</a:t>
              </a:r>
            </a:p>
          </p:txBody>
        </p:sp>
      </p:grpSp>
      <p:grpSp>
        <p:nvGrpSpPr>
          <p:cNvPr id="14" name="Gruppo 13">
            <a:extLst>
              <a:ext uri="{FF2B5EF4-FFF2-40B4-BE49-F238E27FC236}">
                <a16:creationId xmlns:a16="http://schemas.microsoft.com/office/drawing/2014/main" id="{B0787A28-7D85-D839-BDC4-D6D3ACD4062F}"/>
              </a:ext>
            </a:extLst>
          </p:cNvPr>
          <p:cNvGrpSpPr/>
          <p:nvPr/>
        </p:nvGrpSpPr>
        <p:grpSpPr>
          <a:xfrm>
            <a:off x="372403" y="3839298"/>
            <a:ext cx="1148071" cy="1109793"/>
            <a:chOff x="5794115" y="1724785"/>
            <a:chExt cx="1148071" cy="1109793"/>
          </a:xfrm>
        </p:grpSpPr>
        <p:pic>
          <p:nvPicPr>
            <p:cNvPr id="15" name="Elemento grafico 14" descr="Ciak contorno">
              <a:extLst>
                <a:ext uri="{FF2B5EF4-FFF2-40B4-BE49-F238E27FC236}">
                  <a16:creationId xmlns:a16="http://schemas.microsoft.com/office/drawing/2014/main" id="{26522D8F-FA5B-2376-0880-DEA3BB8561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74322" y="1724785"/>
              <a:ext cx="537713" cy="537713"/>
            </a:xfrm>
            <a:prstGeom prst="rect">
              <a:avLst/>
            </a:prstGeom>
          </p:spPr>
        </p:pic>
        <p:sp>
          <p:nvSpPr>
            <p:cNvPr id="16" name="CasellaDiTesto 15">
              <a:extLst>
                <a:ext uri="{FF2B5EF4-FFF2-40B4-BE49-F238E27FC236}">
                  <a16:creationId xmlns:a16="http://schemas.microsoft.com/office/drawing/2014/main" id="{906D4C7F-4ACC-0975-6F8C-375FD55C3786}"/>
                </a:ext>
              </a:extLst>
            </p:cNvPr>
            <p:cNvSpPr txBox="1"/>
            <p:nvPr/>
          </p:nvSpPr>
          <p:spPr>
            <a:xfrm>
              <a:off x="5794115" y="2188247"/>
              <a:ext cx="1148071" cy="646331"/>
            </a:xfrm>
            <a:prstGeom prst="rect">
              <a:avLst/>
            </a:prstGeom>
            <a:noFill/>
          </p:spPr>
          <p:txBody>
            <a:bodyPr wrap="none" rtlCol="0">
              <a:spAutoFit/>
            </a:bodyPr>
            <a:lstStyle/>
            <a:p>
              <a:pPr algn="ctr"/>
              <a:r>
                <a:rPr lang="it-IT" dirty="0"/>
                <a:t>Azioni</a:t>
              </a:r>
            </a:p>
            <a:p>
              <a:pPr algn="ctr"/>
              <a:r>
                <a:rPr lang="it-IT" dirty="0"/>
                <a:t>Contenuti</a:t>
              </a:r>
            </a:p>
          </p:txBody>
        </p:sp>
      </p:grpSp>
      <p:grpSp>
        <p:nvGrpSpPr>
          <p:cNvPr id="17" name="Gruppo 16">
            <a:extLst>
              <a:ext uri="{FF2B5EF4-FFF2-40B4-BE49-F238E27FC236}">
                <a16:creationId xmlns:a16="http://schemas.microsoft.com/office/drawing/2014/main" id="{D57831D1-89A8-32BE-D01E-B968092CCD1D}"/>
              </a:ext>
            </a:extLst>
          </p:cNvPr>
          <p:cNvGrpSpPr/>
          <p:nvPr/>
        </p:nvGrpSpPr>
        <p:grpSpPr>
          <a:xfrm>
            <a:off x="4132263" y="3702674"/>
            <a:ext cx="1124673" cy="1197630"/>
            <a:chOff x="5481032" y="2813669"/>
            <a:chExt cx="1157689" cy="1151170"/>
          </a:xfrm>
        </p:grpSpPr>
        <p:sp>
          <p:nvSpPr>
            <p:cNvPr id="18" name="CasellaDiTesto 17">
              <a:extLst>
                <a:ext uri="{FF2B5EF4-FFF2-40B4-BE49-F238E27FC236}">
                  <a16:creationId xmlns:a16="http://schemas.microsoft.com/office/drawing/2014/main" id="{7F14D908-F5EF-E5B7-E4FC-42316822D75D}"/>
                </a:ext>
              </a:extLst>
            </p:cNvPr>
            <p:cNvSpPr txBox="1"/>
            <p:nvPr/>
          </p:nvSpPr>
          <p:spPr>
            <a:xfrm>
              <a:off x="5481032" y="3318508"/>
              <a:ext cx="1157689" cy="646331"/>
            </a:xfrm>
            <a:prstGeom prst="rect">
              <a:avLst/>
            </a:prstGeom>
            <a:noFill/>
          </p:spPr>
          <p:txBody>
            <a:bodyPr wrap="none" rtlCol="0">
              <a:spAutoFit/>
            </a:bodyPr>
            <a:lstStyle/>
            <a:p>
              <a:pPr algn="ctr"/>
              <a:r>
                <a:rPr lang="it-IT" dirty="0"/>
                <a:t>Strumenti</a:t>
              </a:r>
            </a:p>
            <a:p>
              <a:pPr algn="ctr"/>
              <a:r>
                <a:rPr lang="it-IT" dirty="0"/>
                <a:t>Modalità</a:t>
              </a:r>
            </a:p>
          </p:txBody>
        </p:sp>
        <p:pic>
          <p:nvPicPr>
            <p:cNvPr id="19" name="Elemento grafico 18" descr="Chiave inglese contorno">
              <a:extLst>
                <a:ext uri="{FF2B5EF4-FFF2-40B4-BE49-F238E27FC236}">
                  <a16:creationId xmlns:a16="http://schemas.microsoft.com/office/drawing/2014/main" id="{C8AC0920-153D-78CD-5B09-D34C0A2478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50282" y="2813669"/>
              <a:ext cx="504839" cy="504839"/>
            </a:xfrm>
            <a:prstGeom prst="rect">
              <a:avLst/>
            </a:prstGeom>
          </p:spPr>
        </p:pic>
      </p:grpSp>
      <p:grpSp>
        <p:nvGrpSpPr>
          <p:cNvPr id="20" name="Gruppo 19">
            <a:extLst>
              <a:ext uri="{FF2B5EF4-FFF2-40B4-BE49-F238E27FC236}">
                <a16:creationId xmlns:a16="http://schemas.microsoft.com/office/drawing/2014/main" id="{CB45AEBC-3124-63E6-1BEE-E4E759AB2BFC}"/>
              </a:ext>
            </a:extLst>
          </p:cNvPr>
          <p:cNvGrpSpPr/>
          <p:nvPr/>
        </p:nvGrpSpPr>
        <p:grpSpPr>
          <a:xfrm>
            <a:off x="8427359" y="1666193"/>
            <a:ext cx="773738" cy="860290"/>
            <a:chOff x="9031784" y="1590198"/>
            <a:chExt cx="773738" cy="860290"/>
          </a:xfrm>
        </p:grpSpPr>
        <p:sp>
          <p:nvSpPr>
            <p:cNvPr id="21" name="CasellaDiTesto 20">
              <a:extLst>
                <a:ext uri="{FF2B5EF4-FFF2-40B4-BE49-F238E27FC236}">
                  <a16:creationId xmlns:a16="http://schemas.microsoft.com/office/drawing/2014/main" id="{0CFAB504-7E3A-CBFB-FF76-D5C01831B869}"/>
                </a:ext>
              </a:extLst>
            </p:cNvPr>
            <p:cNvSpPr txBox="1"/>
            <p:nvPr/>
          </p:nvSpPr>
          <p:spPr>
            <a:xfrm>
              <a:off x="9031784" y="2081156"/>
              <a:ext cx="773738" cy="369332"/>
            </a:xfrm>
            <a:prstGeom prst="rect">
              <a:avLst/>
            </a:prstGeom>
            <a:noFill/>
          </p:spPr>
          <p:txBody>
            <a:bodyPr wrap="none" rtlCol="0">
              <a:spAutoFit/>
            </a:bodyPr>
            <a:lstStyle/>
            <a:p>
              <a:r>
                <a:rPr lang="it-IT"/>
                <a:t>Tempi</a:t>
              </a:r>
            </a:p>
          </p:txBody>
        </p:sp>
        <p:pic>
          <p:nvPicPr>
            <p:cNvPr id="22" name="Elemento grafico 21" descr="Calendario giornaliero contorno">
              <a:extLst>
                <a:ext uri="{FF2B5EF4-FFF2-40B4-BE49-F238E27FC236}">
                  <a16:creationId xmlns:a16="http://schemas.microsoft.com/office/drawing/2014/main" id="{74200B72-6F53-BC93-58DD-F5D7C9B614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44474" y="1590198"/>
              <a:ext cx="578379" cy="578379"/>
            </a:xfrm>
            <a:prstGeom prst="rect">
              <a:avLst/>
            </a:prstGeom>
          </p:spPr>
        </p:pic>
      </p:grpSp>
      <p:grpSp>
        <p:nvGrpSpPr>
          <p:cNvPr id="23" name="Gruppo 22">
            <a:extLst>
              <a:ext uri="{FF2B5EF4-FFF2-40B4-BE49-F238E27FC236}">
                <a16:creationId xmlns:a16="http://schemas.microsoft.com/office/drawing/2014/main" id="{A03C77D7-A217-44DB-0475-AB2581553CAF}"/>
              </a:ext>
            </a:extLst>
          </p:cNvPr>
          <p:cNvGrpSpPr/>
          <p:nvPr/>
        </p:nvGrpSpPr>
        <p:grpSpPr>
          <a:xfrm>
            <a:off x="8476305" y="3566515"/>
            <a:ext cx="659874" cy="990091"/>
            <a:chOff x="9011224" y="2705801"/>
            <a:chExt cx="659874" cy="990091"/>
          </a:xfrm>
        </p:grpSpPr>
        <p:sp>
          <p:nvSpPr>
            <p:cNvPr id="24" name="CasellaDiTesto 23">
              <a:extLst>
                <a:ext uri="{FF2B5EF4-FFF2-40B4-BE49-F238E27FC236}">
                  <a16:creationId xmlns:a16="http://schemas.microsoft.com/office/drawing/2014/main" id="{74F0E1B8-1B97-E32E-1680-F9BB5583916B}"/>
                </a:ext>
              </a:extLst>
            </p:cNvPr>
            <p:cNvSpPr txBox="1"/>
            <p:nvPr/>
          </p:nvSpPr>
          <p:spPr>
            <a:xfrm>
              <a:off x="9101077" y="3326560"/>
              <a:ext cx="513282" cy="369332"/>
            </a:xfrm>
            <a:prstGeom prst="rect">
              <a:avLst/>
            </a:prstGeom>
            <a:noFill/>
          </p:spPr>
          <p:txBody>
            <a:bodyPr wrap="none" rtlCol="0">
              <a:spAutoFit/>
            </a:bodyPr>
            <a:lstStyle/>
            <a:p>
              <a:r>
                <a:rPr lang="it-IT"/>
                <a:t>KPI</a:t>
              </a:r>
            </a:p>
          </p:txBody>
        </p:sp>
        <p:pic>
          <p:nvPicPr>
            <p:cNvPr id="25" name="Elemento grafico 24" descr="Statistiche contorno">
              <a:extLst>
                <a:ext uri="{FF2B5EF4-FFF2-40B4-BE49-F238E27FC236}">
                  <a16:creationId xmlns:a16="http://schemas.microsoft.com/office/drawing/2014/main" id="{54B17E02-15A5-1E5F-03CE-A2849A7DA04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1224" y="2705801"/>
              <a:ext cx="659874" cy="659874"/>
            </a:xfrm>
            <a:prstGeom prst="rect">
              <a:avLst/>
            </a:prstGeom>
          </p:spPr>
        </p:pic>
      </p:grpSp>
      <p:sp>
        <p:nvSpPr>
          <p:cNvPr id="26" name="CasellaDiTesto 25">
            <a:extLst>
              <a:ext uri="{FF2B5EF4-FFF2-40B4-BE49-F238E27FC236}">
                <a16:creationId xmlns:a16="http://schemas.microsoft.com/office/drawing/2014/main" id="{84521436-E08F-10B9-93FE-B6D638A0204C}"/>
              </a:ext>
            </a:extLst>
          </p:cNvPr>
          <p:cNvSpPr txBox="1"/>
          <p:nvPr/>
        </p:nvSpPr>
        <p:spPr>
          <a:xfrm>
            <a:off x="1664805" y="1895571"/>
            <a:ext cx="2340665" cy="646331"/>
          </a:xfrm>
          <a:prstGeom prst="rect">
            <a:avLst/>
          </a:prstGeom>
          <a:noFill/>
        </p:spPr>
        <p:txBody>
          <a:bodyPr wrap="square" lIns="91440" tIns="45720" rIns="91440" bIns="45720" rtlCol="0" anchor="t">
            <a:spAutoFit/>
          </a:bodyPr>
          <a:lstStyle/>
          <a:p>
            <a:pPr marL="285750" indent="-285750">
              <a:buFont typeface="Arial,Sans-Serif" panose="020B0604020202020204" pitchFamily="34" charset="0"/>
              <a:buChar char="•"/>
            </a:pPr>
            <a:r>
              <a:rPr lang="it-IT" dirty="0"/>
              <a:t>Talenti esterni ed interni</a:t>
            </a:r>
          </a:p>
        </p:txBody>
      </p:sp>
      <p:sp>
        <p:nvSpPr>
          <p:cNvPr id="27" name="CasellaDiTesto 26">
            <a:extLst>
              <a:ext uri="{FF2B5EF4-FFF2-40B4-BE49-F238E27FC236}">
                <a16:creationId xmlns:a16="http://schemas.microsoft.com/office/drawing/2014/main" id="{515C8EC6-D9DC-EE80-6555-00F13D132A0C}"/>
              </a:ext>
            </a:extLst>
          </p:cNvPr>
          <p:cNvSpPr txBox="1"/>
          <p:nvPr/>
        </p:nvSpPr>
        <p:spPr>
          <a:xfrm>
            <a:off x="5401763" y="1709930"/>
            <a:ext cx="2980670" cy="1169551"/>
          </a:xfrm>
          <a:prstGeom prst="rect">
            <a:avLst/>
          </a:prstGeom>
          <a:noFill/>
        </p:spPr>
        <p:txBody>
          <a:bodyPr wrap="square" lIns="91440" tIns="45720" rIns="91440" bIns="45720" rtlCol="0" anchor="t">
            <a:spAutoFit/>
          </a:bodyPr>
          <a:lstStyle/>
          <a:p>
            <a:pPr marL="285750" indent="-285750">
              <a:buClr>
                <a:srgbClr val="0097CC"/>
              </a:buClr>
              <a:buFont typeface="Arial"/>
              <a:buChar char="•"/>
            </a:pPr>
            <a:r>
              <a:rPr lang="it-IT" sz="1400" dirty="0"/>
              <a:t>Promuovere un'immagine innovativa dell'azienda per attrarre talenti </a:t>
            </a:r>
          </a:p>
          <a:p>
            <a:pPr marL="285750" indent="-285750">
              <a:buClr>
                <a:srgbClr val="0097CC"/>
              </a:buClr>
              <a:buFont typeface="Arial"/>
              <a:buChar char="•"/>
            </a:pPr>
            <a:r>
              <a:rPr lang="it-IT" sz="1400" dirty="0"/>
              <a:t>Aumentare la </a:t>
            </a:r>
            <a:r>
              <a:rPr lang="it-IT" sz="1400" dirty="0" err="1"/>
              <a:t>retention</a:t>
            </a:r>
            <a:r>
              <a:rPr lang="it-IT" sz="1400" dirty="0"/>
              <a:t> dei dipendenti</a:t>
            </a:r>
            <a:endParaRPr lang="it-IT" dirty="0"/>
          </a:p>
        </p:txBody>
      </p:sp>
      <p:sp>
        <p:nvSpPr>
          <p:cNvPr id="28" name="CasellaDiTesto 27">
            <a:extLst>
              <a:ext uri="{FF2B5EF4-FFF2-40B4-BE49-F238E27FC236}">
                <a16:creationId xmlns:a16="http://schemas.microsoft.com/office/drawing/2014/main" id="{DD829945-8945-BA37-08C7-129454306ADD}"/>
              </a:ext>
            </a:extLst>
          </p:cNvPr>
          <p:cNvSpPr txBox="1"/>
          <p:nvPr/>
        </p:nvSpPr>
        <p:spPr>
          <a:xfrm>
            <a:off x="1446792" y="3867737"/>
            <a:ext cx="2512363" cy="1384995"/>
          </a:xfrm>
          <a:prstGeom prst="rect">
            <a:avLst/>
          </a:prstGeom>
          <a:noFill/>
        </p:spPr>
        <p:txBody>
          <a:bodyPr wrap="square" lIns="91440" tIns="45720" rIns="91440" bIns="45720" rtlCol="0" anchor="t">
            <a:spAutoFit/>
          </a:bodyPr>
          <a:lstStyle/>
          <a:p>
            <a:pPr marL="285750" indent="-285750">
              <a:buClr>
                <a:srgbClr val="0097CC"/>
              </a:buClr>
              <a:buFont typeface="Arial"/>
              <a:buChar char="•"/>
            </a:pPr>
            <a:r>
              <a:rPr lang="it-IT" sz="1400" dirty="0"/>
              <a:t>Piano d’azione con policy per </a:t>
            </a:r>
            <a:r>
              <a:rPr lang="it-IT" sz="1400" dirty="0" err="1"/>
              <a:t>retention</a:t>
            </a:r>
            <a:endParaRPr lang="it-IT" sz="1400" dirty="0"/>
          </a:p>
          <a:p>
            <a:pPr marL="285750" indent="-285750">
              <a:buClr>
                <a:srgbClr val="0097CC"/>
              </a:buClr>
              <a:buFont typeface="Arial"/>
              <a:buChar char="•"/>
            </a:pPr>
            <a:r>
              <a:rPr lang="it-IT" sz="1400" dirty="0"/>
              <a:t>Promozione all'esterno delle AI </a:t>
            </a:r>
            <a:r>
              <a:rPr lang="it-IT" sz="1400" dirty="0" err="1"/>
              <a:t>experience</a:t>
            </a:r>
            <a:r>
              <a:rPr lang="it-IT" sz="1400" dirty="0"/>
              <a:t> </a:t>
            </a:r>
          </a:p>
          <a:p>
            <a:pPr marL="285750" indent="-285750">
              <a:buClr>
                <a:srgbClr val="0097CC"/>
              </a:buClr>
              <a:buFont typeface="Arial"/>
              <a:buChar char="•"/>
            </a:pPr>
            <a:r>
              <a:rPr lang="it-IT" sz="1400" dirty="0"/>
              <a:t>Strategia di comunicazione esterna</a:t>
            </a:r>
          </a:p>
        </p:txBody>
      </p:sp>
      <p:sp>
        <p:nvSpPr>
          <p:cNvPr id="29" name="CasellaDiTesto 28">
            <a:extLst>
              <a:ext uri="{FF2B5EF4-FFF2-40B4-BE49-F238E27FC236}">
                <a16:creationId xmlns:a16="http://schemas.microsoft.com/office/drawing/2014/main" id="{1431E53B-92D1-C671-C2FC-5122D5FD7003}"/>
              </a:ext>
            </a:extLst>
          </p:cNvPr>
          <p:cNvSpPr txBox="1"/>
          <p:nvPr/>
        </p:nvSpPr>
        <p:spPr>
          <a:xfrm>
            <a:off x="5282532" y="3750678"/>
            <a:ext cx="3114231" cy="1384995"/>
          </a:xfrm>
          <a:prstGeom prst="rect">
            <a:avLst/>
          </a:prstGeom>
          <a:noFill/>
        </p:spPr>
        <p:txBody>
          <a:bodyPr wrap="square" lIns="91440" tIns="45720" rIns="91440" bIns="45720" rtlCol="0" anchor="t">
            <a:spAutoFit/>
          </a:bodyPr>
          <a:lstStyle/>
          <a:p>
            <a:pPr marL="285750" indent="-285750">
              <a:buClr>
                <a:srgbClr val="0097CC"/>
              </a:buClr>
              <a:buFont typeface="Arial" panose="020B0604020202020204" pitchFamily="34" charset="0"/>
              <a:buChar char="•"/>
            </a:pPr>
            <a:r>
              <a:rPr lang="it-IT" sz="1400" dirty="0"/>
              <a:t>Nuovi metodi di organizzazione </a:t>
            </a:r>
          </a:p>
          <a:p>
            <a:pPr>
              <a:buClr>
                <a:srgbClr val="0097CC"/>
              </a:buClr>
            </a:pPr>
            <a:r>
              <a:rPr lang="it-IT" sz="1400" dirty="0"/>
              <a:t>e valutazione delle risorse</a:t>
            </a:r>
          </a:p>
          <a:p>
            <a:pPr marL="285750" indent="-285750">
              <a:buClr>
                <a:srgbClr val="0097CC"/>
              </a:buClr>
              <a:buFont typeface="Arial" panose="020B0604020202020204" pitchFamily="34" charset="0"/>
              <a:buChar char="•"/>
            </a:pPr>
            <a:r>
              <a:rPr lang="it-IT" sz="1400" dirty="0"/>
              <a:t>Metodi di promozione: eventi, blog, newsletter, social</a:t>
            </a:r>
          </a:p>
          <a:p>
            <a:pPr marL="285750" indent="-285750">
              <a:buClr>
                <a:srgbClr val="0097CC"/>
              </a:buClr>
              <a:buFont typeface="Arial" panose="020B0604020202020204" pitchFamily="34" charset="0"/>
              <a:buChar char="•"/>
            </a:pPr>
            <a:r>
              <a:rPr lang="it-IT" sz="1400" dirty="0"/>
              <a:t>Collaborazione con aziende </a:t>
            </a:r>
          </a:p>
          <a:p>
            <a:pPr marL="285750" indent="-285750">
              <a:buClr>
                <a:srgbClr val="0097CC"/>
              </a:buClr>
              <a:buFont typeface="Arial" panose="020B0604020202020204" pitchFamily="34" charset="0"/>
              <a:buChar char="•"/>
            </a:pPr>
            <a:r>
              <a:rPr lang="it-IT" sz="1400" u="sng" dirty="0"/>
              <a:t>Hackathon</a:t>
            </a:r>
          </a:p>
        </p:txBody>
      </p:sp>
      <p:sp>
        <p:nvSpPr>
          <p:cNvPr id="30" name="CasellaDiTesto 29">
            <a:extLst>
              <a:ext uri="{FF2B5EF4-FFF2-40B4-BE49-F238E27FC236}">
                <a16:creationId xmlns:a16="http://schemas.microsoft.com/office/drawing/2014/main" id="{956A1987-4A02-48E6-80DC-87D8F4D6D8C5}"/>
              </a:ext>
            </a:extLst>
          </p:cNvPr>
          <p:cNvSpPr txBox="1"/>
          <p:nvPr/>
        </p:nvSpPr>
        <p:spPr>
          <a:xfrm>
            <a:off x="9381496" y="1799191"/>
            <a:ext cx="2635658" cy="923330"/>
          </a:xfrm>
          <a:prstGeom prst="rect">
            <a:avLst/>
          </a:prstGeom>
          <a:noFill/>
        </p:spPr>
        <p:txBody>
          <a:bodyPr wrap="none" lIns="91440" tIns="45720" rIns="91440" bIns="45720" rtlCol="0" anchor="t">
            <a:spAutoFit/>
          </a:bodyPr>
          <a:lstStyle/>
          <a:p>
            <a:pPr marL="285750" indent="-285750">
              <a:buClr>
                <a:srgbClr val="0097CC"/>
              </a:buClr>
              <a:buFont typeface="Arial" panose="020B0604020202020204" pitchFamily="34" charset="0"/>
              <a:buChar char="•"/>
            </a:pPr>
            <a:r>
              <a:rPr lang="it-IT" dirty="0"/>
              <a:t>Continua e costante + </a:t>
            </a:r>
          </a:p>
          <a:p>
            <a:pPr>
              <a:buClr>
                <a:srgbClr val="0097CC"/>
              </a:buClr>
            </a:pPr>
            <a:r>
              <a:rPr lang="it-IT" dirty="0"/>
              <a:t>hackathon </a:t>
            </a:r>
          </a:p>
          <a:p>
            <a:pPr marL="285750" indent="-285750">
              <a:buClr>
                <a:srgbClr val="0097CC"/>
              </a:buClr>
              <a:buFont typeface="Arial" panose="020B0604020202020204" pitchFamily="34" charset="0"/>
              <a:buChar char="•"/>
            </a:pPr>
            <a:endParaRPr lang="it-IT" dirty="0"/>
          </a:p>
        </p:txBody>
      </p:sp>
      <p:sp>
        <p:nvSpPr>
          <p:cNvPr id="31" name="CasellaDiTesto 30">
            <a:extLst>
              <a:ext uri="{FF2B5EF4-FFF2-40B4-BE49-F238E27FC236}">
                <a16:creationId xmlns:a16="http://schemas.microsoft.com/office/drawing/2014/main" id="{DE8A8CA3-8006-1661-305E-BD4DCECC58B8}"/>
              </a:ext>
            </a:extLst>
          </p:cNvPr>
          <p:cNvSpPr txBox="1"/>
          <p:nvPr/>
        </p:nvSpPr>
        <p:spPr>
          <a:xfrm>
            <a:off x="9286893" y="3657712"/>
            <a:ext cx="2824864" cy="830997"/>
          </a:xfrm>
          <a:prstGeom prst="rect">
            <a:avLst/>
          </a:prstGeom>
          <a:noFill/>
        </p:spPr>
        <p:txBody>
          <a:bodyPr wrap="square" lIns="91440" tIns="45720" rIns="91440" bIns="45720" rtlCol="0" anchor="t">
            <a:spAutoFit/>
          </a:bodyPr>
          <a:lstStyle/>
          <a:p>
            <a:pPr marL="285750" indent="-285750">
              <a:buClr>
                <a:srgbClr val="0097CC"/>
              </a:buClr>
              <a:buFont typeface="Arial" panose="020B0604020202020204" pitchFamily="34" charset="0"/>
              <a:buChar char="•"/>
            </a:pPr>
            <a:r>
              <a:rPr lang="it-IT" sz="1200" dirty="0"/>
              <a:t>Percezione del brand all'esterno</a:t>
            </a:r>
          </a:p>
          <a:p>
            <a:pPr marL="285750" indent="-285750">
              <a:buClr>
                <a:srgbClr val="0097CC"/>
              </a:buClr>
              <a:buFont typeface="Arial" panose="020B0604020202020204" pitchFamily="34" charset="0"/>
              <a:buChar char="•"/>
            </a:pPr>
            <a:r>
              <a:rPr lang="it-IT" sz="1200" dirty="0" err="1"/>
              <a:t>Internal</a:t>
            </a:r>
            <a:r>
              <a:rPr lang="it-IT" sz="1200" dirty="0"/>
              <a:t> </a:t>
            </a:r>
            <a:r>
              <a:rPr lang="it-IT" sz="1200" dirty="0" err="1"/>
              <a:t>retention</a:t>
            </a:r>
            <a:r>
              <a:rPr lang="it-IT" sz="1200" dirty="0"/>
              <a:t> rate</a:t>
            </a:r>
          </a:p>
          <a:p>
            <a:pPr marL="285750" indent="-285750">
              <a:buClr>
                <a:srgbClr val="0097CC"/>
              </a:buClr>
              <a:buFont typeface="Arial" panose="020B0604020202020204" pitchFamily="34" charset="0"/>
              <a:buChar char="•"/>
            </a:pPr>
            <a:r>
              <a:rPr lang="it-IT" sz="1200" dirty="0"/>
              <a:t>Candidate Engagement Rate</a:t>
            </a:r>
          </a:p>
          <a:p>
            <a:pPr marL="285750" indent="-285750">
              <a:buClr>
                <a:srgbClr val="0097CC"/>
              </a:buClr>
              <a:buFont typeface="Arial" panose="020B0604020202020204" pitchFamily="34" charset="0"/>
              <a:buChar char="•"/>
            </a:pPr>
            <a:r>
              <a:rPr lang="it-IT" sz="1200" dirty="0" err="1"/>
              <a:t>Offer</a:t>
            </a:r>
            <a:r>
              <a:rPr lang="it-IT" sz="1200" dirty="0"/>
              <a:t> </a:t>
            </a:r>
            <a:r>
              <a:rPr lang="it-IT" sz="1200" dirty="0" err="1"/>
              <a:t>Acceptance</a:t>
            </a:r>
            <a:r>
              <a:rPr lang="it-IT" sz="1200" dirty="0"/>
              <a:t> Rate</a:t>
            </a:r>
          </a:p>
        </p:txBody>
      </p:sp>
      <p:cxnSp>
        <p:nvCxnSpPr>
          <p:cNvPr id="32" name="Connettore diritto 31">
            <a:extLst>
              <a:ext uri="{FF2B5EF4-FFF2-40B4-BE49-F238E27FC236}">
                <a16:creationId xmlns:a16="http://schemas.microsoft.com/office/drawing/2014/main" id="{F0557CC3-064A-E29C-107C-38B9641C6DFD}"/>
              </a:ext>
            </a:extLst>
          </p:cNvPr>
          <p:cNvCxnSpPr>
            <a:cxnSpLocks/>
          </p:cNvCxnSpPr>
          <p:nvPr/>
        </p:nvCxnSpPr>
        <p:spPr>
          <a:xfrm>
            <a:off x="4054415"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3B0D0E47-C213-C229-BA2D-97E6947FAB49}"/>
              </a:ext>
            </a:extLst>
          </p:cNvPr>
          <p:cNvCxnSpPr>
            <a:cxnSpLocks/>
          </p:cNvCxnSpPr>
          <p:nvPr/>
        </p:nvCxnSpPr>
        <p:spPr>
          <a:xfrm>
            <a:off x="8427359" y="1536975"/>
            <a:ext cx="0" cy="426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764C7369-3745-0492-CBAF-0C73280ABED1}"/>
              </a:ext>
            </a:extLst>
          </p:cNvPr>
          <p:cNvCxnSpPr>
            <a:cxnSpLocks/>
          </p:cNvCxnSpPr>
          <p:nvPr/>
        </p:nvCxnSpPr>
        <p:spPr>
          <a:xfrm flipV="1">
            <a:off x="432000" y="1498243"/>
            <a:ext cx="11328000" cy="38732"/>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magine 5" descr="Immagine che contiene testo, Carattere, logo, Elementi grafici&#10;&#10;Descrizione generata automaticamente">
            <a:extLst>
              <a:ext uri="{FF2B5EF4-FFF2-40B4-BE49-F238E27FC236}">
                <a16:creationId xmlns:a16="http://schemas.microsoft.com/office/drawing/2014/main" id="{63E2F210-21FA-80C0-EF5F-067C394369BC}"/>
              </a:ext>
            </a:extLst>
          </p:cNvPr>
          <p:cNvPicPr>
            <a:picLocks noChangeAspect="1"/>
          </p:cNvPicPr>
          <p:nvPr/>
        </p:nvPicPr>
        <p:blipFill>
          <a:blip r:embed="rId14"/>
          <a:stretch>
            <a:fillRect/>
          </a:stretch>
        </p:blipFill>
        <p:spPr>
          <a:xfrm>
            <a:off x="10323275" y="6132564"/>
            <a:ext cx="914444" cy="667078"/>
          </a:xfrm>
          <a:prstGeom prst="rect">
            <a:avLst/>
          </a:prstGeom>
        </p:spPr>
      </p:pic>
      <p:sp>
        <p:nvSpPr>
          <p:cNvPr id="36" name="CasellaDiTesto 35">
            <a:extLst>
              <a:ext uri="{FF2B5EF4-FFF2-40B4-BE49-F238E27FC236}">
                <a16:creationId xmlns:a16="http://schemas.microsoft.com/office/drawing/2014/main" id="{DFBC264A-D0CA-E321-CD3D-510EAF829F75}"/>
              </a:ext>
            </a:extLst>
          </p:cNvPr>
          <p:cNvSpPr txBox="1"/>
          <p:nvPr/>
        </p:nvSpPr>
        <p:spPr>
          <a:xfrm>
            <a:off x="7101554" y="82242"/>
            <a:ext cx="4977221" cy="646331"/>
          </a:xfrm>
          <a:prstGeom prst="rect">
            <a:avLst/>
          </a:prstGeom>
          <a:noFill/>
        </p:spPr>
        <p:txBody>
          <a:bodyPr wrap="square">
            <a:spAutoFit/>
          </a:bodyPr>
          <a:lstStyle/>
          <a:p>
            <a:r>
              <a:rPr lang="it-IT"/>
              <a:t>https://www.jobylon.com/blog/7-essential-employer-branding-kpis-to-track-in-2024</a:t>
            </a:r>
          </a:p>
        </p:txBody>
      </p:sp>
    </p:spTree>
    <p:extLst>
      <p:ext uri="{BB962C8B-B14F-4D97-AF65-F5344CB8AC3E}">
        <p14:creationId xmlns:p14="http://schemas.microsoft.com/office/powerpoint/2010/main" val="2832186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E4C301-4A26-919F-B01A-DD86A158FE76}"/>
              </a:ext>
            </a:extLst>
          </p:cNvPr>
          <p:cNvSpPr>
            <a:spLocks noGrp="1"/>
          </p:cNvSpPr>
          <p:nvPr>
            <p:ph type="title"/>
          </p:nvPr>
        </p:nvSpPr>
        <p:spPr/>
        <p:txBody>
          <a:bodyPr/>
          <a:lstStyle/>
          <a:p>
            <a:endParaRPr lang="it-IT"/>
          </a:p>
        </p:txBody>
      </p:sp>
      <p:sp>
        <p:nvSpPr>
          <p:cNvPr id="4" name="Segnaposto piè di pagina 3">
            <a:extLst>
              <a:ext uri="{FF2B5EF4-FFF2-40B4-BE49-F238E27FC236}">
                <a16:creationId xmlns:a16="http://schemas.microsoft.com/office/drawing/2014/main" id="{4B0933E4-F9D7-A6E4-0622-18C419E7E840}"/>
              </a:ext>
            </a:extLst>
          </p:cNvPr>
          <p:cNvSpPr>
            <a:spLocks noGrp="1"/>
          </p:cNvSpPr>
          <p:nvPr>
            <p:ph type="ftr" sz="quarter" idx="12"/>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16DCFDA6-ACDE-1078-2551-5BE7440B0D9D}"/>
              </a:ext>
            </a:extLst>
          </p:cNvPr>
          <p:cNvSpPr>
            <a:spLocks noGrp="1"/>
          </p:cNvSpPr>
          <p:nvPr>
            <p:ph type="sldNum" sz="quarter" idx="33"/>
          </p:nvPr>
        </p:nvSpPr>
        <p:spPr/>
        <p:txBody>
          <a:bodyPr/>
          <a:lstStyle/>
          <a:p>
            <a:pPr rtl="0"/>
            <a:fld id="{19B51A1E-902D-48AF-9020-955120F399B6}" type="slidenum">
              <a:rPr lang="it-IT" smtClean="0"/>
              <a:pPr rtl="0"/>
              <a:t>4</a:t>
            </a:fld>
            <a:endParaRPr lang="it-IT"/>
          </a:p>
        </p:txBody>
      </p:sp>
      <p:graphicFrame>
        <p:nvGraphicFramePr>
          <p:cNvPr id="7" name="Tabella 6">
            <a:extLst>
              <a:ext uri="{FF2B5EF4-FFF2-40B4-BE49-F238E27FC236}">
                <a16:creationId xmlns:a16="http://schemas.microsoft.com/office/drawing/2014/main" id="{310BF2E5-687E-6ED0-7803-F0B890D553FD}"/>
              </a:ext>
            </a:extLst>
          </p:cNvPr>
          <p:cNvGraphicFramePr>
            <a:graphicFrameLocks noGrp="1"/>
          </p:cNvGraphicFramePr>
          <p:nvPr>
            <p:extLst>
              <p:ext uri="{D42A27DB-BD31-4B8C-83A1-F6EECF244321}">
                <p14:modId xmlns:p14="http://schemas.microsoft.com/office/powerpoint/2010/main" val="3506157830"/>
              </p:ext>
            </p:extLst>
          </p:nvPr>
        </p:nvGraphicFramePr>
        <p:xfrm>
          <a:off x="935037" y="1126182"/>
          <a:ext cx="10321926" cy="4580044"/>
        </p:xfrm>
        <a:graphic>
          <a:graphicData uri="http://schemas.openxmlformats.org/drawingml/2006/table">
            <a:tbl>
              <a:tblPr firstRow="1" bandRow="1">
                <a:tableStyleId>{21E4AEA4-8DFA-4A89-87EB-49C32662AFE0}</a:tableStyleId>
              </a:tblPr>
              <a:tblGrid>
                <a:gridCol w="3440642">
                  <a:extLst>
                    <a:ext uri="{9D8B030D-6E8A-4147-A177-3AD203B41FA5}">
                      <a16:colId xmlns:a16="http://schemas.microsoft.com/office/drawing/2014/main" val="967893265"/>
                    </a:ext>
                  </a:extLst>
                </a:gridCol>
                <a:gridCol w="3440642">
                  <a:extLst>
                    <a:ext uri="{9D8B030D-6E8A-4147-A177-3AD203B41FA5}">
                      <a16:colId xmlns:a16="http://schemas.microsoft.com/office/drawing/2014/main" val="1334634994"/>
                    </a:ext>
                  </a:extLst>
                </a:gridCol>
                <a:gridCol w="3440642">
                  <a:extLst>
                    <a:ext uri="{9D8B030D-6E8A-4147-A177-3AD203B41FA5}">
                      <a16:colId xmlns:a16="http://schemas.microsoft.com/office/drawing/2014/main" val="3287816464"/>
                    </a:ext>
                  </a:extLst>
                </a:gridCol>
              </a:tblGrid>
              <a:tr h="471412">
                <a:tc>
                  <a:txBody>
                    <a:bodyPr/>
                    <a:lstStyle/>
                    <a:p>
                      <a:r>
                        <a:rPr lang="it-IT"/>
                        <a:t>Nome </a:t>
                      </a:r>
                    </a:p>
                  </a:txBody>
                  <a:tcPr/>
                </a:tc>
                <a:tc>
                  <a:txBody>
                    <a:bodyPr/>
                    <a:lstStyle/>
                    <a:p>
                      <a:r>
                        <a:rPr lang="it-IT"/>
                        <a:t>Azienda</a:t>
                      </a:r>
                    </a:p>
                  </a:txBody>
                  <a:tcPr/>
                </a:tc>
                <a:tc>
                  <a:txBody>
                    <a:bodyPr/>
                    <a:lstStyle/>
                    <a:p>
                      <a:r>
                        <a:rPr lang="it-IT"/>
                        <a:t>Ruolo</a:t>
                      </a:r>
                    </a:p>
                  </a:txBody>
                  <a:tcPr/>
                </a:tc>
                <a:extLst>
                  <a:ext uri="{0D108BD9-81ED-4DB2-BD59-A6C34878D82A}">
                    <a16:rowId xmlns:a16="http://schemas.microsoft.com/office/drawing/2014/main" val="3990414504"/>
                  </a:ext>
                </a:extLst>
              </a:tr>
              <a:tr h="471412">
                <a:tc>
                  <a:txBody>
                    <a:bodyPr/>
                    <a:lstStyle/>
                    <a:p>
                      <a:pPr marL="0" algn="l" defTabSz="914400" rtl="0" eaLnBrk="1" fontAlgn="t" latinLnBrk="0" hangingPunct="1"/>
                      <a:r>
                        <a:rPr lang="it-IT" sz="1800" b="1" kern="1200" err="1">
                          <a:solidFill>
                            <a:schemeClr val="dk1"/>
                          </a:solidFill>
                          <a:latin typeface="+mn-lt"/>
                          <a:ea typeface="+mn-ea"/>
                          <a:cs typeface="+mn-cs"/>
                        </a:rPr>
                        <a:t>Blessie</a:t>
                      </a:r>
                      <a:r>
                        <a:rPr lang="it-IT" sz="1800" b="1" kern="1200">
                          <a:solidFill>
                            <a:schemeClr val="dk1"/>
                          </a:solidFill>
                          <a:latin typeface="+mn-lt"/>
                          <a:ea typeface="+mn-ea"/>
                          <a:cs typeface="+mn-cs"/>
                        </a:rPr>
                        <a:t> Quezada</a:t>
                      </a:r>
                    </a:p>
                  </a:txBody>
                  <a:tcPr marL="6350" marR="6350" marT="6350" marB="0" anchor="ctr"/>
                </a:tc>
                <a:tc>
                  <a:txBody>
                    <a:bodyPr/>
                    <a:lstStyle/>
                    <a:p>
                      <a:r>
                        <a:rPr lang="it-IT" sz="1800">
                          <a:latin typeface="+mn-lt"/>
                        </a:rPr>
                        <a:t>TRAMSCOM</a:t>
                      </a:r>
                    </a:p>
                  </a:txBody>
                  <a:tcPr anchor="ctr"/>
                </a:tc>
                <a:tc>
                  <a:txBody>
                    <a:bodyPr/>
                    <a:lstStyle/>
                    <a:p>
                      <a:r>
                        <a:rPr lang="it-IT" sz="1800">
                          <a:latin typeface="+mn-lt"/>
                        </a:rPr>
                        <a:t>Customer Care </a:t>
                      </a:r>
                      <a:r>
                        <a:rPr lang="it-IT" sz="1800" err="1">
                          <a:latin typeface="+mn-lt"/>
                        </a:rPr>
                        <a:t>Representative</a:t>
                      </a:r>
                      <a:endParaRPr lang="it-IT" sz="1800">
                        <a:latin typeface="+mn-lt"/>
                      </a:endParaRPr>
                    </a:p>
                  </a:txBody>
                  <a:tcPr anchor="ctr"/>
                </a:tc>
                <a:extLst>
                  <a:ext uri="{0D108BD9-81ED-4DB2-BD59-A6C34878D82A}">
                    <a16:rowId xmlns:a16="http://schemas.microsoft.com/office/drawing/2014/main" val="1880844648"/>
                  </a:ext>
                </a:extLst>
              </a:tr>
              <a:tr h="471412">
                <a:tc>
                  <a:txBody>
                    <a:bodyPr/>
                    <a:lstStyle/>
                    <a:p>
                      <a:pPr algn="l" fontAlgn="t"/>
                      <a:r>
                        <a:rPr lang="it-IT" sz="1800" b="1" i="0" u="none" strike="noStrike">
                          <a:effectLst/>
                          <a:latin typeface="+mn-lt"/>
                        </a:rPr>
                        <a:t>Teresa Fuccio</a:t>
                      </a:r>
                    </a:p>
                  </a:txBody>
                  <a:tcPr marL="6350" marR="6350" marT="6350" marB="0" anchor="ctr"/>
                </a:tc>
                <a:tc>
                  <a:txBody>
                    <a:bodyPr/>
                    <a:lstStyle/>
                    <a:p>
                      <a:r>
                        <a:rPr lang="it-IT" sz="1800" err="1">
                          <a:latin typeface="+mn-lt"/>
                        </a:rPr>
                        <a:t>Reply</a:t>
                      </a:r>
                      <a:endParaRPr lang="it-IT" sz="1800">
                        <a:latin typeface="+mn-lt"/>
                      </a:endParaRPr>
                    </a:p>
                  </a:txBody>
                  <a:tcPr anchor="ctr"/>
                </a:tc>
                <a:tc>
                  <a:txBody>
                    <a:bodyPr/>
                    <a:lstStyle/>
                    <a:p>
                      <a:r>
                        <a:rPr lang="it-IT" sz="1800">
                          <a:latin typeface="+mn-lt"/>
                        </a:rPr>
                        <a:t>Consulente </a:t>
                      </a:r>
                    </a:p>
                  </a:txBody>
                  <a:tcPr anchor="ctr"/>
                </a:tc>
                <a:extLst>
                  <a:ext uri="{0D108BD9-81ED-4DB2-BD59-A6C34878D82A}">
                    <a16:rowId xmlns:a16="http://schemas.microsoft.com/office/drawing/2014/main" val="2176669736"/>
                  </a:ext>
                </a:extLst>
              </a:tr>
              <a:tr h="471412">
                <a:tc>
                  <a:txBody>
                    <a:bodyPr/>
                    <a:lstStyle/>
                    <a:p>
                      <a:r>
                        <a:rPr lang="it-IT" sz="1800" b="1">
                          <a:latin typeface="+mn-lt"/>
                        </a:rPr>
                        <a:t>Elena Valdegamberi</a:t>
                      </a:r>
                    </a:p>
                  </a:txBody>
                  <a:tcPr anchor="ctr"/>
                </a:tc>
                <a:tc>
                  <a:txBody>
                    <a:bodyPr/>
                    <a:lstStyle/>
                    <a:p>
                      <a:r>
                        <a:rPr lang="it-IT" sz="1800" err="1">
                          <a:latin typeface="+mn-lt"/>
                        </a:rPr>
                        <a:t>Randstad</a:t>
                      </a:r>
                      <a:endParaRPr lang="it-IT" sz="1800">
                        <a:latin typeface="+mn-lt"/>
                      </a:endParaRPr>
                    </a:p>
                  </a:txBody>
                  <a:tcPr anchor="ctr"/>
                </a:tc>
                <a:tc>
                  <a:txBody>
                    <a:bodyPr/>
                    <a:lstStyle/>
                    <a:p>
                      <a:r>
                        <a:rPr lang="it-IT" sz="1800">
                          <a:latin typeface="+mn-lt"/>
                        </a:rPr>
                        <a:t>Customer Service Agent</a:t>
                      </a:r>
                    </a:p>
                  </a:txBody>
                  <a:tcPr anchor="ctr"/>
                </a:tc>
                <a:extLst>
                  <a:ext uri="{0D108BD9-81ED-4DB2-BD59-A6C34878D82A}">
                    <a16:rowId xmlns:a16="http://schemas.microsoft.com/office/drawing/2014/main" val="984342900"/>
                  </a:ext>
                </a:extLst>
              </a:tr>
              <a:tr h="471412">
                <a:tc>
                  <a:txBody>
                    <a:bodyPr/>
                    <a:lstStyle/>
                    <a:p>
                      <a:r>
                        <a:rPr lang="it-IT" sz="1800" b="1">
                          <a:latin typeface="+mn-lt"/>
                        </a:rPr>
                        <a:t>Alessandro Maiolo</a:t>
                      </a:r>
                    </a:p>
                  </a:txBody>
                  <a:tcPr anchor="ctr"/>
                </a:tc>
                <a:tc>
                  <a:txBody>
                    <a:bodyPr/>
                    <a:lstStyle/>
                    <a:p>
                      <a:r>
                        <a:rPr lang="it-IT" sz="1800">
                          <a:latin typeface="+mn-lt"/>
                        </a:rPr>
                        <a:t>Ingo</a:t>
                      </a:r>
                    </a:p>
                  </a:txBody>
                  <a:tcPr anchor="ctr"/>
                </a:tc>
                <a:tc>
                  <a:txBody>
                    <a:bodyPr/>
                    <a:lstStyle/>
                    <a:p>
                      <a:r>
                        <a:rPr lang="it-IT" sz="1800">
                          <a:latin typeface="+mn-lt"/>
                        </a:rPr>
                        <a:t>Customer Care </a:t>
                      </a:r>
                      <a:r>
                        <a:rPr lang="it-IT" sz="1800" err="1">
                          <a:latin typeface="+mn-lt"/>
                        </a:rPr>
                        <a:t>Specialist</a:t>
                      </a:r>
                      <a:r>
                        <a:rPr lang="it-IT" sz="1800">
                          <a:latin typeface="+mn-lt"/>
                        </a:rPr>
                        <a:t> – Team Support</a:t>
                      </a:r>
                    </a:p>
                  </a:txBody>
                  <a:tcPr anchor="ctr"/>
                </a:tc>
                <a:extLst>
                  <a:ext uri="{0D108BD9-81ED-4DB2-BD59-A6C34878D82A}">
                    <a16:rowId xmlns:a16="http://schemas.microsoft.com/office/drawing/2014/main" val="4204783544"/>
                  </a:ext>
                </a:extLst>
              </a:tr>
              <a:tr h="471412">
                <a:tc>
                  <a:txBody>
                    <a:bodyPr/>
                    <a:lstStyle/>
                    <a:p>
                      <a:r>
                        <a:rPr lang="it-IT" sz="1800" b="1">
                          <a:latin typeface="+mn-lt"/>
                        </a:rPr>
                        <a:t>Federica Vaglio Ostina</a:t>
                      </a:r>
                    </a:p>
                  </a:txBody>
                  <a:tcPr anchor="ctr"/>
                </a:tc>
                <a:tc>
                  <a:txBody>
                    <a:bodyPr/>
                    <a:lstStyle/>
                    <a:p>
                      <a:r>
                        <a:rPr lang="it-IT" sz="1800" err="1">
                          <a:latin typeface="+mn-lt"/>
                        </a:rPr>
                        <a:t>Hubrise</a:t>
                      </a:r>
                      <a:endParaRPr lang="it-IT" sz="1800">
                        <a:latin typeface="+mn-lt"/>
                      </a:endParaRPr>
                    </a:p>
                  </a:txBody>
                  <a:tcPr anchor="ctr"/>
                </a:tc>
                <a:tc>
                  <a:txBody>
                    <a:bodyPr/>
                    <a:lstStyle/>
                    <a:p>
                      <a:r>
                        <a:rPr lang="it-IT" sz="1800">
                          <a:latin typeface="+mn-lt"/>
                        </a:rPr>
                        <a:t>Customer Service </a:t>
                      </a:r>
                      <a:r>
                        <a:rPr lang="it-IT" sz="1800" err="1">
                          <a:latin typeface="+mn-lt"/>
                        </a:rPr>
                        <a:t>Hubrise</a:t>
                      </a:r>
                      <a:r>
                        <a:rPr lang="it-IT" sz="1800">
                          <a:latin typeface="+mn-lt"/>
                        </a:rPr>
                        <a:t> - Risorse Umane </a:t>
                      </a:r>
                      <a:r>
                        <a:rPr lang="it-IT" sz="1800" err="1">
                          <a:latin typeface="+mn-lt"/>
                        </a:rPr>
                        <a:t>bonprix</a:t>
                      </a:r>
                      <a:endParaRPr lang="it-IT" sz="1800">
                        <a:latin typeface="+mn-lt"/>
                      </a:endParaRPr>
                    </a:p>
                  </a:txBody>
                  <a:tcPr anchor="ctr"/>
                </a:tc>
                <a:extLst>
                  <a:ext uri="{0D108BD9-81ED-4DB2-BD59-A6C34878D82A}">
                    <a16:rowId xmlns:a16="http://schemas.microsoft.com/office/drawing/2014/main" val="2120882883"/>
                  </a:ext>
                </a:extLst>
              </a:tr>
              <a:tr h="471412">
                <a:tc>
                  <a:txBody>
                    <a:bodyPr/>
                    <a:lstStyle/>
                    <a:p>
                      <a:r>
                        <a:rPr lang="it-IT" sz="1800" b="1">
                          <a:latin typeface="+mn-lt"/>
                        </a:rPr>
                        <a:t>Michela Lombardi</a:t>
                      </a:r>
                    </a:p>
                  </a:txBody>
                  <a:tcPr anchor="ctr"/>
                </a:tc>
                <a:tc>
                  <a:txBody>
                    <a:bodyPr/>
                    <a:lstStyle/>
                    <a:p>
                      <a:r>
                        <a:rPr lang="it-IT" sz="1800">
                          <a:latin typeface="+mn-lt"/>
                        </a:rPr>
                        <a:t>Gruppo </a:t>
                      </a:r>
                      <a:r>
                        <a:rPr lang="it-IT" sz="1800" err="1">
                          <a:latin typeface="+mn-lt"/>
                        </a:rPr>
                        <a:t>Activa</a:t>
                      </a:r>
                      <a:endParaRPr lang="it-IT" sz="1800">
                        <a:latin typeface="+mn-lt"/>
                      </a:endParaRPr>
                    </a:p>
                  </a:txBody>
                  <a:tcPr anchor="ctr"/>
                </a:tc>
                <a:tc>
                  <a:txBody>
                    <a:bodyPr/>
                    <a:lstStyle/>
                    <a:p>
                      <a:r>
                        <a:rPr lang="it-IT" sz="1800">
                          <a:latin typeface="+mn-lt"/>
                        </a:rPr>
                        <a:t>HR Recruiter</a:t>
                      </a:r>
                    </a:p>
                  </a:txBody>
                  <a:tcPr anchor="ctr"/>
                </a:tc>
                <a:extLst>
                  <a:ext uri="{0D108BD9-81ED-4DB2-BD59-A6C34878D82A}">
                    <a16:rowId xmlns:a16="http://schemas.microsoft.com/office/drawing/2014/main" val="2470376145"/>
                  </a:ext>
                </a:extLst>
              </a:tr>
              <a:tr h="471412">
                <a:tc>
                  <a:txBody>
                    <a:bodyPr/>
                    <a:lstStyle/>
                    <a:p>
                      <a:r>
                        <a:rPr lang="it-IT" sz="1800" b="1">
                          <a:latin typeface="+mn-lt"/>
                        </a:rPr>
                        <a:t>Juan José </a:t>
                      </a:r>
                      <a:r>
                        <a:rPr lang="it-IT" sz="1800" b="1" err="1">
                          <a:latin typeface="+mn-lt"/>
                        </a:rPr>
                        <a:t>Mendizabal</a:t>
                      </a:r>
                      <a:r>
                        <a:rPr lang="it-IT" sz="1800" b="1">
                          <a:latin typeface="+mn-lt"/>
                        </a:rPr>
                        <a:t> </a:t>
                      </a:r>
                      <a:r>
                        <a:rPr lang="it-IT" sz="1800" b="1" err="1">
                          <a:latin typeface="+mn-lt"/>
                        </a:rPr>
                        <a:t>Terzeros</a:t>
                      </a:r>
                      <a:endParaRPr lang="it-IT" sz="1800" b="1">
                        <a:latin typeface="+mn-lt"/>
                      </a:endParaRPr>
                    </a:p>
                  </a:txBody>
                  <a:tcPr anchor="ctr"/>
                </a:tc>
                <a:tc>
                  <a:txBody>
                    <a:bodyPr/>
                    <a:lstStyle/>
                    <a:p>
                      <a:r>
                        <a:rPr lang="it-IT" sz="1800">
                          <a:latin typeface="+mn-lt"/>
                        </a:rPr>
                        <a:t>DHL Express </a:t>
                      </a:r>
                      <a:r>
                        <a:rPr lang="it-IT" sz="1800" err="1">
                          <a:latin typeface="+mn-lt"/>
                        </a:rPr>
                        <a:t>Italy</a:t>
                      </a:r>
                      <a:endParaRPr lang="it-IT" sz="1800">
                        <a:latin typeface="+mn-lt"/>
                      </a:endParaRPr>
                    </a:p>
                  </a:txBody>
                  <a:tcPr anchor="ctr"/>
                </a:tc>
                <a:tc>
                  <a:txBody>
                    <a:bodyPr/>
                    <a:lstStyle/>
                    <a:p>
                      <a:r>
                        <a:rPr lang="it-IT" sz="1800">
                          <a:latin typeface="+mn-lt"/>
                        </a:rPr>
                        <a:t>Cs Customs </a:t>
                      </a:r>
                      <a:r>
                        <a:rPr lang="it-IT" sz="1800" err="1">
                          <a:latin typeface="+mn-lt"/>
                        </a:rPr>
                        <a:t>backline</a:t>
                      </a:r>
                      <a:r>
                        <a:rPr lang="it-IT" sz="1800">
                          <a:latin typeface="+mn-lt"/>
                        </a:rPr>
                        <a:t> Agent </a:t>
                      </a:r>
                    </a:p>
                  </a:txBody>
                  <a:tcPr anchor="ctr"/>
                </a:tc>
                <a:extLst>
                  <a:ext uri="{0D108BD9-81ED-4DB2-BD59-A6C34878D82A}">
                    <a16:rowId xmlns:a16="http://schemas.microsoft.com/office/drawing/2014/main" val="260822907"/>
                  </a:ext>
                </a:extLst>
              </a:tr>
              <a:tr h="471412">
                <a:tc>
                  <a:txBody>
                    <a:bodyPr/>
                    <a:lstStyle/>
                    <a:p>
                      <a:r>
                        <a:rPr lang="it-IT" sz="1800" b="1">
                          <a:latin typeface="+mn-lt"/>
                        </a:rPr>
                        <a:t>Lucia Sciascia</a:t>
                      </a:r>
                    </a:p>
                  </a:txBody>
                  <a:tcPr anchor="ctr"/>
                </a:tc>
                <a:tc>
                  <a:txBody>
                    <a:bodyPr/>
                    <a:lstStyle/>
                    <a:p>
                      <a:r>
                        <a:rPr lang="it-IT" sz="1800">
                          <a:latin typeface="+mn-lt"/>
                        </a:rPr>
                        <a:t>Acquedotto Pugliese</a:t>
                      </a:r>
                    </a:p>
                  </a:txBody>
                  <a:tcPr anchor="ctr"/>
                </a:tc>
                <a:tc>
                  <a:txBody>
                    <a:bodyPr/>
                    <a:lstStyle/>
                    <a:p>
                      <a:r>
                        <a:rPr lang="it-IT" sz="1800">
                          <a:latin typeface="+mn-lt"/>
                        </a:rPr>
                        <a:t>Servizio Contact Center</a:t>
                      </a:r>
                    </a:p>
                  </a:txBody>
                  <a:tcPr anchor="ctr"/>
                </a:tc>
                <a:extLst>
                  <a:ext uri="{0D108BD9-81ED-4DB2-BD59-A6C34878D82A}">
                    <a16:rowId xmlns:a16="http://schemas.microsoft.com/office/drawing/2014/main" val="1138917806"/>
                  </a:ext>
                </a:extLst>
              </a:tr>
            </a:tbl>
          </a:graphicData>
        </a:graphic>
      </p:graphicFrame>
      <p:sp>
        <p:nvSpPr>
          <p:cNvPr id="3" name="Ovale 2">
            <a:extLst>
              <a:ext uri="{FF2B5EF4-FFF2-40B4-BE49-F238E27FC236}">
                <a16:creationId xmlns:a16="http://schemas.microsoft.com/office/drawing/2014/main" id="{5266D735-4092-7440-7E61-A5D04523B568}"/>
              </a:ext>
            </a:extLst>
          </p:cNvPr>
          <p:cNvSpPr/>
          <p:nvPr/>
        </p:nvSpPr>
        <p:spPr>
          <a:xfrm>
            <a:off x="3482471" y="2006759"/>
            <a:ext cx="4813539" cy="30710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t>Cosa ne dite di una presentazione vostra più creativa?</a:t>
            </a:r>
          </a:p>
          <a:p>
            <a:pPr algn="ctr"/>
            <a:r>
              <a:rPr lang="it-IT" b="1"/>
              <a:t>Foto per esempio ?</a:t>
            </a:r>
          </a:p>
        </p:txBody>
      </p:sp>
      <p:pic>
        <p:nvPicPr>
          <p:cNvPr id="6" name="Immagine 5" descr="Immagine che contiene testo, Carattere, logo, Elementi grafici&#10;&#10;Descrizione generata automaticamente">
            <a:extLst>
              <a:ext uri="{FF2B5EF4-FFF2-40B4-BE49-F238E27FC236}">
                <a16:creationId xmlns:a16="http://schemas.microsoft.com/office/drawing/2014/main" id="{117098DD-1CF8-815D-8B83-93580043E552}"/>
              </a:ext>
            </a:extLst>
          </p:cNvPr>
          <p:cNvPicPr>
            <a:picLocks noChangeAspect="1"/>
          </p:cNvPicPr>
          <p:nvPr/>
        </p:nvPicPr>
        <p:blipFill>
          <a:blip r:embed="rId2"/>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552875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A32AAA-C28C-A1C3-87F6-5E12566D6FB4}"/>
              </a:ext>
            </a:extLst>
          </p:cNvPr>
          <p:cNvSpPr>
            <a:spLocks noGrp="1"/>
          </p:cNvSpPr>
          <p:nvPr>
            <p:ph type="title"/>
          </p:nvPr>
        </p:nvSpPr>
        <p:spPr>
          <a:xfrm>
            <a:off x="212006" y="51961"/>
            <a:ext cx="11340000" cy="432000"/>
          </a:xfrm>
        </p:spPr>
        <p:txBody>
          <a:bodyPr/>
          <a:lstStyle/>
          <a:p>
            <a:r>
              <a:rPr lang="it-IT" sz="2400" dirty="0"/>
              <a:t>L’iniziativa in una roadmap</a:t>
            </a:r>
          </a:p>
        </p:txBody>
      </p:sp>
      <p:sp>
        <p:nvSpPr>
          <p:cNvPr id="3" name="Segnaposto testo 2">
            <a:extLst>
              <a:ext uri="{FF2B5EF4-FFF2-40B4-BE49-F238E27FC236}">
                <a16:creationId xmlns:a16="http://schemas.microsoft.com/office/drawing/2014/main" id="{8FC3006E-010E-0FA5-010F-DC930D166987}"/>
              </a:ext>
            </a:extLst>
          </p:cNvPr>
          <p:cNvSpPr>
            <a:spLocks noGrp="1"/>
          </p:cNvSpPr>
          <p:nvPr>
            <p:ph type="body" sz="quarter" idx="32"/>
          </p:nvPr>
        </p:nvSpPr>
        <p:spPr>
          <a:xfrm>
            <a:off x="2324477" y="471533"/>
            <a:ext cx="1337618" cy="415217"/>
          </a:xfrm>
        </p:spPr>
        <p:txBody>
          <a:bodyPr vert="horz" lIns="0" tIns="0" rIns="0" bIns="0" rtlCol="0" anchor="t">
            <a:noAutofit/>
          </a:bodyPr>
          <a:lstStyle/>
          <a:p>
            <a:r>
              <a:rPr lang="it-IT" dirty="0"/>
              <a:t>QUARTER 1</a:t>
            </a:r>
          </a:p>
        </p:txBody>
      </p:sp>
      <p:sp>
        <p:nvSpPr>
          <p:cNvPr id="6" name="Segnaposto piè di pagina 5">
            <a:extLst>
              <a:ext uri="{FF2B5EF4-FFF2-40B4-BE49-F238E27FC236}">
                <a16:creationId xmlns:a16="http://schemas.microsoft.com/office/drawing/2014/main" id="{C4BA42E8-3A07-A427-EAE0-29E8CB6D07D8}"/>
              </a:ext>
            </a:extLst>
          </p:cNvPr>
          <p:cNvSpPr>
            <a:spLocks noGrp="1"/>
          </p:cNvSpPr>
          <p:nvPr>
            <p:ph type="ftr" sz="quarter" idx="13"/>
          </p:nvPr>
        </p:nvSpPr>
        <p:spPr/>
        <p:txBody>
          <a:bodyPr/>
          <a:lstStyle/>
          <a:p>
            <a:pPr rtl="0"/>
            <a:r>
              <a:rPr lang="it-IT"/>
              <a:t>Aggiungere un piè di pagina</a:t>
            </a:r>
          </a:p>
        </p:txBody>
      </p:sp>
      <p:sp>
        <p:nvSpPr>
          <p:cNvPr id="7" name="Segnaposto numero diapositiva 6">
            <a:extLst>
              <a:ext uri="{FF2B5EF4-FFF2-40B4-BE49-F238E27FC236}">
                <a16:creationId xmlns:a16="http://schemas.microsoft.com/office/drawing/2014/main" id="{7455BCA5-1C5C-5AD3-668B-C50640BBC9AA}"/>
              </a:ext>
            </a:extLst>
          </p:cNvPr>
          <p:cNvSpPr>
            <a:spLocks noGrp="1"/>
          </p:cNvSpPr>
          <p:nvPr>
            <p:ph type="sldNum" sz="quarter" idx="33"/>
          </p:nvPr>
        </p:nvSpPr>
        <p:spPr/>
        <p:txBody>
          <a:bodyPr/>
          <a:lstStyle/>
          <a:p>
            <a:pPr rtl="0"/>
            <a:fld id="{19B51A1E-902D-48AF-9020-955120F399B6}" type="slidenum">
              <a:rPr lang="it-IT" smtClean="0"/>
              <a:pPr rtl="0"/>
              <a:t>40</a:t>
            </a:fld>
            <a:endParaRPr lang="it-IT"/>
          </a:p>
        </p:txBody>
      </p:sp>
      <p:pic>
        <p:nvPicPr>
          <p:cNvPr id="9" name="Immagine 8" descr="Immagine che contiene testo, Carattere, logo, Elementi grafici&#10;&#10;Descrizione generata automaticamente">
            <a:extLst>
              <a:ext uri="{FF2B5EF4-FFF2-40B4-BE49-F238E27FC236}">
                <a16:creationId xmlns:a16="http://schemas.microsoft.com/office/drawing/2014/main" id="{283966E9-916D-F5C7-68D5-8543191E55CB}"/>
              </a:ext>
            </a:extLst>
          </p:cNvPr>
          <p:cNvPicPr>
            <a:picLocks noChangeAspect="1"/>
          </p:cNvPicPr>
          <p:nvPr/>
        </p:nvPicPr>
        <p:blipFill>
          <a:blip r:embed="rId2"/>
          <a:stretch>
            <a:fillRect/>
          </a:stretch>
        </p:blipFill>
        <p:spPr>
          <a:xfrm>
            <a:off x="10375526" y="6184355"/>
            <a:ext cx="841114" cy="613585"/>
          </a:xfrm>
          <a:prstGeom prst="rect">
            <a:avLst/>
          </a:prstGeom>
        </p:spPr>
      </p:pic>
      <p:sp>
        <p:nvSpPr>
          <p:cNvPr id="13" name="Segnaposto testo 2">
            <a:extLst>
              <a:ext uri="{FF2B5EF4-FFF2-40B4-BE49-F238E27FC236}">
                <a16:creationId xmlns:a16="http://schemas.microsoft.com/office/drawing/2014/main" id="{FBA3D715-5254-BBD5-5A4E-29D78A3CB981}"/>
              </a:ext>
            </a:extLst>
          </p:cNvPr>
          <p:cNvSpPr txBox="1">
            <a:spLocks/>
          </p:cNvSpPr>
          <p:nvPr/>
        </p:nvSpPr>
        <p:spPr>
          <a:xfrm>
            <a:off x="5207096" y="407788"/>
            <a:ext cx="1337618" cy="415217"/>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QUARTER 2</a:t>
            </a:r>
          </a:p>
        </p:txBody>
      </p:sp>
      <p:sp>
        <p:nvSpPr>
          <p:cNvPr id="14" name="Segnaposto testo 2">
            <a:extLst>
              <a:ext uri="{FF2B5EF4-FFF2-40B4-BE49-F238E27FC236}">
                <a16:creationId xmlns:a16="http://schemas.microsoft.com/office/drawing/2014/main" id="{9C8F3C17-CBC2-A24B-B30B-3438202F12B5}"/>
              </a:ext>
            </a:extLst>
          </p:cNvPr>
          <p:cNvSpPr txBox="1">
            <a:spLocks/>
          </p:cNvSpPr>
          <p:nvPr/>
        </p:nvSpPr>
        <p:spPr>
          <a:xfrm>
            <a:off x="7756119" y="439122"/>
            <a:ext cx="1337618" cy="415217"/>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QUARTER 3</a:t>
            </a:r>
          </a:p>
        </p:txBody>
      </p:sp>
      <p:sp>
        <p:nvSpPr>
          <p:cNvPr id="15" name="Segnaposto testo 2">
            <a:extLst>
              <a:ext uri="{FF2B5EF4-FFF2-40B4-BE49-F238E27FC236}">
                <a16:creationId xmlns:a16="http://schemas.microsoft.com/office/drawing/2014/main" id="{97D11D53-6235-AE84-998B-81BE3D1CAB86}"/>
              </a:ext>
            </a:extLst>
          </p:cNvPr>
          <p:cNvSpPr txBox="1">
            <a:spLocks/>
          </p:cNvSpPr>
          <p:nvPr/>
        </p:nvSpPr>
        <p:spPr>
          <a:xfrm>
            <a:off x="10214388" y="427204"/>
            <a:ext cx="1337618" cy="415217"/>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QUARTER 4</a:t>
            </a:r>
          </a:p>
        </p:txBody>
      </p:sp>
      <p:sp>
        <p:nvSpPr>
          <p:cNvPr id="16" name="Segnaposto testo 2">
            <a:extLst>
              <a:ext uri="{FF2B5EF4-FFF2-40B4-BE49-F238E27FC236}">
                <a16:creationId xmlns:a16="http://schemas.microsoft.com/office/drawing/2014/main" id="{E6DC4FE6-EA85-8DF0-9430-DF09A52BA96F}"/>
              </a:ext>
            </a:extLst>
          </p:cNvPr>
          <p:cNvSpPr txBox="1">
            <a:spLocks/>
          </p:cNvSpPr>
          <p:nvPr/>
        </p:nvSpPr>
        <p:spPr>
          <a:xfrm>
            <a:off x="180362" y="1122187"/>
            <a:ext cx="1337618" cy="415217"/>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Ambasciatori</a:t>
            </a:r>
          </a:p>
        </p:txBody>
      </p:sp>
      <p:sp>
        <p:nvSpPr>
          <p:cNvPr id="17" name="Segnaposto testo 2">
            <a:extLst>
              <a:ext uri="{FF2B5EF4-FFF2-40B4-BE49-F238E27FC236}">
                <a16:creationId xmlns:a16="http://schemas.microsoft.com/office/drawing/2014/main" id="{9A77E65F-2DB6-3223-022A-BF7EDE79FD48}"/>
              </a:ext>
            </a:extLst>
          </p:cNvPr>
          <p:cNvSpPr txBox="1">
            <a:spLocks/>
          </p:cNvSpPr>
          <p:nvPr/>
        </p:nvSpPr>
        <p:spPr>
          <a:xfrm>
            <a:off x="163379" y="1907340"/>
            <a:ext cx="1821016" cy="295062"/>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Team Innovation</a:t>
            </a:r>
          </a:p>
        </p:txBody>
      </p:sp>
      <p:sp>
        <p:nvSpPr>
          <p:cNvPr id="23" name="Segnaposto testo 2">
            <a:extLst>
              <a:ext uri="{FF2B5EF4-FFF2-40B4-BE49-F238E27FC236}">
                <a16:creationId xmlns:a16="http://schemas.microsoft.com/office/drawing/2014/main" id="{28EDFE51-B3B5-AEEB-F954-87DDEFD9F1AF}"/>
              </a:ext>
            </a:extLst>
          </p:cNvPr>
          <p:cNvSpPr txBox="1">
            <a:spLocks/>
          </p:cNvSpPr>
          <p:nvPr/>
        </p:nvSpPr>
        <p:spPr>
          <a:xfrm>
            <a:off x="7642007" y="1319428"/>
            <a:ext cx="1929873" cy="415217"/>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25" name="Freccia a destra 24">
            <a:extLst>
              <a:ext uri="{FF2B5EF4-FFF2-40B4-BE49-F238E27FC236}">
                <a16:creationId xmlns:a16="http://schemas.microsoft.com/office/drawing/2014/main" id="{1F5F96D8-DDCB-ACA6-BE65-9BDD46438DBA}"/>
              </a:ext>
            </a:extLst>
          </p:cNvPr>
          <p:cNvSpPr/>
          <p:nvPr/>
        </p:nvSpPr>
        <p:spPr>
          <a:xfrm>
            <a:off x="7621373" y="776745"/>
            <a:ext cx="4000754" cy="846378"/>
          </a:xfrm>
          <a:prstGeom prst="rightArrow">
            <a:avLst>
              <a:gd name="adj1" fmla="val 56247"/>
              <a:gd name="adj2" fmla="val 57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Social Media interni ed esterni</a:t>
            </a:r>
          </a:p>
        </p:txBody>
      </p:sp>
      <p:sp>
        <p:nvSpPr>
          <p:cNvPr id="26" name="Freccia a destra 25">
            <a:extLst>
              <a:ext uri="{FF2B5EF4-FFF2-40B4-BE49-F238E27FC236}">
                <a16:creationId xmlns:a16="http://schemas.microsoft.com/office/drawing/2014/main" id="{FFD29C53-D2D9-CA61-69C6-380F7F5EF806}"/>
              </a:ext>
            </a:extLst>
          </p:cNvPr>
          <p:cNvSpPr/>
          <p:nvPr/>
        </p:nvSpPr>
        <p:spPr>
          <a:xfrm>
            <a:off x="4813489" y="776745"/>
            <a:ext cx="2447146" cy="9461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Onboarding</a:t>
            </a:r>
            <a:endParaRPr lang="it-IT" dirty="0"/>
          </a:p>
          <a:p>
            <a:pPr algn="ctr"/>
            <a:r>
              <a:rPr lang="it-IT" dirty="0"/>
              <a:t>Kit di comunicazione</a:t>
            </a:r>
          </a:p>
        </p:txBody>
      </p:sp>
      <p:sp>
        <p:nvSpPr>
          <p:cNvPr id="27" name="Freccia a destra 26">
            <a:extLst>
              <a:ext uri="{FF2B5EF4-FFF2-40B4-BE49-F238E27FC236}">
                <a16:creationId xmlns:a16="http://schemas.microsoft.com/office/drawing/2014/main" id="{C03819DE-D4F2-175C-8D16-E648EF760E2F}"/>
              </a:ext>
            </a:extLst>
          </p:cNvPr>
          <p:cNvSpPr/>
          <p:nvPr/>
        </p:nvSpPr>
        <p:spPr>
          <a:xfrm>
            <a:off x="1971119" y="826469"/>
            <a:ext cx="2522471" cy="847293"/>
          </a:xfrm>
          <a:prstGeom prst="rightArrow">
            <a:avLst>
              <a:gd name="adj1" fmla="val 68501"/>
              <a:gd name="adj2" fmla="val 5102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Call for </a:t>
            </a:r>
            <a:r>
              <a:rPr lang="it-IT" dirty="0" err="1"/>
              <a:t>ambassador</a:t>
            </a:r>
            <a:endParaRPr lang="it-IT" dirty="0"/>
          </a:p>
        </p:txBody>
      </p:sp>
      <p:sp>
        <p:nvSpPr>
          <p:cNvPr id="28" name="Freccia a destra 27">
            <a:extLst>
              <a:ext uri="{FF2B5EF4-FFF2-40B4-BE49-F238E27FC236}">
                <a16:creationId xmlns:a16="http://schemas.microsoft.com/office/drawing/2014/main" id="{9FC75501-772D-A07A-353C-F5CA4EDC82A5}"/>
              </a:ext>
            </a:extLst>
          </p:cNvPr>
          <p:cNvSpPr/>
          <p:nvPr/>
        </p:nvSpPr>
        <p:spPr>
          <a:xfrm>
            <a:off x="7621373" y="4456561"/>
            <a:ext cx="2229589" cy="847293"/>
          </a:xfrm>
          <a:prstGeom prst="rightArrow">
            <a:avLst>
              <a:gd name="adj1" fmla="val 68501"/>
              <a:gd name="adj2" fmla="val 51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Progettare la formazione</a:t>
            </a:r>
          </a:p>
        </p:txBody>
      </p:sp>
      <p:sp>
        <p:nvSpPr>
          <p:cNvPr id="29" name="Freccia a destra 28">
            <a:extLst>
              <a:ext uri="{FF2B5EF4-FFF2-40B4-BE49-F238E27FC236}">
                <a16:creationId xmlns:a16="http://schemas.microsoft.com/office/drawing/2014/main" id="{9FAF9C08-CB08-2C1C-5806-FBF4E7324B5C}"/>
              </a:ext>
            </a:extLst>
          </p:cNvPr>
          <p:cNvSpPr/>
          <p:nvPr/>
        </p:nvSpPr>
        <p:spPr>
          <a:xfrm>
            <a:off x="4836629" y="1752712"/>
            <a:ext cx="2522471" cy="847293"/>
          </a:xfrm>
          <a:prstGeom prst="rightArrow">
            <a:avLst>
              <a:gd name="adj1" fmla="val 68501"/>
              <a:gd name="adj2" fmla="val 6439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Progettazione </a:t>
            </a:r>
            <a:r>
              <a:rPr lang="it-IT" dirty="0" err="1"/>
              <a:t>innovation</a:t>
            </a:r>
            <a:r>
              <a:rPr lang="it-IT" dirty="0"/>
              <a:t> lab</a:t>
            </a:r>
          </a:p>
        </p:txBody>
      </p:sp>
      <p:sp>
        <p:nvSpPr>
          <p:cNvPr id="30" name="Freccia a destra 29">
            <a:extLst>
              <a:ext uri="{FF2B5EF4-FFF2-40B4-BE49-F238E27FC236}">
                <a16:creationId xmlns:a16="http://schemas.microsoft.com/office/drawing/2014/main" id="{570F00FC-C629-616B-2BB4-22A53AA6E1B8}"/>
              </a:ext>
            </a:extLst>
          </p:cNvPr>
          <p:cNvSpPr/>
          <p:nvPr/>
        </p:nvSpPr>
        <p:spPr>
          <a:xfrm>
            <a:off x="7621373" y="1739340"/>
            <a:ext cx="4000754" cy="846378"/>
          </a:xfrm>
          <a:prstGeom prst="rightArrow">
            <a:avLst>
              <a:gd name="adj1" fmla="val 56247"/>
              <a:gd name="adj2" fmla="val 578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Eventi e </a:t>
            </a:r>
            <a:r>
              <a:rPr lang="it-IT" dirty="0" err="1"/>
              <a:t>innovation</a:t>
            </a:r>
            <a:r>
              <a:rPr lang="it-IT" dirty="0"/>
              <a:t> lab</a:t>
            </a:r>
          </a:p>
        </p:txBody>
      </p:sp>
      <p:sp>
        <p:nvSpPr>
          <p:cNvPr id="31" name="Segnaposto testo 2">
            <a:extLst>
              <a:ext uri="{FF2B5EF4-FFF2-40B4-BE49-F238E27FC236}">
                <a16:creationId xmlns:a16="http://schemas.microsoft.com/office/drawing/2014/main" id="{7C089C8C-C911-673D-F34D-115A12A38AF4}"/>
              </a:ext>
            </a:extLst>
          </p:cNvPr>
          <p:cNvSpPr txBox="1">
            <a:spLocks/>
          </p:cNvSpPr>
          <p:nvPr/>
        </p:nvSpPr>
        <p:spPr>
          <a:xfrm>
            <a:off x="163380" y="3378602"/>
            <a:ext cx="1668186" cy="295062"/>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Azioni di sensibilizzazione</a:t>
            </a:r>
          </a:p>
        </p:txBody>
      </p:sp>
      <p:sp>
        <p:nvSpPr>
          <p:cNvPr id="34" name="Freccia a destra 33">
            <a:extLst>
              <a:ext uri="{FF2B5EF4-FFF2-40B4-BE49-F238E27FC236}">
                <a16:creationId xmlns:a16="http://schemas.microsoft.com/office/drawing/2014/main" id="{2945B57E-FD0D-2B6C-39C1-2C64CD3F2C4B}"/>
              </a:ext>
            </a:extLst>
          </p:cNvPr>
          <p:cNvSpPr/>
          <p:nvPr/>
        </p:nvSpPr>
        <p:spPr>
          <a:xfrm>
            <a:off x="4836629" y="2791014"/>
            <a:ext cx="2522471" cy="1700317"/>
          </a:xfrm>
          <a:prstGeom prst="rightArrow">
            <a:avLst>
              <a:gd name="adj1" fmla="val 68501"/>
              <a:gd name="adj2" fmla="val 3417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Implementazione</a:t>
            </a:r>
          </a:p>
          <a:p>
            <a:pPr algn="ctr"/>
            <a:r>
              <a:rPr lang="it-IT" dirty="0"/>
              <a:t>Formazione tecnica</a:t>
            </a:r>
          </a:p>
        </p:txBody>
      </p:sp>
      <p:sp>
        <p:nvSpPr>
          <p:cNvPr id="35" name="Freccia a destra 34">
            <a:extLst>
              <a:ext uri="{FF2B5EF4-FFF2-40B4-BE49-F238E27FC236}">
                <a16:creationId xmlns:a16="http://schemas.microsoft.com/office/drawing/2014/main" id="{9EC82386-F9D2-4BA4-C79A-0D0AC1524F19}"/>
              </a:ext>
            </a:extLst>
          </p:cNvPr>
          <p:cNvSpPr/>
          <p:nvPr/>
        </p:nvSpPr>
        <p:spPr>
          <a:xfrm>
            <a:off x="7621373" y="3036727"/>
            <a:ext cx="4000754" cy="846378"/>
          </a:xfrm>
          <a:prstGeom prst="rightArrow">
            <a:avLst>
              <a:gd name="adj1" fmla="val 56247"/>
              <a:gd name="adj2" fmla="val 5787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Azioni di sensibilizzazione</a:t>
            </a:r>
          </a:p>
        </p:txBody>
      </p:sp>
      <p:sp>
        <p:nvSpPr>
          <p:cNvPr id="36" name="Segnaposto testo 2">
            <a:extLst>
              <a:ext uri="{FF2B5EF4-FFF2-40B4-BE49-F238E27FC236}">
                <a16:creationId xmlns:a16="http://schemas.microsoft.com/office/drawing/2014/main" id="{F6D18B6C-01DD-952F-DC4B-6BCC8EF6C6DA}"/>
              </a:ext>
            </a:extLst>
          </p:cNvPr>
          <p:cNvSpPr txBox="1">
            <a:spLocks/>
          </p:cNvSpPr>
          <p:nvPr/>
        </p:nvSpPr>
        <p:spPr>
          <a:xfrm>
            <a:off x="163379" y="2623010"/>
            <a:ext cx="1694556" cy="49926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Strumenti ad Hoc</a:t>
            </a:r>
          </a:p>
        </p:txBody>
      </p:sp>
      <p:sp>
        <p:nvSpPr>
          <p:cNvPr id="37" name="Freccia a destra 36">
            <a:extLst>
              <a:ext uri="{FF2B5EF4-FFF2-40B4-BE49-F238E27FC236}">
                <a16:creationId xmlns:a16="http://schemas.microsoft.com/office/drawing/2014/main" id="{A40F1162-41BE-31F4-6E4B-DAD9800D0E68}"/>
              </a:ext>
            </a:extLst>
          </p:cNvPr>
          <p:cNvSpPr/>
          <p:nvPr/>
        </p:nvSpPr>
        <p:spPr>
          <a:xfrm>
            <a:off x="1984395" y="2690367"/>
            <a:ext cx="2522471" cy="1811454"/>
          </a:xfrm>
          <a:prstGeom prst="rightArrow">
            <a:avLst>
              <a:gd name="adj1" fmla="val 68501"/>
              <a:gd name="adj2" fmla="val 241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Costruzione knowledge base</a:t>
            </a:r>
          </a:p>
          <a:p>
            <a:pPr algn="ctr"/>
            <a:r>
              <a:rPr lang="it-IT" sz="1600" dirty="0"/>
              <a:t>Scelta della tecnologia per la knowledge base</a:t>
            </a:r>
            <a:endParaRPr lang="it-IT" dirty="0"/>
          </a:p>
        </p:txBody>
      </p:sp>
      <p:sp>
        <p:nvSpPr>
          <p:cNvPr id="39" name="CasellaDiTesto 38">
            <a:extLst>
              <a:ext uri="{FF2B5EF4-FFF2-40B4-BE49-F238E27FC236}">
                <a16:creationId xmlns:a16="http://schemas.microsoft.com/office/drawing/2014/main" id="{FEEA422D-8EDA-0CF9-915E-35D900412BA1}"/>
              </a:ext>
            </a:extLst>
          </p:cNvPr>
          <p:cNvSpPr txBox="1"/>
          <p:nvPr/>
        </p:nvSpPr>
        <p:spPr>
          <a:xfrm>
            <a:off x="94689" y="3936898"/>
            <a:ext cx="1958395" cy="646331"/>
          </a:xfrm>
          <a:prstGeom prst="rect">
            <a:avLst/>
          </a:prstGeom>
          <a:noFill/>
        </p:spPr>
        <p:txBody>
          <a:bodyPr wrap="square">
            <a:spAutoFit/>
          </a:bodyPr>
          <a:lstStyle/>
          <a:p>
            <a:pPr algn="just"/>
            <a:r>
              <a:rPr lang="it-IT" dirty="0">
                <a:solidFill>
                  <a:schemeClr val="tx1">
                    <a:lumMod val="75000"/>
                    <a:lumOff val="25000"/>
                  </a:schemeClr>
                </a:solidFill>
              </a:rPr>
              <a:t>Formazione tecnica</a:t>
            </a:r>
          </a:p>
        </p:txBody>
      </p:sp>
      <p:sp>
        <p:nvSpPr>
          <p:cNvPr id="40" name="Segnaposto testo 2">
            <a:extLst>
              <a:ext uri="{FF2B5EF4-FFF2-40B4-BE49-F238E27FC236}">
                <a16:creationId xmlns:a16="http://schemas.microsoft.com/office/drawing/2014/main" id="{8AC9CBD1-FDF8-B83C-26F3-21D5BD8A8A63}"/>
              </a:ext>
            </a:extLst>
          </p:cNvPr>
          <p:cNvSpPr txBox="1">
            <a:spLocks/>
          </p:cNvSpPr>
          <p:nvPr/>
        </p:nvSpPr>
        <p:spPr>
          <a:xfrm>
            <a:off x="228508" y="4817205"/>
            <a:ext cx="1629427" cy="295062"/>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Soft skills</a:t>
            </a:r>
          </a:p>
        </p:txBody>
      </p:sp>
      <p:sp>
        <p:nvSpPr>
          <p:cNvPr id="42" name="Freccia a destra 41">
            <a:extLst>
              <a:ext uri="{FF2B5EF4-FFF2-40B4-BE49-F238E27FC236}">
                <a16:creationId xmlns:a16="http://schemas.microsoft.com/office/drawing/2014/main" id="{0C56F32B-1794-4669-1188-C520E36DAAE3}"/>
              </a:ext>
            </a:extLst>
          </p:cNvPr>
          <p:cNvSpPr/>
          <p:nvPr/>
        </p:nvSpPr>
        <p:spPr>
          <a:xfrm>
            <a:off x="2001496" y="1772117"/>
            <a:ext cx="2522471" cy="847293"/>
          </a:xfrm>
          <a:prstGeom prst="rightArrow">
            <a:avLst>
              <a:gd name="adj1" fmla="val 68501"/>
              <a:gd name="adj2" fmla="val 5102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Strutturare il team</a:t>
            </a:r>
          </a:p>
        </p:txBody>
      </p:sp>
      <p:sp>
        <p:nvSpPr>
          <p:cNvPr id="43" name="Freccia a destra 42">
            <a:extLst>
              <a:ext uri="{FF2B5EF4-FFF2-40B4-BE49-F238E27FC236}">
                <a16:creationId xmlns:a16="http://schemas.microsoft.com/office/drawing/2014/main" id="{E25ADEAA-BDB6-47E7-87D6-B8F4302FC03E}"/>
              </a:ext>
            </a:extLst>
          </p:cNvPr>
          <p:cNvSpPr/>
          <p:nvPr/>
        </p:nvSpPr>
        <p:spPr>
          <a:xfrm>
            <a:off x="9894299" y="4221274"/>
            <a:ext cx="2130268" cy="1244514"/>
          </a:xfrm>
          <a:prstGeom prst="rightArrow">
            <a:avLst>
              <a:gd name="adj1" fmla="val 68501"/>
              <a:gd name="adj2" fmla="val 35633"/>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Erogare la formazione (gamification)</a:t>
            </a:r>
          </a:p>
        </p:txBody>
      </p:sp>
      <p:sp>
        <p:nvSpPr>
          <p:cNvPr id="44" name="Segnaposto testo 2">
            <a:extLst>
              <a:ext uri="{FF2B5EF4-FFF2-40B4-BE49-F238E27FC236}">
                <a16:creationId xmlns:a16="http://schemas.microsoft.com/office/drawing/2014/main" id="{355DD602-F861-ADD2-D8C8-EF36E5A72536}"/>
              </a:ext>
            </a:extLst>
          </p:cNvPr>
          <p:cNvSpPr txBox="1">
            <a:spLocks/>
          </p:cNvSpPr>
          <p:nvPr/>
        </p:nvSpPr>
        <p:spPr>
          <a:xfrm>
            <a:off x="203953" y="5735813"/>
            <a:ext cx="1775857" cy="295062"/>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err="1"/>
              <a:t>Employer</a:t>
            </a:r>
            <a:r>
              <a:rPr lang="it-IT" dirty="0"/>
              <a:t> Branding</a:t>
            </a:r>
          </a:p>
        </p:txBody>
      </p:sp>
      <p:sp>
        <p:nvSpPr>
          <p:cNvPr id="45" name="Freccia a destra 44">
            <a:extLst>
              <a:ext uri="{FF2B5EF4-FFF2-40B4-BE49-F238E27FC236}">
                <a16:creationId xmlns:a16="http://schemas.microsoft.com/office/drawing/2014/main" id="{BC630F00-B850-EEEA-1B5B-B78BDCC0ED4D}"/>
              </a:ext>
            </a:extLst>
          </p:cNvPr>
          <p:cNvSpPr/>
          <p:nvPr/>
        </p:nvSpPr>
        <p:spPr>
          <a:xfrm>
            <a:off x="2001496" y="5269364"/>
            <a:ext cx="3796413" cy="1226050"/>
          </a:xfrm>
          <a:prstGeom prst="rightArrow">
            <a:avLst>
              <a:gd name="adj1" fmla="val 68501"/>
              <a:gd name="adj2" fmla="val 361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Sviluppo della policy per </a:t>
            </a:r>
            <a:r>
              <a:rPr lang="it-IT" sz="1400" dirty="0" err="1"/>
              <a:t>retention</a:t>
            </a:r>
            <a:r>
              <a:rPr lang="it-IT" sz="1400" dirty="0"/>
              <a:t> interna </a:t>
            </a:r>
          </a:p>
          <a:p>
            <a:pPr algn="ctr"/>
            <a:r>
              <a:rPr lang="it-IT" sz="1400" dirty="0"/>
              <a:t>Strategia di comunicazione per acquisizione esterna</a:t>
            </a:r>
          </a:p>
        </p:txBody>
      </p:sp>
      <p:sp>
        <p:nvSpPr>
          <p:cNvPr id="46" name="Freccia a destra 45">
            <a:extLst>
              <a:ext uri="{FF2B5EF4-FFF2-40B4-BE49-F238E27FC236}">
                <a16:creationId xmlns:a16="http://schemas.microsoft.com/office/drawing/2014/main" id="{F1FEF305-4B98-127C-5AFD-03FD55C8CDFD}"/>
              </a:ext>
            </a:extLst>
          </p:cNvPr>
          <p:cNvSpPr/>
          <p:nvPr/>
        </p:nvSpPr>
        <p:spPr>
          <a:xfrm>
            <a:off x="6065471" y="5407947"/>
            <a:ext cx="2619998" cy="847293"/>
          </a:xfrm>
          <a:prstGeom prst="rightArrow">
            <a:avLst>
              <a:gd name="adj1" fmla="val 68501"/>
              <a:gd name="adj2" fmla="val 510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Hackathon</a:t>
            </a:r>
          </a:p>
        </p:txBody>
      </p:sp>
      <p:sp>
        <p:nvSpPr>
          <p:cNvPr id="47" name="Freccia a destra 46">
            <a:extLst>
              <a:ext uri="{FF2B5EF4-FFF2-40B4-BE49-F238E27FC236}">
                <a16:creationId xmlns:a16="http://schemas.microsoft.com/office/drawing/2014/main" id="{2819F7A3-049C-DF81-4E37-20F6600E3B11}"/>
              </a:ext>
            </a:extLst>
          </p:cNvPr>
          <p:cNvSpPr/>
          <p:nvPr/>
        </p:nvSpPr>
        <p:spPr>
          <a:xfrm>
            <a:off x="9093737" y="5407947"/>
            <a:ext cx="2797303" cy="847293"/>
          </a:xfrm>
          <a:prstGeom prst="rightArrow">
            <a:avLst>
              <a:gd name="adj1" fmla="val 68501"/>
              <a:gd name="adj2" fmla="val 510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Retention</a:t>
            </a:r>
            <a:r>
              <a:rPr lang="it-IT" dirty="0"/>
              <a:t> in action</a:t>
            </a:r>
          </a:p>
        </p:txBody>
      </p:sp>
    </p:spTree>
    <p:extLst>
      <p:ext uri="{BB962C8B-B14F-4D97-AF65-F5344CB8AC3E}">
        <p14:creationId xmlns:p14="http://schemas.microsoft.com/office/powerpoint/2010/main" val="1839779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immagine 9" descr="Immagine che contiene dito, persona, mano, testo&#10;&#10;Descrizione generata automaticamente">
            <a:extLst>
              <a:ext uri="{FF2B5EF4-FFF2-40B4-BE49-F238E27FC236}">
                <a16:creationId xmlns:a16="http://schemas.microsoft.com/office/drawing/2014/main" id="{30635F11-52AD-1909-225A-0315CA177CC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056" r="2056"/>
          <a:stretch>
            <a:fillRect/>
          </a:stretch>
        </p:blipFill>
        <p:spPr/>
      </p:pic>
      <p:sp>
        <p:nvSpPr>
          <p:cNvPr id="3" name="Titolo 2">
            <a:extLst>
              <a:ext uri="{FF2B5EF4-FFF2-40B4-BE49-F238E27FC236}">
                <a16:creationId xmlns:a16="http://schemas.microsoft.com/office/drawing/2014/main" id="{45F75A9B-C37A-DA69-E7F0-CC3916F1E4BA}"/>
              </a:ext>
            </a:extLst>
          </p:cNvPr>
          <p:cNvSpPr>
            <a:spLocks noGrp="1"/>
          </p:cNvSpPr>
          <p:nvPr>
            <p:ph type="ctrTitle"/>
          </p:nvPr>
        </p:nvSpPr>
        <p:spPr/>
        <p:txBody>
          <a:bodyPr/>
          <a:lstStyle/>
          <a:p>
            <a:r>
              <a:rPr lang="it-IT"/>
              <a:t>Grazie!</a:t>
            </a:r>
          </a:p>
        </p:txBody>
      </p:sp>
      <p:sp>
        <p:nvSpPr>
          <p:cNvPr id="8" name="Segnaposto numero diapositiva 7">
            <a:extLst>
              <a:ext uri="{FF2B5EF4-FFF2-40B4-BE49-F238E27FC236}">
                <a16:creationId xmlns:a16="http://schemas.microsoft.com/office/drawing/2014/main" id="{9A106864-7601-42E6-A49C-059FBFA631B7}"/>
              </a:ext>
            </a:extLst>
          </p:cNvPr>
          <p:cNvSpPr>
            <a:spLocks noGrp="1"/>
          </p:cNvSpPr>
          <p:nvPr>
            <p:ph type="sldNum" sz="quarter" idx="20"/>
          </p:nvPr>
        </p:nvSpPr>
        <p:spPr/>
        <p:txBody>
          <a:bodyPr/>
          <a:lstStyle/>
          <a:p>
            <a:pPr rtl="0"/>
            <a:fld id="{19B51A1E-902D-48AF-9020-955120F399B6}" type="slidenum">
              <a:rPr lang="it-IT" smtClean="0"/>
              <a:pPr rtl="0"/>
              <a:t>41</a:t>
            </a:fld>
            <a:endParaRPr lang="it-IT"/>
          </a:p>
        </p:txBody>
      </p:sp>
      <p:pic>
        <p:nvPicPr>
          <p:cNvPr id="2" name="Immagine 1" descr="Immagine che contiene testo, Carattere, logo, Elementi grafici&#10;&#10;Descrizione generata automaticamente">
            <a:extLst>
              <a:ext uri="{FF2B5EF4-FFF2-40B4-BE49-F238E27FC236}">
                <a16:creationId xmlns:a16="http://schemas.microsoft.com/office/drawing/2014/main" id="{991AF71A-6574-1DCB-C28F-2CEDE39975BD}"/>
              </a:ext>
            </a:extLst>
          </p:cNvPr>
          <p:cNvPicPr>
            <a:picLocks noChangeAspect="1"/>
          </p:cNvPicPr>
          <p:nvPr/>
        </p:nvPicPr>
        <p:blipFill>
          <a:blip r:embed="rId3"/>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253843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magine che contiene Policromia, viola&#10;&#10;Descrizione generata automaticamente">
            <a:extLst>
              <a:ext uri="{FF2B5EF4-FFF2-40B4-BE49-F238E27FC236}">
                <a16:creationId xmlns:a16="http://schemas.microsoft.com/office/drawing/2014/main" id="{38AC6AE8-760B-0BBE-D034-603C50C54C7F}"/>
              </a:ext>
            </a:extLst>
          </p:cNvPr>
          <p:cNvPicPr>
            <a:picLocks noChangeAspect="1"/>
          </p:cNvPicPr>
          <p:nvPr/>
        </p:nvPicPr>
        <p:blipFill rotWithShape="1">
          <a:blip r:embed="rId2"/>
          <a:srcRect r="13651"/>
          <a:stretch/>
        </p:blipFill>
        <p:spPr>
          <a:xfrm>
            <a:off x="20" y="10"/>
            <a:ext cx="9780568" cy="6371341"/>
          </a:xfrm>
          <a:prstGeom prst="rect">
            <a:avLst/>
          </a:prstGeom>
          <a:noFill/>
        </p:spPr>
      </p:pic>
      <p:sp>
        <p:nvSpPr>
          <p:cNvPr id="14" name="Title 2">
            <a:extLst>
              <a:ext uri="{FF2B5EF4-FFF2-40B4-BE49-F238E27FC236}">
                <a16:creationId xmlns:a16="http://schemas.microsoft.com/office/drawing/2014/main" id="{D258525D-BC24-196B-37A2-25A23407F5CE}"/>
              </a:ext>
            </a:extLst>
          </p:cNvPr>
          <p:cNvSpPr>
            <a:spLocks noGrp="1"/>
          </p:cNvSpPr>
          <p:nvPr>
            <p:ph type="ctrTitle"/>
          </p:nvPr>
        </p:nvSpPr>
        <p:spPr/>
        <p:txBody>
          <a:bodyPr/>
          <a:lstStyle/>
          <a:p>
            <a:r>
              <a:rPr lang="en-US"/>
              <a:t>Su </a:t>
            </a:r>
            <a:r>
              <a:rPr lang="en-US" err="1"/>
              <a:t>cosa</a:t>
            </a:r>
            <a:r>
              <a:rPr lang="en-US"/>
              <a:t> </a:t>
            </a:r>
            <a:r>
              <a:rPr lang="en-US" err="1"/>
              <a:t>abbiamo</a:t>
            </a:r>
            <a:r>
              <a:rPr lang="en-US"/>
              <a:t> </a:t>
            </a:r>
            <a:r>
              <a:rPr lang="en-US" err="1"/>
              <a:t>lavorato</a:t>
            </a:r>
            <a:endParaRPr lang="en-US"/>
          </a:p>
        </p:txBody>
      </p:sp>
      <p:sp>
        <p:nvSpPr>
          <p:cNvPr id="16" name="Text Placeholder 3">
            <a:extLst>
              <a:ext uri="{FF2B5EF4-FFF2-40B4-BE49-F238E27FC236}">
                <a16:creationId xmlns:a16="http://schemas.microsoft.com/office/drawing/2014/main" id="{CC68C4D8-164C-ADC2-9D43-050B5FF3396A}"/>
              </a:ext>
            </a:extLst>
          </p:cNvPr>
          <p:cNvSpPr>
            <a:spLocks noGrp="1"/>
          </p:cNvSpPr>
          <p:nvPr>
            <p:ph type="body" sz="quarter" idx="13"/>
          </p:nvPr>
        </p:nvSpPr>
        <p:spPr/>
        <p:txBody>
          <a:bodyPr/>
          <a:lstStyle/>
          <a:p>
            <a:r>
              <a:rPr lang="en-US"/>
              <a:t>Il </a:t>
            </a:r>
            <a:r>
              <a:rPr lang="en-US" err="1"/>
              <a:t>tema</a:t>
            </a:r>
            <a:r>
              <a:rPr lang="en-US"/>
              <a:t> </a:t>
            </a:r>
          </a:p>
        </p:txBody>
      </p:sp>
      <p:sp>
        <p:nvSpPr>
          <p:cNvPr id="5" name="Segnaposto piè di pagina 4">
            <a:extLst>
              <a:ext uri="{FF2B5EF4-FFF2-40B4-BE49-F238E27FC236}">
                <a16:creationId xmlns:a16="http://schemas.microsoft.com/office/drawing/2014/main" id="{B36820F8-2EB6-15F1-2DCB-C945B418A906}"/>
              </a:ext>
            </a:extLst>
          </p:cNvPr>
          <p:cNvSpPr>
            <a:spLocks noGrp="1"/>
          </p:cNvSpPr>
          <p:nvPr>
            <p:ph type="ftr" sz="quarter" idx="11"/>
          </p:nvPr>
        </p:nvSpPr>
        <p:spPr/>
        <p:txBody>
          <a:bodyPr anchor="ctr">
            <a:normAutofit/>
          </a:bodyPr>
          <a:lstStyle/>
          <a:p>
            <a:pPr rtl="0">
              <a:spcAft>
                <a:spcPts val="600"/>
              </a:spcAft>
            </a:pPr>
            <a:r>
              <a:rPr lang="it-IT"/>
              <a:t>Aggiungere un piè di pagina</a:t>
            </a:r>
          </a:p>
        </p:txBody>
      </p:sp>
      <p:sp>
        <p:nvSpPr>
          <p:cNvPr id="6" name="Segnaposto numero diapositiva 5">
            <a:extLst>
              <a:ext uri="{FF2B5EF4-FFF2-40B4-BE49-F238E27FC236}">
                <a16:creationId xmlns:a16="http://schemas.microsoft.com/office/drawing/2014/main" id="{F9B3A011-82BF-BAD7-BEE5-989CACC7E01C}"/>
              </a:ext>
            </a:extLst>
          </p:cNvPr>
          <p:cNvSpPr>
            <a:spLocks noGrp="1"/>
          </p:cNvSpPr>
          <p:nvPr>
            <p:ph type="sldNum" sz="quarter" idx="12"/>
          </p:nvPr>
        </p:nvSpPr>
        <p:spPr/>
        <p:txBody>
          <a:bodyPr anchor="ctr">
            <a:normAutofit/>
          </a:bodyPr>
          <a:lstStyle/>
          <a:p>
            <a:pPr rtl="0">
              <a:spcAft>
                <a:spcPts val="600"/>
              </a:spcAft>
            </a:pPr>
            <a:fld id="{19B51A1E-902D-48AF-9020-955120F399B6}" type="slidenum">
              <a:rPr lang="it-IT" smtClean="0"/>
              <a:pPr rtl="0">
                <a:spcAft>
                  <a:spcPts val="600"/>
                </a:spcAft>
              </a:pPr>
              <a:t>5</a:t>
            </a:fld>
            <a:endParaRPr lang="it-IT"/>
          </a:p>
        </p:txBody>
      </p:sp>
      <p:pic>
        <p:nvPicPr>
          <p:cNvPr id="2" name="Immagine 1" descr="Immagine che contiene testo, Carattere, logo, Elementi grafici&#10;&#10;Descrizione generata automaticamente">
            <a:extLst>
              <a:ext uri="{FF2B5EF4-FFF2-40B4-BE49-F238E27FC236}">
                <a16:creationId xmlns:a16="http://schemas.microsoft.com/office/drawing/2014/main" id="{099CC740-C22A-507C-F32D-6FB7CF1F3A4F}"/>
              </a:ext>
            </a:extLst>
          </p:cNvPr>
          <p:cNvPicPr>
            <a:picLocks noChangeAspect="1"/>
          </p:cNvPicPr>
          <p:nvPr/>
        </p:nvPicPr>
        <p:blipFill>
          <a:blip r:embed="rId3"/>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308112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95AE9-CF2C-6B65-8BD8-75905F238431}"/>
            </a:ext>
          </a:extLst>
        </p:cNvPr>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93B62041-3FEC-6CE4-5DDE-3686B6DC31C4}"/>
              </a:ext>
            </a:extLst>
          </p:cNvPr>
          <p:cNvSpPr/>
          <p:nvPr/>
        </p:nvSpPr>
        <p:spPr>
          <a:xfrm>
            <a:off x="6013525" y="2495774"/>
            <a:ext cx="5746475" cy="112955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272561CE-8749-CBF5-5DDB-5BE06DECC5CF}"/>
              </a:ext>
            </a:extLst>
          </p:cNvPr>
          <p:cNvSpPr>
            <a:spLocks noGrp="1"/>
          </p:cNvSpPr>
          <p:nvPr>
            <p:ph type="title"/>
          </p:nvPr>
        </p:nvSpPr>
        <p:spPr/>
        <p:txBody>
          <a:bodyPr anchor="ctr">
            <a:normAutofit/>
          </a:bodyPr>
          <a:lstStyle/>
          <a:p>
            <a:r>
              <a:rPr lang="it-IT" sz="3000"/>
              <a:t>Il punto di partenza</a:t>
            </a:r>
          </a:p>
        </p:txBody>
      </p:sp>
      <p:sp>
        <p:nvSpPr>
          <p:cNvPr id="11" name="Text Placeholder 2">
            <a:extLst>
              <a:ext uri="{FF2B5EF4-FFF2-40B4-BE49-F238E27FC236}">
                <a16:creationId xmlns:a16="http://schemas.microsoft.com/office/drawing/2014/main" id="{5174BE7A-CBBE-76FE-6BE6-D72D8B5540A2}"/>
              </a:ext>
            </a:extLst>
          </p:cNvPr>
          <p:cNvSpPr>
            <a:spLocks noGrp="1"/>
          </p:cNvSpPr>
          <p:nvPr>
            <p:ph type="body" sz="quarter" idx="32"/>
          </p:nvPr>
        </p:nvSpPr>
        <p:spPr/>
        <p:txBody>
          <a:bodyPr/>
          <a:lstStyle/>
          <a:p>
            <a:r>
              <a:rPr lang="en-US"/>
              <a:t>L’I.A. al vostro servizio!</a:t>
            </a:r>
          </a:p>
        </p:txBody>
      </p:sp>
      <p:sp>
        <p:nvSpPr>
          <p:cNvPr id="13" name="Text Placeholder 4">
            <a:extLst>
              <a:ext uri="{FF2B5EF4-FFF2-40B4-BE49-F238E27FC236}">
                <a16:creationId xmlns:a16="http://schemas.microsoft.com/office/drawing/2014/main" id="{2F3D63F0-CD38-7E9B-1155-DBF6EBDD1B9C}"/>
              </a:ext>
            </a:extLst>
          </p:cNvPr>
          <p:cNvSpPr>
            <a:spLocks noGrp="1"/>
          </p:cNvSpPr>
          <p:nvPr>
            <p:ph type="body" sz="quarter" idx="12"/>
          </p:nvPr>
        </p:nvSpPr>
        <p:spPr>
          <a:xfrm>
            <a:off x="6299887" y="1511249"/>
            <a:ext cx="5472113" cy="4478071"/>
          </a:xfrm>
        </p:spPr>
        <p:txBody>
          <a:bodyPr/>
          <a:lstStyle/>
          <a:p>
            <a:pPr marL="342900" indent="-342900">
              <a:spcAft>
                <a:spcPts val="1200"/>
              </a:spcAft>
              <a:buClr>
                <a:srgbClr val="0070C0"/>
              </a:buClr>
              <a:buFont typeface="+mj-lt"/>
              <a:buAutoNum type="arabicPeriod"/>
            </a:pPr>
            <a:r>
              <a:rPr lang="en-US" sz="2000" b="1">
                <a:solidFill>
                  <a:srgbClr val="00759E"/>
                </a:solidFill>
              </a:rPr>
              <a:t>Employer Branding</a:t>
            </a:r>
          </a:p>
          <a:p>
            <a:pPr marL="342900" indent="-342900">
              <a:spcAft>
                <a:spcPts val="1200"/>
              </a:spcAft>
              <a:buFont typeface="+mj-lt"/>
              <a:buAutoNum type="arabicPeriod"/>
            </a:pPr>
            <a:r>
              <a:rPr lang="en-US" sz="2000" b="1">
                <a:solidFill>
                  <a:srgbClr val="C8B000"/>
                </a:solidFill>
              </a:rPr>
              <a:t>Recruiting e Onboarding</a:t>
            </a:r>
          </a:p>
          <a:p>
            <a:pPr marL="342900" indent="-342900">
              <a:spcAft>
                <a:spcPts val="1200"/>
              </a:spcAft>
              <a:buFont typeface="+mj-lt"/>
              <a:buAutoNum type="arabicPeriod"/>
            </a:pPr>
            <a:r>
              <a:rPr lang="en-US" sz="2000" b="1" err="1">
                <a:solidFill>
                  <a:srgbClr val="66B248"/>
                </a:solidFill>
              </a:rPr>
              <a:t>Sviluppo</a:t>
            </a:r>
            <a:r>
              <a:rPr lang="en-US" sz="2000" b="1">
                <a:solidFill>
                  <a:srgbClr val="66B248"/>
                </a:solidFill>
              </a:rPr>
              <a:t> e </a:t>
            </a:r>
            <a:r>
              <a:rPr lang="en-US" sz="2000" b="1" err="1">
                <a:solidFill>
                  <a:srgbClr val="66B248"/>
                </a:solidFill>
              </a:rPr>
              <a:t>crescita</a:t>
            </a:r>
            <a:r>
              <a:rPr lang="en-US" sz="2000" b="1">
                <a:solidFill>
                  <a:srgbClr val="66B248"/>
                </a:solidFill>
              </a:rPr>
              <a:t> </a:t>
            </a:r>
            <a:r>
              <a:rPr lang="en-US" sz="2000" b="1" err="1">
                <a:solidFill>
                  <a:srgbClr val="66B248"/>
                </a:solidFill>
              </a:rPr>
              <a:t>professionale</a:t>
            </a:r>
            <a:endParaRPr lang="en-US" sz="2000" b="1">
              <a:solidFill>
                <a:srgbClr val="66B248"/>
              </a:solidFill>
            </a:endParaRPr>
          </a:p>
          <a:p>
            <a:pPr marL="342900" indent="-342900">
              <a:spcAft>
                <a:spcPts val="1200"/>
              </a:spcAft>
              <a:buFont typeface="+mj-lt"/>
              <a:buAutoNum type="arabicPeriod"/>
            </a:pPr>
            <a:r>
              <a:rPr lang="en-US" sz="2000" b="1" err="1">
                <a:solidFill>
                  <a:schemeClr val="accent1">
                    <a:lumMod val="75000"/>
                  </a:schemeClr>
                </a:solidFill>
              </a:rPr>
              <a:t>Valutazione</a:t>
            </a:r>
            <a:r>
              <a:rPr lang="en-US" sz="2000" b="1">
                <a:solidFill>
                  <a:schemeClr val="accent1">
                    <a:lumMod val="75000"/>
                  </a:schemeClr>
                </a:solidFill>
              </a:rPr>
              <a:t> e </a:t>
            </a:r>
            <a:r>
              <a:rPr lang="en-US" sz="2000" b="1" err="1">
                <a:solidFill>
                  <a:schemeClr val="accent1">
                    <a:lumMod val="75000"/>
                  </a:schemeClr>
                </a:solidFill>
              </a:rPr>
              <a:t>gestione</a:t>
            </a:r>
            <a:r>
              <a:rPr lang="en-US" sz="2000" b="1">
                <a:solidFill>
                  <a:schemeClr val="accent1">
                    <a:lumMod val="75000"/>
                  </a:schemeClr>
                </a:solidFill>
              </a:rPr>
              <a:t> </a:t>
            </a:r>
            <a:r>
              <a:rPr lang="en-US" sz="2000" b="1" err="1">
                <a:solidFill>
                  <a:schemeClr val="accent1">
                    <a:lumMod val="75000"/>
                  </a:schemeClr>
                </a:solidFill>
              </a:rPr>
              <a:t>delle</a:t>
            </a:r>
            <a:r>
              <a:rPr lang="en-US" sz="2000" b="1">
                <a:solidFill>
                  <a:schemeClr val="accent1">
                    <a:lumMod val="75000"/>
                  </a:schemeClr>
                </a:solidFill>
              </a:rPr>
              <a:t> performances</a:t>
            </a:r>
          </a:p>
          <a:p>
            <a:pPr marL="342900" indent="-342900">
              <a:spcAft>
                <a:spcPts val="1200"/>
              </a:spcAft>
              <a:buFont typeface="+mj-lt"/>
              <a:buAutoNum type="arabicPeriod"/>
            </a:pPr>
            <a:r>
              <a:rPr lang="en-US" sz="2000" b="1" err="1">
                <a:solidFill>
                  <a:schemeClr val="accent5">
                    <a:lumMod val="25000"/>
                    <a:lumOff val="75000"/>
                  </a:schemeClr>
                </a:solidFill>
              </a:rPr>
              <a:t>Fidelizzazione</a:t>
            </a:r>
            <a:r>
              <a:rPr lang="en-US" sz="2000" b="1">
                <a:solidFill>
                  <a:schemeClr val="accent5">
                    <a:lumMod val="25000"/>
                    <a:lumOff val="75000"/>
                  </a:schemeClr>
                </a:solidFill>
              </a:rPr>
              <a:t> e retention</a:t>
            </a:r>
          </a:p>
          <a:p>
            <a:pPr marL="342900" indent="-342900">
              <a:spcAft>
                <a:spcPts val="1200"/>
              </a:spcAft>
              <a:buFont typeface="+mj-lt"/>
              <a:buAutoNum type="arabicPeriod"/>
            </a:pPr>
            <a:r>
              <a:rPr lang="en-US" sz="2000" b="1">
                <a:solidFill>
                  <a:schemeClr val="accent6">
                    <a:lumMod val="50000"/>
                  </a:schemeClr>
                </a:solidFill>
              </a:rPr>
              <a:t>Rewarding</a:t>
            </a:r>
          </a:p>
          <a:p>
            <a:pPr marL="342900" indent="-342900">
              <a:spcAft>
                <a:spcPts val="1200"/>
              </a:spcAft>
              <a:buFont typeface="+mj-lt"/>
              <a:buAutoNum type="arabicPeriod"/>
            </a:pPr>
            <a:r>
              <a:rPr lang="en-US" sz="2000" b="1">
                <a:solidFill>
                  <a:schemeClr val="bg1">
                    <a:lumMod val="50000"/>
                  </a:schemeClr>
                </a:solidFill>
              </a:rPr>
              <a:t>Offboarding e outplacement</a:t>
            </a:r>
          </a:p>
          <a:p>
            <a:pPr marL="342900" indent="-342900">
              <a:spcAft>
                <a:spcPts val="1200"/>
              </a:spcAft>
              <a:buFont typeface="+mj-lt"/>
              <a:buAutoNum type="arabicPeriod"/>
            </a:pPr>
            <a:endParaRPr lang="en-US" sz="2000" b="1"/>
          </a:p>
        </p:txBody>
      </p:sp>
      <p:sp>
        <p:nvSpPr>
          <p:cNvPr id="5" name="Segnaposto numero diapositiva 4">
            <a:extLst>
              <a:ext uri="{FF2B5EF4-FFF2-40B4-BE49-F238E27FC236}">
                <a16:creationId xmlns:a16="http://schemas.microsoft.com/office/drawing/2014/main" id="{C1CE2DC0-8720-B46C-B047-D472E3A9E5CE}"/>
              </a:ext>
            </a:extLst>
          </p:cNvPr>
          <p:cNvSpPr>
            <a:spLocks noGrp="1"/>
          </p:cNvSpPr>
          <p:nvPr>
            <p:ph type="sldNum" sz="quarter" idx="33"/>
          </p:nvPr>
        </p:nvSpPr>
        <p:spPr/>
        <p:txBody>
          <a:bodyPr anchor="ctr">
            <a:normAutofit/>
          </a:bodyPr>
          <a:lstStyle/>
          <a:p>
            <a:pPr rtl="0">
              <a:spcAft>
                <a:spcPts val="600"/>
              </a:spcAft>
            </a:pPr>
            <a:fld id="{19B51A1E-902D-48AF-9020-955120F399B6}" type="slidenum">
              <a:rPr lang="it-IT" smtClean="0"/>
              <a:pPr rtl="0">
                <a:spcAft>
                  <a:spcPts val="600"/>
                </a:spcAft>
              </a:pPr>
              <a:t>6</a:t>
            </a:fld>
            <a:endParaRPr lang="it-IT"/>
          </a:p>
        </p:txBody>
      </p:sp>
      <p:pic>
        <p:nvPicPr>
          <p:cNvPr id="6" name="Immagine 5">
            <a:extLst>
              <a:ext uri="{FF2B5EF4-FFF2-40B4-BE49-F238E27FC236}">
                <a16:creationId xmlns:a16="http://schemas.microsoft.com/office/drawing/2014/main" id="{597FE97B-CA3D-AAB8-9D12-A163D18D0FFE}"/>
              </a:ext>
            </a:extLst>
          </p:cNvPr>
          <p:cNvPicPr>
            <a:picLocks noChangeAspect="1"/>
          </p:cNvPicPr>
          <p:nvPr/>
        </p:nvPicPr>
        <p:blipFill>
          <a:blip r:embed="rId2"/>
          <a:stretch>
            <a:fillRect/>
          </a:stretch>
        </p:blipFill>
        <p:spPr>
          <a:xfrm>
            <a:off x="599400" y="1255820"/>
            <a:ext cx="4680000" cy="4680000"/>
          </a:xfrm>
          <a:prstGeom prst="rect">
            <a:avLst/>
          </a:prstGeom>
          <a:noFill/>
        </p:spPr>
      </p:pic>
      <p:sp>
        <p:nvSpPr>
          <p:cNvPr id="7" name="Rettangolo con angoli arrotondati 6">
            <a:extLst>
              <a:ext uri="{FF2B5EF4-FFF2-40B4-BE49-F238E27FC236}">
                <a16:creationId xmlns:a16="http://schemas.microsoft.com/office/drawing/2014/main" id="{A58EA78C-5A33-21E8-D910-149561AB5A8B}"/>
              </a:ext>
            </a:extLst>
          </p:cNvPr>
          <p:cNvSpPr/>
          <p:nvPr/>
        </p:nvSpPr>
        <p:spPr>
          <a:xfrm>
            <a:off x="6013525" y="5935820"/>
            <a:ext cx="516367" cy="20924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D268FCE3-1B2C-740B-81AC-3A4593F9CA47}"/>
              </a:ext>
            </a:extLst>
          </p:cNvPr>
          <p:cNvSpPr txBox="1"/>
          <p:nvPr/>
        </p:nvSpPr>
        <p:spPr>
          <a:xfrm>
            <a:off x="6658983" y="5886552"/>
            <a:ext cx="3119718" cy="307777"/>
          </a:xfrm>
          <a:prstGeom prst="rect">
            <a:avLst/>
          </a:prstGeom>
          <a:noFill/>
        </p:spPr>
        <p:txBody>
          <a:bodyPr wrap="square" rtlCol="0">
            <a:spAutoFit/>
          </a:bodyPr>
          <a:lstStyle/>
          <a:p>
            <a:r>
              <a:rPr lang="it-IT" sz="1400" i="1"/>
              <a:t>Ambiti preferiti dal gruppo di lavoro</a:t>
            </a: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890FDF68-370D-ADEE-FF42-BCEC2602F52B}"/>
              </a:ext>
            </a:extLst>
          </p:cNvPr>
          <p:cNvPicPr>
            <a:picLocks noChangeAspect="1"/>
          </p:cNvPicPr>
          <p:nvPr/>
        </p:nvPicPr>
        <p:blipFill>
          <a:blip r:embed="rId3"/>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38924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076C7A0-9822-2371-D9A1-6D1D488022CB}"/>
              </a:ext>
            </a:extLst>
          </p:cNvPr>
          <p:cNvSpPr>
            <a:spLocks noGrp="1"/>
          </p:cNvSpPr>
          <p:nvPr>
            <p:ph type="sldNum" sz="quarter" idx="13"/>
          </p:nvPr>
        </p:nvSpPr>
        <p:spPr/>
        <p:txBody>
          <a:bodyPr/>
          <a:lstStyle/>
          <a:p>
            <a:pPr rtl="0"/>
            <a:fld id="{19B51A1E-902D-48AF-9020-955120F399B6}" type="slidenum">
              <a:rPr lang="it-IT" smtClean="0"/>
              <a:pPr rtl="0"/>
              <a:t>7</a:t>
            </a:fld>
            <a:endParaRPr lang="it-IT"/>
          </a:p>
        </p:txBody>
      </p:sp>
      <p:sp>
        <p:nvSpPr>
          <p:cNvPr id="4" name="Titolo 3">
            <a:extLst>
              <a:ext uri="{FF2B5EF4-FFF2-40B4-BE49-F238E27FC236}">
                <a16:creationId xmlns:a16="http://schemas.microsoft.com/office/drawing/2014/main" id="{B9D298DA-F6A7-A255-91CF-794F99C52B29}"/>
              </a:ext>
            </a:extLst>
          </p:cNvPr>
          <p:cNvSpPr>
            <a:spLocks noGrp="1"/>
          </p:cNvSpPr>
          <p:nvPr>
            <p:ph type="title"/>
          </p:nvPr>
        </p:nvSpPr>
        <p:spPr/>
        <p:txBody>
          <a:bodyPr/>
          <a:lstStyle/>
          <a:p>
            <a:r>
              <a:rPr lang="it-IT"/>
              <a:t>5 progetti suggeriti da ChatGPT</a:t>
            </a:r>
          </a:p>
        </p:txBody>
      </p:sp>
      <p:pic>
        <p:nvPicPr>
          <p:cNvPr id="6" name="Immagine 5">
            <a:extLst>
              <a:ext uri="{FF2B5EF4-FFF2-40B4-BE49-F238E27FC236}">
                <a16:creationId xmlns:a16="http://schemas.microsoft.com/office/drawing/2014/main" id="{B82D7A7A-BD85-13EA-0FBB-212D67F9B9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23035" y="188485"/>
            <a:ext cx="3303776" cy="1659572"/>
          </a:xfrm>
          <a:prstGeom prst="rect">
            <a:avLst/>
          </a:prstGeom>
          <a:effectLst>
            <a:outerShdw blurRad="50800" dist="38100" dir="8100000" algn="tr" rotWithShape="0">
              <a:prstClr val="black">
                <a:alpha val="40000"/>
              </a:prstClr>
            </a:outerShdw>
          </a:effectLst>
        </p:spPr>
      </p:pic>
      <p:sp>
        <p:nvSpPr>
          <p:cNvPr id="9" name="Rettangolo 8">
            <a:extLst>
              <a:ext uri="{FF2B5EF4-FFF2-40B4-BE49-F238E27FC236}">
                <a16:creationId xmlns:a16="http://schemas.microsoft.com/office/drawing/2014/main" id="{FE4001F8-7F3C-3918-7E71-F40CA37EA045}"/>
              </a:ext>
            </a:extLst>
          </p:cNvPr>
          <p:cNvSpPr/>
          <p:nvPr/>
        </p:nvSpPr>
        <p:spPr>
          <a:xfrm>
            <a:off x="432000" y="2097995"/>
            <a:ext cx="11328000" cy="4113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Font typeface="+mj-lt"/>
              <a:buAutoNum type="arabicPeriod"/>
            </a:pPr>
            <a:r>
              <a:rPr lang="it-IT" sz="1600" b="1" i="0">
                <a:solidFill>
                  <a:srgbClr val="0D0D0D"/>
                </a:solidFill>
                <a:effectLst/>
                <a:latin typeface="Söhne"/>
              </a:rPr>
              <a:t>A.I. Empowerment Pathways</a:t>
            </a:r>
            <a:endParaRPr lang="it-IT" sz="1600" b="0" i="0">
              <a:solidFill>
                <a:srgbClr val="0D0D0D"/>
              </a:solidFill>
              <a:effectLst/>
              <a:latin typeface="Söhne"/>
            </a:endParaRPr>
          </a:p>
          <a:p>
            <a:pPr marL="363538" lvl="1" algn="l"/>
            <a:r>
              <a:rPr lang="it-IT" sz="1600" b="0" i="0">
                <a:solidFill>
                  <a:srgbClr val="0D0D0D"/>
                </a:solidFill>
                <a:effectLst/>
                <a:latin typeface="Söhne"/>
              </a:rPr>
              <a:t>Un programma di </a:t>
            </a:r>
            <a:r>
              <a:rPr lang="it-IT" sz="1600" b="0" i="0" err="1">
                <a:solidFill>
                  <a:srgbClr val="0D0D0D"/>
                </a:solidFill>
                <a:effectLst/>
                <a:latin typeface="Söhne"/>
              </a:rPr>
              <a:t>upskilling</a:t>
            </a:r>
            <a:r>
              <a:rPr lang="it-IT" sz="1600" b="0" i="0">
                <a:solidFill>
                  <a:srgbClr val="0D0D0D"/>
                </a:solidFill>
                <a:effectLst/>
                <a:latin typeface="Söhne"/>
              </a:rPr>
              <a:t> e </a:t>
            </a:r>
            <a:r>
              <a:rPr lang="it-IT" sz="1600" b="0" i="0" err="1">
                <a:solidFill>
                  <a:srgbClr val="0D0D0D"/>
                </a:solidFill>
                <a:effectLst/>
                <a:latin typeface="Söhne"/>
              </a:rPr>
              <a:t>reskilling</a:t>
            </a:r>
            <a:r>
              <a:rPr lang="it-IT" sz="1600" b="0" i="0">
                <a:solidFill>
                  <a:srgbClr val="0D0D0D"/>
                </a:solidFill>
                <a:effectLst/>
                <a:latin typeface="Söhne"/>
              </a:rPr>
              <a:t> che utilizza algoritmi di Generative AI per personalizzare percorsi di apprendimento e sviluppo professionale, allineandoli con le aspirazioni di carriera e le necessità aziendali.</a:t>
            </a:r>
          </a:p>
          <a:p>
            <a:pPr algn="l">
              <a:buFont typeface="+mj-lt"/>
              <a:buAutoNum type="arabicPeriod"/>
            </a:pPr>
            <a:r>
              <a:rPr lang="it-IT" sz="1600" b="1" i="0">
                <a:solidFill>
                  <a:srgbClr val="0D0D0D"/>
                </a:solidFill>
                <a:effectLst/>
                <a:latin typeface="Söhne"/>
              </a:rPr>
              <a:t>Performance Insight Analytics</a:t>
            </a:r>
            <a:endParaRPr lang="it-IT" sz="1600" b="0" i="0">
              <a:solidFill>
                <a:srgbClr val="0D0D0D"/>
              </a:solidFill>
              <a:effectLst/>
              <a:latin typeface="Söhne"/>
            </a:endParaRPr>
          </a:p>
          <a:p>
            <a:pPr marL="363538" lvl="1" algn="l"/>
            <a:r>
              <a:rPr lang="it-IT" sz="1600" b="0" i="0">
                <a:solidFill>
                  <a:srgbClr val="0D0D0D"/>
                </a:solidFill>
                <a:effectLst/>
                <a:latin typeface="Söhne"/>
              </a:rPr>
              <a:t>Sfruttare la Generative AI per analizzare dati di performance e fornire feedback costruttivi. Questo progetto può aiutare a identificare aree di forza e di miglioramento, orientando gli sforzi verso gli aspetti più impattanti per la crescita individuale e di team.</a:t>
            </a:r>
          </a:p>
          <a:p>
            <a:pPr algn="l">
              <a:buFont typeface="+mj-lt"/>
              <a:buAutoNum type="arabicPeriod"/>
            </a:pPr>
            <a:r>
              <a:rPr lang="it-IT" sz="1600" b="1" i="0">
                <a:solidFill>
                  <a:srgbClr val="0D0D0D"/>
                </a:solidFill>
                <a:effectLst/>
                <a:latin typeface="Söhne"/>
              </a:rPr>
              <a:t>AI-</a:t>
            </a:r>
            <a:r>
              <a:rPr lang="it-IT" sz="1600" b="1" i="0" err="1">
                <a:solidFill>
                  <a:srgbClr val="0D0D0D"/>
                </a:solidFill>
                <a:effectLst/>
                <a:latin typeface="Söhne"/>
              </a:rPr>
              <a:t>Assisted</a:t>
            </a:r>
            <a:r>
              <a:rPr lang="it-IT" sz="1600" b="1" i="0">
                <a:solidFill>
                  <a:srgbClr val="0D0D0D"/>
                </a:solidFill>
                <a:effectLst/>
                <a:latin typeface="Söhne"/>
              </a:rPr>
              <a:t> Career Coaching</a:t>
            </a:r>
            <a:endParaRPr lang="it-IT" sz="1600" b="0" i="0">
              <a:solidFill>
                <a:srgbClr val="0D0D0D"/>
              </a:solidFill>
              <a:effectLst/>
              <a:latin typeface="Söhne"/>
            </a:endParaRPr>
          </a:p>
          <a:p>
            <a:pPr marL="363538" lvl="1" algn="l"/>
            <a:r>
              <a:rPr lang="it-IT" sz="1600" b="0" i="0">
                <a:solidFill>
                  <a:srgbClr val="0D0D0D"/>
                </a:solidFill>
                <a:effectLst/>
                <a:latin typeface="Söhne"/>
              </a:rPr>
              <a:t>Implementazione di un sistema di coaching assistito dall'IA che fornisce consigli personalizzati per la crescita professionale basati sull'analisi continua delle prestazioni e degli obiettivi professionali degli impiegati.</a:t>
            </a:r>
          </a:p>
          <a:p>
            <a:pPr algn="l">
              <a:buFont typeface="+mj-lt"/>
              <a:buAutoNum type="arabicPeriod"/>
            </a:pPr>
            <a:r>
              <a:rPr lang="it-IT" sz="1600" b="1" i="0">
                <a:solidFill>
                  <a:srgbClr val="0D0D0D"/>
                </a:solidFill>
                <a:effectLst/>
                <a:latin typeface="Söhne"/>
              </a:rPr>
              <a:t>Innovative Performance Management Systems</a:t>
            </a:r>
            <a:endParaRPr lang="it-IT" sz="1600" b="0" i="0">
              <a:solidFill>
                <a:srgbClr val="0D0D0D"/>
              </a:solidFill>
              <a:effectLst/>
              <a:latin typeface="Söhne"/>
            </a:endParaRPr>
          </a:p>
          <a:p>
            <a:pPr marL="363538" lvl="1" algn="l"/>
            <a:r>
              <a:rPr lang="it-IT" sz="1600" b="0" i="0">
                <a:solidFill>
                  <a:srgbClr val="0D0D0D"/>
                </a:solidFill>
                <a:effectLst/>
                <a:latin typeface="Söhne"/>
              </a:rPr>
              <a:t>Creazione di un sistema di valutazione delle prestazioni basato sull'AI che integra metriche qualitative e quantitative, fornendo una valutazione più olistica e dinamica delle performance.</a:t>
            </a:r>
          </a:p>
          <a:p>
            <a:pPr algn="l">
              <a:buFont typeface="+mj-lt"/>
              <a:buAutoNum type="arabicPeriod"/>
            </a:pPr>
            <a:r>
              <a:rPr lang="it-IT" sz="1600" b="1" i="0">
                <a:solidFill>
                  <a:srgbClr val="0D0D0D"/>
                </a:solidFill>
                <a:effectLst/>
                <a:latin typeface="Söhne"/>
              </a:rPr>
              <a:t>AI-</a:t>
            </a:r>
            <a:r>
              <a:rPr lang="it-IT" sz="1600" b="1" i="0" err="1">
                <a:solidFill>
                  <a:srgbClr val="0D0D0D"/>
                </a:solidFill>
                <a:effectLst/>
                <a:latin typeface="Söhne"/>
              </a:rPr>
              <a:t>Driven</a:t>
            </a:r>
            <a:r>
              <a:rPr lang="it-IT" sz="1600" b="1" i="0">
                <a:solidFill>
                  <a:srgbClr val="0D0D0D"/>
                </a:solidFill>
                <a:effectLst/>
                <a:latin typeface="Söhne"/>
              </a:rPr>
              <a:t> </a:t>
            </a:r>
            <a:r>
              <a:rPr lang="it-IT" sz="1600" b="1" i="0" err="1">
                <a:solidFill>
                  <a:srgbClr val="0D0D0D"/>
                </a:solidFill>
                <a:effectLst/>
                <a:latin typeface="Söhne"/>
              </a:rPr>
              <a:t>Employee</a:t>
            </a:r>
            <a:r>
              <a:rPr lang="it-IT" sz="1600" b="1" i="0">
                <a:solidFill>
                  <a:srgbClr val="0D0D0D"/>
                </a:solidFill>
                <a:effectLst/>
                <a:latin typeface="Söhne"/>
              </a:rPr>
              <a:t> Experience Tracker</a:t>
            </a:r>
            <a:endParaRPr lang="it-IT" sz="1600" b="0" i="0">
              <a:solidFill>
                <a:srgbClr val="0D0D0D"/>
              </a:solidFill>
              <a:effectLst/>
              <a:latin typeface="Söhne"/>
            </a:endParaRPr>
          </a:p>
          <a:p>
            <a:pPr marL="363538" lvl="1" algn="l"/>
            <a:r>
              <a:rPr lang="it-IT" sz="1600" b="0" i="0">
                <a:solidFill>
                  <a:srgbClr val="0D0D0D"/>
                </a:solidFill>
                <a:effectLst/>
                <a:latin typeface="Söhne"/>
              </a:rPr>
              <a:t>Sviluppo di una piattaforma che utilizza la Generative AI per tracciare e migliorare l'esperienza dei dipendenti, convertendo feedback e interazioni in azioni concrete per potenziare la soddisfazione e il coinvolgimento del personale.</a:t>
            </a:r>
          </a:p>
          <a:p>
            <a:pPr algn="ctr"/>
            <a:endParaRPr lang="it-IT"/>
          </a:p>
        </p:txBody>
      </p:sp>
      <p:sp>
        <p:nvSpPr>
          <p:cNvPr id="11" name="CasellaDiTesto 10">
            <a:extLst>
              <a:ext uri="{FF2B5EF4-FFF2-40B4-BE49-F238E27FC236}">
                <a16:creationId xmlns:a16="http://schemas.microsoft.com/office/drawing/2014/main" id="{8CFD0E08-77DC-B673-3D3B-13F65C824319}"/>
              </a:ext>
            </a:extLst>
          </p:cNvPr>
          <p:cNvSpPr txBox="1"/>
          <p:nvPr/>
        </p:nvSpPr>
        <p:spPr>
          <a:xfrm>
            <a:off x="431999" y="933267"/>
            <a:ext cx="8289969" cy="923330"/>
          </a:xfrm>
          <a:prstGeom prst="rect">
            <a:avLst/>
          </a:prstGeom>
          <a:noFill/>
        </p:spPr>
        <p:txBody>
          <a:bodyPr wrap="square">
            <a:spAutoFit/>
          </a:bodyPr>
          <a:lstStyle/>
          <a:p>
            <a:r>
              <a:rPr lang="it-IT" i="1">
                <a:solidFill>
                  <a:srgbClr val="0D0D0D"/>
                </a:solidFill>
                <a:latin typeface="Söhne"/>
              </a:rPr>
              <a:t>Progetti suggeriti sulla base del contesto del programma, il profilo del team e gli ambiti dell’</a:t>
            </a:r>
            <a:r>
              <a:rPr lang="it-IT" i="1" err="1">
                <a:solidFill>
                  <a:srgbClr val="0D0D0D"/>
                </a:solidFill>
                <a:latin typeface="Söhne"/>
              </a:rPr>
              <a:t>employee</a:t>
            </a:r>
            <a:r>
              <a:rPr lang="it-IT" i="1">
                <a:solidFill>
                  <a:srgbClr val="0D0D0D"/>
                </a:solidFill>
                <a:latin typeface="Söhne"/>
              </a:rPr>
              <a:t> life </a:t>
            </a:r>
            <a:r>
              <a:rPr lang="it-IT" i="1" err="1">
                <a:solidFill>
                  <a:srgbClr val="0D0D0D"/>
                </a:solidFill>
                <a:latin typeface="Söhne"/>
              </a:rPr>
              <a:t>cycle</a:t>
            </a:r>
            <a:r>
              <a:rPr lang="it-IT" i="1">
                <a:solidFill>
                  <a:srgbClr val="0D0D0D"/>
                </a:solidFill>
                <a:latin typeface="Söhne"/>
              </a:rPr>
              <a:t> sui quali concentrarsi: «Sviluppo e crescita professionale», «Valutazione e gestione delle performances»</a:t>
            </a:r>
          </a:p>
        </p:txBody>
      </p:sp>
      <p:pic>
        <p:nvPicPr>
          <p:cNvPr id="2" name="Immagine 1" descr="Immagine che contiene testo, Carattere, logo, Elementi grafici&#10;&#10;Descrizione generata automaticamente">
            <a:extLst>
              <a:ext uri="{FF2B5EF4-FFF2-40B4-BE49-F238E27FC236}">
                <a16:creationId xmlns:a16="http://schemas.microsoft.com/office/drawing/2014/main" id="{CF1EF96D-12CE-8503-D1DD-BF2E26498D97}"/>
              </a:ext>
            </a:extLst>
          </p:cNvPr>
          <p:cNvPicPr>
            <a:picLocks noChangeAspect="1"/>
          </p:cNvPicPr>
          <p:nvPr/>
        </p:nvPicPr>
        <p:blipFill>
          <a:blip r:embed="rId3"/>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2401502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4B90BA58-BA45-E728-7A56-39AC381ADD2C}"/>
              </a:ext>
            </a:extLst>
          </p:cNvPr>
          <p:cNvSpPr/>
          <p:nvPr/>
        </p:nvSpPr>
        <p:spPr>
          <a:xfrm>
            <a:off x="234242" y="2125343"/>
            <a:ext cx="5669755" cy="2250657"/>
          </a:xfrm>
          <a:prstGeom prst="roundRect">
            <a:avLst>
              <a:gd name="adj" fmla="val 10931"/>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2E1A44B8-2D55-F906-8CD7-C8626AE1D627}"/>
              </a:ext>
            </a:extLst>
          </p:cNvPr>
          <p:cNvSpPr/>
          <p:nvPr/>
        </p:nvSpPr>
        <p:spPr>
          <a:xfrm>
            <a:off x="6107998" y="2125343"/>
            <a:ext cx="5669755" cy="2250657"/>
          </a:xfrm>
          <a:prstGeom prst="roundRect">
            <a:avLst>
              <a:gd name="adj" fmla="val 10931"/>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pPr rtl="0"/>
            <a:r>
              <a:rPr lang="it-IT"/>
              <a:t>La nostra sintesi</a:t>
            </a:r>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730084"/>
          </a:xfrm>
        </p:spPr>
        <p:txBody>
          <a:bodyPr rtlCol="0"/>
          <a:lstStyle/>
          <a:p>
            <a:pPr marL="342900" lvl="0" indent="-342900">
              <a:buClr>
                <a:schemeClr val="accent1"/>
              </a:buClr>
              <a:buFont typeface="Symbol" panose="05050102010706020507" pitchFamily="18" charset="2"/>
              <a:buChar char=""/>
            </a:pPr>
            <a:r>
              <a:rPr lang="it-IT" sz="1800">
                <a:effectLst/>
                <a:latin typeface="Arial" panose="020B0604020202020204" pitchFamily="34" charset="0"/>
                <a:ea typeface="Times New Roman" panose="02020603050405020304" pitchFamily="18" charset="0"/>
              </a:rPr>
              <a:t>I.A. Human Impact: per una nuova cultura del capitale umano delle strutture di Customer Management del futuro</a:t>
            </a:r>
            <a:endParaRPr lang="it-IT" sz="1800">
              <a:effectLst/>
              <a:latin typeface="Calibri" panose="020F0502020204030204" pitchFamily="34" charset="0"/>
              <a:ea typeface="Aptos" panose="020B0004020202020204" pitchFamily="34" charset="0"/>
            </a:endParaRPr>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584851" y="4933102"/>
            <a:ext cx="11022298" cy="1244917"/>
          </a:xfrm>
        </p:spPr>
        <p:txBody>
          <a:bodyPr rtlCol="0"/>
          <a:lstStyle/>
          <a:p>
            <a:pPr marL="0" indent="0" rtl="0">
              <a:buClr>
                <a:schemeClr val="accent1"/>
              </a:buClr>
              <a:buNone/>
            </a:pPr>
            <a:r>
              <a:rPr lang="it-IT" i="1"/>
              <a:t>Come può l’I.A. contribuire a valorizzare le risorse umane all’interno delle strutture di Customer Management per garantire una gestione efficace dei clienti?</a:t>
            </a:r>
          </a:p>
          <a:p>
            <a:pPr marL="0" indent="0" rtl="0">
              <a:buClr>
                <a:schemeClr val="accent1"/>
              </a:buClr>
              <a:buNone/>
            </a:pPr>
            <a:r>
              <a:rPr lang="it-IT" i="1"/>
              <a:t>Attraverso quali soluzioni e azioni è possibile promuovere e adottare l’I.A. per supportare il capitale umano del Customer Management nella gestione della Customer Experience? </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13"/>
          </p:nvPr>
        </p:nvSpPr>
        <p:spPr>
          <a:xfrm>
            <a:off x="234243" y="1130588"/>
            <a:ext cx="11339513" cy="360000"/>
          </a:xfrm>
        </p:spPr>
        <p:txBody>
          <a:bodyPr rtlCol="0"/>
          <a:lstStyle/>
          <a:p>
            <a:pPr algn="ctr" rtl="0"/>
            <a:r>
              <a:rPr lang="it-IT" sz="2400"/>
              <a:t>Quale titolo vi risuona di più rispetto alle vostre esigenze/interessi?</a:t>
            </a:r>
          </a:p>
        </p:txBody>
      </p:sp>
      <p:sp>
        <p:nvSpPr>
          <p:cNvPr id="6" name="Segnaposto testo 5">
            <a:extLst>
              <a:ext uri="{FF2B5EF4-FFF2-40B4-BE49-F238E27FC236}">
                <a16:creationId xmlns:a16="http://schemas.microsoft.com/office/drawing/2014/main" id="{B237D1CA-B91A-410E-A968-D017BBE99F99}"/>
              </a:ext>
            </a:extLst>
          </p:cNvPr>
          <p:cNvSpPr>
            <a:spLocks noGrp="1"/>
          </p:cNvSpPr>
          <p:nvPr>
            <p:ph type="body" sz="quarter" idx="12"/>
          </p:nvPr>
        </p:nvSpPr>
        <p:spPr>
          <a:xfrm>
            <a:off x="6300000" y="2443459"/>
            <a:ext cx="5273756" cy="1120582"/>
          </a:xfrm>
        </p:spPr>
        <p:txBody>
          <a:bodyPr rtlCol="0"/>
          <a:lstStyle/>
          <a:p>
            <a:pPr marL="342900" lvl="0" indent="-342900">
              <a:buClr>
                <a:schemeClr val="accent3"/>
              </a:buClr>
              <a:buFont typeface="Symbol" panose="05050102010706020507" pitchFamily="18" charset="2"/>
              <a:buChar char=""/>
            </a:pPr>
            <a:r>
              <a:rPr lang="it-IT" sz="1800">
                <a:effectLst/>
                <a:latin typeface="Arial" panose="020B0604020202020204" pitchFamily="34" charset="0"/>
                <a:ea typeface="Times New Roman" panose="02020603050405020304" pitchFamily="18" charset="0"/>
              </a:rPr>
              <a:t>Giovani </a:t>
            </a:r>
            <a:r>
              <a:rPr lang="it-IT" sz="1800" err="1">
                <a:effectLst/>
                <a:latin typeface="Arial" panose="020B0604020202020204" pitchFamily="34" charset="0"/>
                <a:ea typeface="Times New Roman" panose="02020603050405020304" pitchFamily="18" charset="0"/>
              </a:rPr>
              <a:t>Pioneri</a:t>
            </a:r>
            <a:r>
              <a:rPr lang="it-IT" sz="1800">
                <a:effectLst/>
                <a:latin typeface="Arial" panose="020B0604020202020204" pitchFamily="34" charset="0"/>
                <a:ea typeface="Times New Roman" panose="02020603050405020304" pitchFamily="18" charset="0"/>
              </a:rPr>
              <a:t> dell’I.A.: l’innovazione guidata dall’intelligenza artificiale al servizio dell’organizzazione dei Customer Management del futuro</a:t>
            </a:r>
            <a:endParaRPr lang="it-IT" sz="1800">
              <a:effectLst/>
              <a:latin typeface="Calibri" panose="020F0502020204030204" pitchFamily="34" charset="0"/>
              <a:ea typeface="Aptos" panose="020B0004020202020204" pitchFamily="34" charset="0"/>
            </a:endParaRPr>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rtlCol="0"/>
          <a:lstStyle/>
          <a:p>
            <a:pPr rtl="0"/>
            <a:fld id="{19B51A1E-902D-48AF-9020-955120F399B6}" type="slidenum">
              <a:rPr lang="it-IT" smtClean="0"/>
              <a:pPr rtl="0"/>
              <a:t>8</a:t>
            </a:fld>
            <a:endParaRPr lang="it-IT"/>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a:p>
        </p:txBody>
      </p:sp>
      <p:cxnSp>
        <p:nvCxnSpPr>
          <p:cNvPr id="11" name="Connettore diritto 10" descr="Divisore diapositiva">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a:cxnSpLocks/>
          </p:cNvCxnSpPr>
          <p:nvPr/>
        </p:nvCxnSpPr>
        <p:spPr>
          <a:xfrm>
            <a:off x="6096000" y="2363035"/>
            <a:ext cx="0" cy="1961539"/>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ttangolo 12" descr="Blocco in evidenza a destra&#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a:p>
        </p:txBody>
      </p:sp>
      <p:sp>
        <p:nvSpPr>
          <p:cNvPr id="14" name="Rettangolo con angoli arrotondati 13">
            <a:extLst>
              <a:ext uri="{FF2B5EF4-FFF2-40B4-BE49-F238E27FC236}">
                <a16:creationId xmlns:a16="http://schemas.microsoft.com/office/drawing/2014/main" id="{5279520A-335A-BDE5-9417-7B6816AB0B87}"/>
              </a:ext>
            </a:extLst>
          </p:cNvPr>
          <p:cNvSpPr/>
          <p:nvPr/>
        </p:nvSpPr>
        <p:spPr>
          <a:xfrm>
            <a:off x="8800217" y="222838"/>
            <a:ext cx="454247" cy="191581"/>
          </a:xfrm>
          <a:prstGeom prst="roundRect">
            <a:avLst>
              <a:gd name="adj" fmla="val 109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5" name="CasellaDiTesto 14">
            <a:extLst>
              <a:ext uri="{FF2B5EF4-FFF2-40B4-BE49-F238E27FC236}">
                <a16:creationId xmlns:a16="http://schemas.microsoft.com/office/drawing/2014/main" id="{CB6BA74D-D84D-A38B-D636-BE8DD3EDC9E8}"/>
              </a:ext>
            </a:extLst>
          </p:cNvPr>
          <p:cNvSpPr txBox="1"/>
          <p:nvPr/>
        </p:nvSpPr>
        <p:spPr>
          <a:xfrm>
            <a:off x="9254463" y="163954"/>
            <a:ext cx="2937537" cy="307777"/>
          </a:xfrm>
          <a:prstGeom prst="rect">
            <a:avLst/>
          </a:prstGeom>
          <a:noFill/>
        </p:spPr>
        <p:txBody>
          <a:bodyPr wrap="square" rtlCol="0">
            <a:spAutoFit/>
          </a:bodyPr>
          <a:lstStyle/>
          <a:p>
            <a:r>
              <a:rPr lang="it-IT" sz="1400" i="1"/>
              <a:t>Titolo preferito dal gruppo di lavoro</a:t>
            </a:r>
          </a:p>
        </p:txBody>
      </p:sp>
      <p:pic>
        <p:nvPicPr>
          <p:cNvPr id="7" name="Immagine 6" descr="Immagine che contiene testo, Carattere, logo, Elementi grafici&#10;&#10;Descrizione generata automaticamente">
            <a:extLst>
              <a:ext uri="{FF2B5EF4-FFF2-40B4-BE49-F238E27FC236}">
                <a16:creationId xmlns:a16="http://schemas.microsoft.com/office/drawing/2014/main" id="{F17F1281-ED47-CA2B-62C7-640A58E41A6F}"/>
              </a:ext>
            </a:extLst>
          </p:cNvPr>
          <p:cNvPicPr>
            <a:picLocks noChangeAspect="1"/>
          </p:cNvPicPr>
          <p:nvPr/>
        </p:nvPicPr>
        <p:blipFill>
          <a:blip r:embed="rId3"/>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318883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5909D-4EFE-D5FE-9256-2D9E656B537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D689458-392B-F7E9-32B2-2BD101E1B5A9}"/>
              </a:ext>
            </a:extLst>
          </p:cNvPr>
          <p:cNvSpPr>
            <a:spLocks noGrp="1"/>
          </p:cNvSpPr>
          <p:nvPr>
            <p:ph type="title"/>
          </p:nvPr>
        </p:nvSpPr>
        <p:spPr/>
        <p:txBody>
          <a:bodyPr/>
          <a:lstStyle/>
          <a:p>
            <a:r>
              <a:rPr lang="it-IT"/>
              <a:t>Il nostro obiettivo</a:t>
            </a:r>
          </a:p>
        </p:txBody>
      </p:sp>
      <p:sp>
        <p:nvSpPr>
          <p:cNvPr id="3" name="Segnaposto testo 2">
            <a:extLst>
              <a:ext uri="{FF2B5EF4-FFF2-40B4-BE49-F238E27FC236}">
                <a16:creationId xmlns:a16="http://schemas.microsoft.com/office/drawing/2014/main" id="{5A61A342-83C8-93E4-E26C-FBCF925C41D3}"/>
              </a:ext>
            </a:extLst>
          </p:cNvPr>
          <p:cNvSpPr>
            <a:spLocks noGrp="1"/>
          </p:cNvSpPr>
          <p:nvPr>
            <p:ph type="body" sz="quarter" idx="32"/>
          </p:nvPr>
        </p:nvSpPr>
        <p:spPr>
          <a:xfrm>
            <a:off x="1327912" y="2388744"/>
            <a:ext cx="9260839" cy="1799208"/>
          </a:xfrm>
        </p:spPr>
        <p:txBody>
          <a:bodyPr/>
          <a:lstStyle/>
          <a:p>
            <a:r>
              <a:rPr lang="it-IT" sz="3600" b="1"/>
              <a:t>Una progettualità </a:t>
            </a:r>
            <a:r>
              <a:rPr lang="it-IT" sz="3600"/>
              <a:t>in cui l’I.A. è al centro delle esigenze del Capitale Umano di chi lavora in ambito Customer Management.</a:t>
            </a:r>
          </a:p>
        </p:txBody>
      </p:sp>
      <p:sp>
        <p:nvSpPr>
          <p:cNvPr id="4" name="Segnaposto piè di pagina 3">
            <a:extLst>
              <a:ext uri="{FF2B5EF4-FFF2-40B4-BE49-F238E27FC236}">
                <a16:creationId xmlns:a16="http://schemas.microsoft.com/office/drawing/2014/main" id="{693B377F-ACCF-C3C5-2E73-E465B26C6AC3}"/>
              </a:ext>
            </a:extLst>
          </p:cNvPr>
          <p:cNvSpPr>
            <a:spLocks noGrp="1"/>
          </p:cNvSpPr>
          <p:nvPr>
            <p:ph type="ftr" sz="quarter" idx="12"/>
          </p:nvPr>
        </p:nvSpPr>
        <p:spPr/>
        <p:txBody>
          <a:bodyPr/>
          <a:lstStyle/>
          <a:p>
            <a:pPr rtl="0"/>
            <a:r>
              <a:rPr lang="it-IT"/>
              <a:t>Aggiungere un piè di pagina</a:t>
            </a:r>
          </a:p>
        </p:txBody>
      </p:sp>
      <p:sp>
        <p:nvSpPr>
          <p:cNvPr id="5" name="Segnaposto numero diapositiva 4">
            <a:extLst>
              <a:ext uri="{FF2B5EF4-FFF2-40B4-BE49-F238E27FC236}">
                <a16:creationId xmlns:a16="http://schemas.microsoft.com/office/drawing/2014/main" id="{176741DC-896D-1558-B407-5EB06AD9F6DF}"/>
              </a:ext>
            </a:extLst>
          </p:cNvPr>
          <p:cNvSpPr>
            <a:spLocks noGrp="1"/>
          </p:cNvSpPr>
          <p:nvPr>
            <p:ph type="sldNum" sz="quarter" idx="33"/>
          </p:nvPr>
        </p:nvSpPr>
        <p:spPr/>
        <p:txBody>
          <a:bodyPr/>
          <a:lstStyle/>
          <a:p>
            <a:pPr rtl="0"/>
            <a:fld id="{19B51A1E-902D-48AF-9020-955120F399B6}" type="slidenum">
              <a:rPr lang="it-IT" smtClean="0"/>
              <a:pPr rtl="0"/>
              <a:t>9</a:t>
            </a:fld>
            <a:endParaRPr lang="it-IT"/>
          </a:p>
        </p:txBody>
      </p:sp>
      <p:pic>
        <p:nvPicPr>
          <p:cNvPr id="6" name="Immagine 5" descr="Immagine che contiene testo, Carattere, logo, Elementi grafici&#10;&#10;Descrizione generata automaticamente">
            <a:extLst>
              <a:ext uri="{FF2B5EF4-FFF2-40B4-BE49-F238E27FC236}">
                <a16:creationId xmlns:a16="http://schemas.microsoft.com/office/drawing/2014/main" id="{A57BFFE2-6EC8-E988-CC32-E188B96E17FB}"/>
              </a:ext>
            </a:extLst>
          </p:cNvPr>
          <p:cNvPicPr>
            <a:picLocks noChangeAspect="1"/>
          </p:cNvPicPr>
          <p:nvPr/>
        </p:nvPicPr>
        <p:blipFill>
          <a:blip r:embed="rId2"/>
          <a:stretch>
            <a:fillRect/>
          </a:stretch>
        </p:blipFill>
        <p:spPr>
          <a:xfrm>
            <a:off x="10323275" y="6132564"/>
            <a:ext cx="914444" cy="667078"/>
          </a:xfrm>
          <a:prstGeom prst="rect">
            <a:avLst/>
          </a:prstGeom>
        </p:spPr>
      </p:pic>
    </p:spTree>
    <p:extLst>
      <p:ext uri="{BB962C8B-B14F-4D97-AF65-F5344CB8AC3E}">
        <p14:creationId xmlns:p14="http://schemas.microsoft.com/office/powerpoint/2010/main" val="1753956254"/>
      </p:ext>
    </p:extLst>
  </p:cSld>
  <p:clrMapOvr>
    <a:masterClrMapping/>
  </p:clrMapOvr>
</p:sld>
</file>

<file path=ppt/theme/theme1.xml><?xml version="1.0" encoding="utf-8"?>
<a:theme xmlns:a="http://schemas.openxmlformats.org/drawingml/2006/main" name="Personalizzata">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126_TF16411250.potx" id="{675E8371-EC70-4345-8B64-A71003B56298}" vid="{0F92AA19-00D6-4C71-B13F-219D7994A0B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6dc4bcd6-49db-4c07-9060-8acfc67cef9f"/>
    <ds:schemaRef ds:uri="fb0879af-3eba-417a-a55a-ffe6dcd6ca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2218FC-8412-44B9-9E82-D51F1F531141}">
  <ds:schemaRefs>
    <ds:schemaRef ds:uri="6dc4bcd6-49db-4c07-9060-8acfc67cef9f"/>
    <ds:schemaRef ds:uri="fb0879af-3eba-417a-a55a-ffe6dcd6ca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2856</Words>
  <Application>Microsoft Office PowerPoint</Application>
  <PresentationFormat>Widescreen</PresentationFormat>
  <Paragraphs>488</Paragraphs>
  <Slides>41</Slides>
  <Notes>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41</vt:i4>
      </vt:variant>
    </vt:vector>
  </HeadingPairs>
  <TitlesOfParts>
    <vt:vector size="50" baseType="lpstr">
      <vt:lpstr>Arial</vt:lpstr>
      <vt:lpstr>Arial,Sans-Serif</vt:lpstr>
      <vt:lpstr>Calibri</vt:lpstr>
      <vt:lpstr>Candara</vt:lpstr>
      <vt:lpstr>Corbel</vt:lpstr>
      <vt:lpstr>Söhne</vt:lpstr>
      <vt:lpstr>Symbol</vt:lpstr>
      <vt:lpstr>Times New Roman</vt:lpstr>
      <vt:lpstr>Personalizzata</vt:lpstr>
      <vt:lpstr>«A.I. Human Impact»</vt:lpstr>
      <vt:lpstr>Indice</vt:lpstr>
      <vt:lpstr>Chi siamo</vt:lpstr>
      <vt:lpstr>Presentazione standard di PowerPoint</vt:lpstr>
      <vt:lpstr>Su cosa abbiamo lavorato</vt:lpstr>
      <vt:lpstr>Il punto di partenza</vt:lpstr>
      <vt:lpstr>5 progetti suggeriti da ChatGPT</vt:lpstr>
      <vt:lpstr>La nostra sintesi</vt:lpstr>
      <vt:lpstr>Il nostro obiettivo</vt:lpstr>
      <vt:lpstr>Come abbiamo lavorato</vt:lpstr>
      <vt:lpstr>LA METODOLOGIA DI LAVORO</vt:lpstr>
      <vt:lpstr>LA METODOLOGIA DI LAVORO</vt:lpstr>
      <vt:lpstr>Presentazione standard di PowerPoint</vt:lpstr>
      <vt:lpstr>Presentazione standard di PowerPoint</vt:lpstr>
      <vt:lpstr>Presentazione standard di PowerPoint</vt:lpstr>
      <vt:lpstr>I problemi e le opportunità</vt:lpstr>
      <vt:lpstr>Andiamo sulla Jamboard!</vt:lpstr>
      <vt:lpstr>Presentazione standard di PowerPoint</vt:lpstr>
      <vt:lpstr>Presentazione standard di PowerPoint</vt:lpstr>
      <vt:lpstr>E quindi …. Le nostre sfide! </vt:lpstr>
      <vt:lpstr>Le nostre sfide </vt:lpstr>
      <vt:lpstr>Le nostre sfide </vt:lpstr>
      <vt:lpstr>In sintesi</vt:lpstr>
      <vt:lpstr>La sfida  </vt:lpstr>
      <vt:lpstr>La strategia di lavoro</vt:lpstr>
      <vt:lpstr>1° Gruppo</vt:lpstr>
      <vt:lpstr>2° Gruppo</vt:lpstr>
      <vt:lpstr>Pronti, via…</vt:lpstr>
      <vt:lpstr>Empowering Innovative Minds</vt:lpstr>
      <vt:lpstr>A.I. Enhanced Customer Management</vt:lpstr>
      <vt:lpstr>La nostra proposta</vt:lpstr>
      <vt:lpstr>A.I. e persone? Una questione di mindset!</vt:lpstr>
      <vt:lpstr>1. Azioni di sensibilizzazione</vt:lpstr>
      <vt:lpstr>2. Strumenti ad hoc</vt:lpstr>
      <vt:lpstr>3. Formazione tecnica</vt:lpstr>
      <vt:lpstr>4. Gli ambasciatori</vt:lpstr>
      <vt:lpstr>5. Team Innovation</vt:lpstr>
      <vt:lpstr>6. Soft Skills Training</vt:lpstr>
      <vt:lpstr>7. Employer Branding</vt:lpstr>
      <vt:lpstr>L’iniziativa in una roadmap</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della presentazione</dc:title>
  <dc:creator>Adriana Quaglia</dc:creator>
  <cp:lastModifiedBy>Federica Vaglio</cp:lastModifiedBy>
  <cp:revision>78</cp:revision>
  <cp:lastPrinted>2024-03-07T10:46:24Z</cp:lastPrinted>
  <dcterms:created xsi:type="dcterms:W3CDTF">2024-02-29T09:39:57Z</dcterms:created>
  <dcterms:modified xsi:type="dcterms:W3CDTF">2024-05-31T08:47:06Z</dcterms:modified>
</cp:coreProperties>
</file>