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71" r:id="rId3"/>
    <p:sldId id="296" r:id="rId4"/>
    <p:sldId id="266" r:id="rId5"/>
    <p:sldId id="272" r:id="rId6"/>
    <p:sldId id="273" r:id="rId7"/>
    <p:sldId id="274" r:id="rId8"/>
    <p:sldId id="275" r:id="rId9"/>
    <p:sldId id="292" r:id="rId10"/>
    <p:sldId id="276" r:id="rId11"/>
    <p:sldId id="288" r:id="rId12"/>
    <p:sldId id="289" r:id="rId13"/>
    <p:sldId id="294" r:id="rId14"/>
    <p:sldId id="279" r:id="rId15"/>
    <p:sldId id="280" r:id="rId16"/>
    <p:sldId id="281" r:id="rId17"/>
    <p:sldId id="282" r:id="rId18"/>
    <p:sldId id="293" r:id="rId19"/>
  </p:sldIdLst>
  <p:sldSz cx="9144000" cy="6858000" type="screen4x3"/>
  <p:notesSz cx="6858000" cy="9144000"/>
  <p:custShowLst>
    <p:custShow name="Custom Show 1" id="0">
      <p:sldLst>
        <p:sld r:id="rId15"/>
        <p:sld r:id="rId16"/>
        <p:sld r:id="rId17"/>
        <p:sld r:id="rId18"/>
      </p:sldLst>
    </p:custShow>
  </p:custShow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022"/>
    <a:srgbClr val="C63A59"/>
    <a:srgbClr val="009999"/>
    <a:srgbClr val="00CC99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50" autoAdjust="0"/>
  </p:normalViewPr>
  <p:slideViewPr>
    <p:cSldViewPr snapToGrid="0" showGuides="1">
      <p:cViewPr>
        <p:scale>
          <a:sx n="75" d="100"/>
          <a:sy n="75" d="100"/>
        </p:scale>
        <p:origin x="-2670" y="-1038"/>
      </p:cViewPr>
      <p:guideLst>
        <p:guide orient="horz" pos="2137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1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818B2-D111-4767-AF8E-C140F502D09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46C140-5AC1-4ADB-9256-3147F9F6AF20}">
      <dgm:prSet phldrT="[Testo]" custT="1"/>
      <dgm:spPr/>
      <dgm:t>
        <a:bodyPr/>
        <a:lstStyle/>
        <a:p>
          <a:r>
            <a:rPr lang="it-IT" sz="1400" b="1" dirty="0" err="1" smtClean="0"/>
            <a:t>Tracking</a:t>
          </a:r>
          <a:endParaRPr lang="it-IT" sz="1400" b="1" dirty="0"/>
        </a:p>
      </dgm:t>
    </dgm:pt>
    <dgm:pt modelId="{5E768DA0-9270-49A8-97AD-7F5FA709C797}" type="parTrans" cxnId="{1AD57ECE-B941-4B6F-B208-3E70A5A38185}">
      <dgm:prSet/>
      <dgm:spPr/>
      <dgm:t>
        <a:bodyPr/>
        <a:lstStyle/>
        <a:p>
          <a:endParaRPr lang="it-IT"/>
        </a:p>
      </dgm:t>
    </dgm:pt>
    <dgm:pt modelId="{A58AB544-7EA3-4469-8D14-CFE683644E18}" type="sibTrans" cxnId="{1AD57ECE-B941-4B6F-B208-3E70A5A38185}">
      <dgm:prSet/>
      <dgm:spPr/>
      <dgm:t>
        <a:bodyPr/>
        <a:lstStyle/>
        <a:p>
          <a:endParaRPr lang="it-IT"/>
        </a:p>
      </dgm:t>
    </dgm:pt>
    <dgm:pt modelId="{61154003-C805-447D-9B70-A2D9AA35A4AB}">
      <dgm:prSet phldrT="[Testo]" custT="1"/>
      <dgm:spPr/>
      <dgm:t>
        <a:bodyPr/>
        <a:lstStyle/>
        <a:p>
          <a:r>
            <a:rPr lang="it-IT" sz="1400" b="1" dirty="0" smtClean="0"/>
            <a:t>Sharing</a:t>
          </a:r>
          <a:endParaRPr lang="it-IT" sz="1400" b="1" dirty="0"/>
        </a:p>
      </dgm:t>
    </dgm:pt>
    <dgm:pt modelId="{A5FEEEBA-76B2-4396-B3F4-DD5A39827322}" type="parTrans" cxnId="{26ED6D7E-EAD0-4667-BB44-7BC76B8BCB84}">
      <dgm:prSet/>
      <dgm:spPr/>
      <dgm:t>
        <a:bodyPr/>
        <a:lstStyle/>
        <a:p>
          <a:endParaRPr lang="it-IT"/>
        </a:p>
      </dgm:t>
    </dgm:pt>
    <dgm:pt modelId="{9AF1D756-3896-4709-AD20-7A63504FD4A0}" type="sibTrans" cxnId="{26ED6D7E-EAD0-4667-BB44-7BC76B8BCB84}">
      <dgm:prSet/>
      <dgm:spPr/>
      <dgm:t>
        <a:bodyPr/>
        <a:lstStyle/>
        <a:p>
          <a:endParaRPr lang="it-IT"/>
        </a:p>
      </dgm:t>
    </dgm:pt>
    <dgm:pt modelId="{A19297F9-3E9E-4CB4-88C6-4277B2827C53}">
      <dgm:prSet phldrT="[Testo]" custT="1"/>
      <dgm:spPr/>
      <dgm:t>
        <a:bodyPr/>
        <a:lstStyle/>
        <a:p>
          <a:r>
            <a:rPr lang="it-IT" sz="1400" b="1" dirty="0" err="1" smtClean="0"/>
            <a:t>Monitoring</a:t>
          </a:r>
          <a:endParaRPr lang="it-IT" sz="1400" b="1" dirty="0"/>
        </a:p>
      </dgm:t>
    </dgm:pt>
    <dgm:pt modelId="{FE68D0C4-77D4-42BB-AAFC-D678B44625D7}" type="parTrans" cxnId="{8599D391-4978-4231-B78D-BB699024B415}">
      <dgm:prSet/>
      <dgm:spPr/>
      <dgm:t>
        <a:bodyPr/>
        <a:lstStyle/>
        <a:p>
          <a:endParaRPr lang="it-IT"/>
        </a:p>
      </dgm:t>
    </dgm:pt>
    <dgm:pt modelId="{0B194B5B-5EE8-4D97-8146-C90D9AB168B3}" type="sibTrans" cxnId="{8599D391-4978-4231-B78D-BB699024B415}">
      <dgm:prSet/>
      <dgm:spPr/>
      <dgm:t>
        <a:bodyPr/>
        <a:lstStyle/>
        <a:p>
          <a:endParaRPr lang="it-IT"/>
        </a:p>
      </dgm:t>
    </dgm:pt>
    <dgm:pt modelId="{72713787-4143-40AC-AC6F-8199FC85D1C5}" type="pres">
      <dgm:prSet presAssocID="{724818B2-D111-4767-AF8E-C140F502D09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2A5C6F46-EFB0-4279-9967-7E2F0B958965}" type="pres">
      <dgm:prSet presAssocID="{F146C140-5AC1-4ADB-9256-3147F9F6AF20}" presName="Accent1" presStyleCnt="0"/>
      <dgm:spPr/>
    </dgm:pt>
    <dgm:pt modelId="{843367CA-031A-41A7-A65F-6BCAFC68E02E}" type="pres">
      <dgm:prSet presAssocID="{F146C140-5AC1-4ADB-9256-3147F9F6AF20}" presName="Accent" presStyleLbl="node1" presStyleIdx="0" presStyleCnt="3" custScaleX="137629" custScaleY="118513"/>
      <dgm:spPr/>
    </dgm:pt>
    <dgm:pt modelId="{3A86FB7F-87E4-4881-9692-D5597112DF87}" type="pres">
      <dgm:prSet presAssocID="{F146C140-5AC1-4ADB-9256-3147F9F6AF20}" presName="Parent1" presStyleLbl="revTx" presStyleIdx="0" presStyleCnt="3" custScaleX="151760" custScaleY="1026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1248AA-F515-45E9-ACCC-58E16EFE98BF}" type="pres">
      <dgm:prSet presAssocID="{61154003-C805-447D-9B70-A2D9AA35A4AB}" presName="Accent2" presStyleCnt="0"/>
      <dgm:spPr/>
    </dgm:pt>
    <dgm:pt modelId="{C90FE7EF-B067-4AB1-B622-840DE0F1B7EF}" type="pres">
      <dgm:prSet presAssocID="{61154003-C805-447D-9B70-A2D9AA35A4AB}" presName="Accent" presStyleLbl="node1" presStyleIdx="1" presStyleCnt="3" custScaleX="131757" custScaleY="109635" custLinFactNeighborX="-12000"/>
      <dgm:spPr/>
    </dgm:pt>
    <dgm:pt modelId="{7369D67F-454D-4600-91F8-BD221718C627}" type="pres">
      <dgm:prSet presAssocID="{61154003-C805-447D-9B70-A2D9AA35A4A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09500C-21AE-46A3-AFEC-7C04E6210E6B}" type="pres">
      <dgm:prSet presAssocID="{A19297F9-3E9E-4CB4-88C6-4277B2827C53}" presName="Accent3" presStyleCnt="0"/>
      <dgm:spPr/>
    </dgm:pt>
    <dgm:pt modelId="{FC8B144B-F906-45D1-AF85-AC49CB225B69}" type="pres">
      <dgm:prSet presAssocID="{A19297F9-3E9E-4CB4-88C6-4277B2827C53}" presName="Accent" presStyleLbl="node1" presStyleIdx="2" presStyleCnt="3" custScaleX="147718" custScaleY="131631" custLinFactNeighborY="4188"/>
      <dgm:spPr/>
    </dgm:pt>
    <dgm:pt modelId="{43861BB4-510A-4E39-83AF-8AB7F00EA93C}" type="pres">
      <dgm:prSet presAssocID="{A19297F9-3E9E-4CB4-88C6-4277B2827C53}" presName="Parent3" presStyleLbl="revTx" presStyleIdx="2" presStyleCnt="3" custScaleX="186376" custScaleY="845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ED6D7E-EAD0-4667-BB44-7BC76B8BCB84}" srcId="{724818B2-D111-4767-AF8E-C140F502D096}" destId="{61154003-C805-447D-9B70-A2D9AA35A4AB}" srcOrd="1" destOrd="0" parTransId="{A5FEEEBA-76B2-4396-B3F4-DD5A39827322}" sibTransId="{9AF1D756-3896-4709-AD20-7A63504FD4A0}"/>
    <dgm:cxn modelId="{D94E192D-7923-48AF-A749-88D9A8663705}" type="presOf" srcId="{724818B2-D111-4767-AF8E-C140F502D096}" destId="{72713787-4143-40AC-AC6F-8199FC85D1C5}" srcOrd="0" destOrd="0" presId="urn:microsoft.com/office/officeart/2009/layout/CircleArrowProcess"/>
    <dgm:cxn modelId="{8599D391-4978-4231-B78D-BB699024B415}" srcId="{724818B2-D111-4767-AF8E-C140F502D096}" destId="{A19297F9-3E9E-4CB4-88C6-4277B2827C53}" srcOrd="2" destOrd="0" parTransId="{FE68D0C4-77D4-42BB-AAFC-D678B44625D7}" sibTransId="{0B194B5B-5EE8-4D97-8146-C90D9AB168B3}"/>
    <dgm:cxn modelId="{C3D3DFD5-8D9E-49F7-9F32-E8CF1BF5225B}" type="presOf" srcId="{61154003-C805-447D-9B70-A2D9AA35A4AB}" destId="{7369D67F-454D-4600-91F8-BD221718C627}" srcOrd="0" destOrd="0" presId="urn:microsoft.com/office/officeart/2009/layout/CircleArrowProcess"/>
    <dgm:cxn modelId="{F1D17E4D-4989-4651-B6FC-E5DBA72F5557}" type="presOf" srcId="{A19297F9-3E9E-4CB4-88C6-4277B2827C53}" destId="{43861BB4-510A-4E39-83AF-8AB7F00EA93C}" srcOrd="0" destOrd="0" presId="urn:microsoft.com/office/officeart/2009/layout/CircleArrowProcess"/>
    <dgm:cxn modelId="{68C4621A-DE47-4913-A03C-8B03060E49DC}" type="presOf" srcId="{F146C140-5AC1-4ADB-9256-3147F9F6AF20}" destId="{3A86FB7F-87E4-4881-9692-D5597112DF87}" srcOrd="0" destOrd="0" presId="urn:microsoft.com/office/officeart/2009/layout/CircleArrowProcess"/>
    <dgm:cxn modelId="{1AD57ECE-B941-4B6F-B208-3E70A5A38185}" srcId="{724818B2-D111-4767-AF8E-C140F502D096}" destId="{F146C140-5AC1-4ADB-9256-3147F9F6AF20}" srcOrd="0" destOrd="0" parTransId="{5E768DA0-9270-49A8-97AD-7F5FA709C797}" sibTransId="{A58AB544-7EA3-4469-8D14-CFE683644E18}"/>
    <dgm:cxn modelId="{28E54950-16EA-4206-B34E-7E7E7836DD78}" type="presParOf" srcId="{72713787-4143-40AC-AC6F-8199FC85D1C5}" destId="{2A5C6F46-EFB0-4279-9967-7E2F0B958965}" srcOrd="0" destOrd="0" presId="urn:microsoft.com/office/officeart/2009/layout/CircleArrowProcess"/>
    <dgm:cxn modelId="{A7A230D0-2BED-404F-A73F-E5F74A1FFF16}" type="presParOf" srcId="{2A5C6F46-EFB0-4279-9967-7E2F0B958965}" destId="{843367CA-031A-41A7-A65F-6BCAFC68E02E}" srcOrd="0" destOrd="0" presId="urn:microsoft.com/office/officeart/2009/layout/CircleArrowProcess"/>
    <dgm:cxn modelId="{4CF1F5FA-DBA8-4D86-A093-A1527A25E073}" type="presParOf" srcId="{72713787-4143-40AC-AC6F-8199FC85D1C5}" destId="{3A86FB7F-87E4-4881-9692-D5597112DF87}" srcOrd="1" destOrd="0" presId="urn:microsoft.com/office/officeart/2009/layout/CircleArrowProcess"/>
    <dgm:cxn modelId="{0E62FA13-B00D-4CAC-BF7B-B753833D36ED}" type="presParOf" srcId="{72713787-4143-40AC-AC6F-8199FC85D1C5}" destId="{911248AA-F515-45E9-ACCC-58E16EFE98BF}" srcOrd="2" destOrd="0" presId="urn:microsoft.com/office/officeart/2009/layout/CircleArrowProcess"/>
    <dgm:cxn modelId="{AB3CBE74-AE0D-4266-8E6F-79943D0C9961}" type="presParOf" srcId="{911248AA-F515-45E9-ACCC-58E16EFE98BF}" destId="{C90FE7EF-B067-4AB1-B622-840DE0F1B7EF}" srcOrd="0" destOrd="0" presId="urn:microsoft.com/office/officeart/2009/layout/CircleArrowProcess"/>
    <dgm:cxn modelId="{3CC94BAB-F4AF-4675-9698-C621EA1C82FB}" type="presParOf" srcId="{72713787-4143-40AC-AC6F-8199FC85D1C5}" destId="{7369D67F-454D-4600-91F8-BD221718C627}" srcOrd="3" destOrd="0" presId="urn:microsoft.com/office/officeart/2009/layout/CircleArrowProcess"/>
    <dgm:cxn modelId="{10318E0E-01B3-40F6-8C61-B9C2396E3159}" type="presParOf" srcId="{72713787-4143-40AC-AC6F-8199FC85D1C5}" destId="{F409500C-21AE-46A3-AFEC-7C04E6210E6B}" srcOrd="4" destOrd="0" presId="urn:microsoft.com/office/officeart/2009/layout/CircleArrowProcess"/>
    <dgm:cxn modelId="{C1F806A8-BF62-44BF-B36B-833C288CF12E}" type="presParOf" srcId="{F409500C-21AE-46A3-AFEC-7C04E6210E6B}" destId="{FC8B144B-F906-45D1-AF85-AC49CB225B69}" srcOrd="0" destOrd="0" presId="urn:microsoft.com/office/officeart/2009/layout/CircleArrowProcess"/>
    <dgm:cxn modelId="{913058C0-6A34-4DAF-A935-336E2CAB5F46}" type="presParOf" srcId="{72713787-4143-40AC-AC6F-8199FC85D1C5}" destId="{43861BB4-510A-4E39-83AF-8AB7F00EA9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54154-5EDC-44DD-89C3-C009D79EB0DF}" type="doc">
      <dgm:prSet loTypeId="urn:microsoft.com/office/officeart/2005/8/layout/chevronAccent+Icon" loCatId="process" qsTypeId="urn:microsoft.com/office/officeart/2005/8/quickstyle/3d3" qsCatId="3D" csTypeId="urn:microsoft.com/office/officeart/2005/8/colors/accent1_2#1" csCatId="accent1" phldr="1"/>
      <dgm:spPr/>
    </dgm:pt>
    <dgm:pt modelId="{71AE054D-F2DF-4670-86AC-150BFAF839C8}">
      <dgm:prSet phldrT="[Testo]" custT="1"/>
      <dgm:spPr/>
      <dgm:t>
        <a:bodyPr/>
        <a:lstStyle/>
        <a:p>
          <a:r>
            <a:rPr lang="it-IT" sz="1300" b="1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</a:t>
          </a:r>
          <a:r>
            <a:rPr lang="it-IT" sz="13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sales </a:t>
          </a:r>
          <a:r>
            <a:rPr lang="it-IT" sz="1300" b="1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</a:t>
          </a:r>
          <a:endParaRPr lang="it-IT" sz="1300" b="1" dirty="0" smtClean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529DB-0BC1-486A-8958-FD080130ADC8}" type="parTrans" cxnId="{F0729D47-508B-4A0B-A68F-2F5742C8B726}">
      <dgm:prSet/>
      <dgm:spPr/>
      <dgm:t>
        <a:bodyPr/>
        <a:lstStyle/>
        <a:p>
          <a:endParaRPr lang="it-IT"/>
        </a:p>
      </dgm:t>
    </dgm:pt>
    <dgm:pt modelId="{71FEF82B-908E-40B5-8C61-FE300EDE8014}" type="sibTrans" cxnId="{F0729D47-508B-4A0B-A68F-2F5742C8B726}">
      <dgm:prSet/>
      <dgm:spPr/>
      <dgm:t>
        <a:bodyPr/>
        <a:lstStyle/>
        <a:p>
          <a:endParaRPr lang="it-IT"/>
        </a:p>
      </dgm:t>
    </dgm:pt>
    <dgm:pt modelId="{2ACB793D-FC01-4A03-AA04-6D8A332E3E26}">
      <dgm:prSet phldrT="[Testo]" custT="1"/>
      <dgm:spPr/>
      <dgm:t>
        <a:bodyPr/>
        <a:lstStyle/>
        <a:p>
          <a:r>
            <a:rPr lang="it-IT" sz="1300" b="1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After</a:t>
          </a:r>
          <a:r>
            <a:rPr lang="it-IT" sz="13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sales </a:t>
          </a:r>
          <a:r>
            <a:rPr lang="it-IT" sz="1300" b="1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</a:t>
          </a:r>
          <a:endParaRPr lang="it-IT" sz="1300" dirty="0"/>
        </a:p>
      </dgm:t>
    </dgm:pt>
    <dgm:pt modelId="{9FA9B874-6F0F-4506-845A-59ADE0AB0DC8}" type="parTrans" cxnId="{9D8892F3-8F8C-4995-9EB4-E338711BF390}">
      <dgm:prSet/>
      <dgm:spPr/>
      <dgm:t>
        <a:bodyPr/>
        <a:lstStyle/>
        <a:p>
          <a:endParaRPr lang="it-IT"/>
        </a:p>
      </dgm:t>
    </dgm:pt>
    <dgm:pt modelId="{797BEAB5-A5C8-47CA-8DCF-C2F7B51F4FB5}" type="sibTrans" cxnId="{9D8892F3-8F8C-4995-9EB4-E338711BF390}">
      <dgm:prSet/>
      <dgm:spPr/>
      <dgm:t>
        <a:bodyPr/>
        <a:lstStyle/>
        <a:p>
          <a:endParaRPr lang="it-IT"/>
        </a:p>
      </dgm:t>
    </dgm:pt>
    <dgm:pt modelId="{759B2083-3DA7-40BA-8A9E-80E7F5577594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Sales</a:t>
          </a:r>
          <a:endParaRPr lang="it-IT" sz="2000" dirty="0"/>
        </a:p>
      </dgm:t>
    </dgm:pt>
    <dgm:pt modelId="{141F8B83-6F4D-4B51-B25D-9A88D5465281}" type="sibTrans" cxnId="{4076DE07-D13D-4E0D-9ACC-48DBC9D83628}">
      <dgm:prSet/>
      <dgm:spPr/>
      <dgm:t>
        <a:bodyPr/>
        <a:lstStyle/>
        <a:p>
          <a:endParaRPr lang="it-IT"/>
        </a:p>
      </dgm:t>
    </dgm:pt>
    <dgm:pt modelId="{CB63A110-E143-4F7C-BEB6-1E1C6C6D32D5}" type="parTrans" cxnId="{4076DE07-D13D-4E0D-9ACC-48DBC9D83628}">
      <dgm:prSet/>
      <dgm:spPr/>
      <dgm:t>
        <a:bodyPr/>
        <a:lstStyle/>
        <a:p>
          <a:endParaRPr lang="it-IT"/>
        </a:p>
      </dgm:t>
    </dgm:pt>
    <dgm:pt modelId="{C075D9B6-4C26-41A0-AC28-09B042C8BC93}">
      <dgm:prSet phldrT="[Testo]" custT="1"/>
      <dgm:spPr/>
      <dgm:t>
        <a:bodyPr/>
        <a:lstStyle/>
        <a:p>
          <a:r>
            <a:rPr lang="it-IT" sz="13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CRS &amp; NPS monitoring</a:t>
          </a:r>
          <a:endParaRPr lang="it-IT" sz="1300" dirty="0"/>
        </a:p>
      </dgm:t>
    </dgm:pt>
    <dgm:pt modelId="{8AC91B5B-9F68-43AE-8FF2-8E08F2A97653}" type="parTrans" cxnId="{D5DACBDD-FD38-4FC6-BA69-DC0923199AE2}">
      <dgm:prSet/>
      <dgm:spPr/>
      <dgm:t>
        <a:bodyPr/>
        <a:lstStyle/>
        <a:p>
          <a:endParaRPr lang="it-IT"/>
        </a:p>
      </dgm:t>
    </dgm:pt>
    <dgm:pt modelId="{531244BC-B173-42D9-B0AC-A525EE3C0CAD}" type="sibTrans" cxnId="{D5DACBDD-FD38-4FC6-BA69-DC0923199AE2}">
      <dgm:prSet/>
      <dgm:spPr/>
      <dgm:t>
        <a:bodyPr/>
        <a:lstStyle/>
        <a:p>
          <a:endParaRPr lang="it-IT"/>
        </a:p>
      </dgm:t>
    </dgm:pt>
    <dgm:pt modelId="{A823E736-B1D5-4F46-939C-A8C137E98645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Upgrade</a:t>
          </a:r>
          <a:endParaRPr lang="it-IT" sz="18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8B6B27-1E89-4656-B9FB-04915B1C3523}" type="parTrans" cxnId="{13328872-834A-4D7B-8DE5-A309770E379D}">
      <dgm:prSet/>
      <dgm:spPr/>
      <dgm:t>
        <a:bodyPr/>
        <a:lstStyle/>
        <a:p>
          <a:endParaRPr lang="it-IT"/>
        </a:p>
      </dgm:t>
    </dgm:pt>
    <dgm:pt modelId="{6E805D9C-88C9-44C4-8F3B-E83C4CB2966C}" type="sibTrans" cxnId="{13328872-834A-4D7B-8DE5-A309770E379D}">
      <dgm:prSet/>
      <dgm:spPr/>
      <dgm:t>
        <a:bodyPr/>
        <a:lstStyle/>
        <a:p>
          <a:endParaRPr lang="it-IT"/>
        </a:p>
      </dgm:t>
    </dgm:pt>
    <dgm:pt modelId="{46220EEF-325C-45DC-8989-20FB36A86600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</a:t>
          </a:r>
          <a:endParaRPr lang="it-IT" sz="18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3735C8-6260-42C4-8585-0120A4954445}" type="parTrans" cxnId="{4AEC0C10-5DF5-43FF-A7AA-1FA604C40ED7}">
      <dgm:prSet/>
      <dgm:spPr/>
      <dgm:t>
        <a:bodyPr/>
        <a:lstStyle/>
        <a:p>
          <a:endParaRPr lang="it-IT"/>
        </a:p>
      </dgm:t>
    </dgm:pt>
    <dgm:pt modelId="{DB5DFFC1-484A-4886-AA40-EAA6414832BD}" type="sibTrans" cxnId="{4AEC0C10-5DF5-43FF-A7AA-1FA604C40ED7}">
      <dgm:prSet/>
      <dgm:spPr/>
      <dgm:t>
        <a:bodyPr/>
        <a:lstStyle/>
        <a:p>
          <a:endParaRPr lang="it-IT"/>
        </a:p>
      </dgm:t>
    </dgm:pt>
    <dgm:pt modelId="{EFD7B021-3FDB-474F-BFD6-74F7D3AB917E}" type="pres">
      <dgm:prSet presAssocID="{8EF54154-5EDC-44DD-89C3-C009D79EB0DF}" presName="Name0" presStyleCnt="0">
        <dgm:presLayoutVars>
          <dgm:dir/>
          <dgm:resizeHandles val="exact"/>
        </dgm:presLayoutVars>
      </dgm:prSet>
      <dgm:spPr/>
    </dgm:pt>
    <dgm:pt modelId="{1D446526-9A37-47E1-8270-4E5B1AE0EE48}" type="pres">
      <dgm:prSet presAssocID="{71AE054D-F2DF-4670-86AC-150BFAF839C8}" presName="composite" presStyleCnt="0"/>
      <dgm:spPr/>
    </dgm:pt>
    <dgm:pt modelId="{36B8F65B-D108-415F-A3B8-6860D96948B5}" type="pres">
      <dgm:prSet presAssocID="{71AE054D-F2DF-4670-86AC-150BFAF839C8}" presName="bgChev" presStyleLbl="node1" presStyleIdx="0" presStyleCnt="6"/>
      <dgm:spPr/>
      <dgm:t>
        <a:bodyPr/>
        <a:lstStyle/>
        <a:p>
          <a:endParaRPr lang="it-IT"/>
        </a:p>
      </dgm:t>
    </dgm:pt>
    <dgm:pt modelId="{D88CA6E5-6DA9-4A43-9C75-747D441C64F8}" type="pres">
      <dgm:prSet presAssocID="{71AE054D-F2DF-4670-86AC-150BFAF839C8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E8E74A-AEB7-4AA0-AAFB-60D4B6DCEDB2}" type="pres">
      <dgm:prSet presAssocID="{71FEF82B-908E-40B5-8C61-FE300EDE8014}" presName="compositeSpace" presStyleCnt="0"/>
      <dgm:spPr/>
    </dgm:pt>
    <dgm:pt modelId="{171D1F39-B7B5-4FB1-9B60-FDDF2D529A60}" type="pres">
      <dgm:prSet presAssocID="{759B2083-3DA7-40BA-8A9E-80E7F5577594}" presName="composite" presStyleCnt="0"/>
      <dgm:spPr/>
    </dgm:pt>
    <dgm:pt modelId="{AF75B6D6-0DBA-49C7-92D6-3F37D8A0BF40}" type="pres">
      <dgm:prSet presAssocID="{759B2083-3DA7-40BA-8A9E-80E7F5577594}" presName="bgChev" presStyleLbl="node1" presStyleIdx="1" presStyleCnt="6"/>
      <dgm:spPr/>
      <dgm:t>
        <a:bodyPr/>
        <a:lstStyle/>
        <a:p>
          <a:endParaRPr lang="it-IT"/>
        </a:p>
      </dgm:t>
    </dgm:pt>
    <dgm:pt modelId="{010F01BB-5F6C-4196-81A1-EE1108A922C8}" type="pres">
      <dgm:prSet presAssocID="{759B2083-3DA7-40BA-8A9E-80E7F5577594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F68D78-C306-4C61-B812-62BB3F090C78}" type="pres">
      <dgm:prSet presAssocID="{141F8B83-6F4D-4B51-B25D-9A88D5465281}" presName="compositeSpace" presStyleCnt="0"/>
      <dgm:spPr/>
    </dgm:pt>
    <dgm:pt modelId="{B91B844C-2541-41B0-BDD4-05C8A5D60688}" type="pres">
      <dgm:prSet presAssocID="{2ACB793D-FC01-4A03-AA04-6D8A332E3E26}" presName="composite" presStyleCnt="0"/>
      <dgm:spPr/>
    </dgm:pt>
    <dgm:pt modelId="{60AD0D34-D3DB-426B-99CB-04428B209E5C}" type="pres">
      <dgm:prSet presAssocID="{2ACB793D-FC01-4A03-AA04-6D8A332E3E26}" presName="bgChev" presStyleLbl="node1" presStyleIdx="2" presStyleCnt="6"/>
      <dgm:spPr/>
    </dgm:pt>
    <dgm:pt modelId="{07C71A1C-5E75-4D20-B904-13DFCE7B4ACB}" type="pres">
      <dgm:prSet presAssocID="{2ACB793D-FC01-4A03-AA04-6D8A332E3E26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6E64CF-A47C-4A4A-B950-26D9FCAB2F16}" type="pres">
      <dgm:prSet presAssocID="{797BEAB5-A5C8-47CA-8DCF-C2F7B51F4FB5}" presName="compositeSpace" presStyleCnt="0"/>
      <dgm:spPr/>
    </dgm:pt>
    <dgm:pt modelId="{512F9FAD-FC72-4DAD-B56A-CEB7CCFA05EE}" type="pres">
      <dgm:prSet presAssocID="{C075D9B6-4C26-41A0-AC28-09B042C8BC93}" presName="composite" presStyleCnt="0"/>
      <dgm:spPr/>
    </dgm:pt>
    <dgm:pt modelId="{F0957BC6-D4F2-4EEE-A044-9E8F1F1EE43D}" type="pres">
      <dgm:prSet presAssocID="{C075D9B6-4C26-41A0-AC28-09B042C8BC93}" presName="bgChev" presStyleLbl="node1" presStyleIdx="3" presStyleCnt="6"/>
      <dgm:spPr/>
    </dgm:pt>
    <dgm:pt modelId="{AF5CBEAA-99B5-420F-A1CE-BE395F4D9F3F}" type="pres">
      <dgm:prSet presAssocID="{C075D9B6-4C26-41A0-AC28-09B042C8BC93}" presName="txNode" presStyleLbl="fgAcc1" presStyleIdx="3" presStyleCnt="6" custScaleX="1214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327B6D-47D8-4AC0-966F-4B7D9F41E11C}" type="pres">
      <dgm:prSet presAssocID="{531244BC-B173-42D9-B0AC-A525EE3C0CAD}" presName="compositeSpace" presStyleCnt="0"/>
      <dgm:spPr/>
    </dgm:pt>
    <dgm:pt modelId="{0C455130-9DB2-453B-AAA6-AA887E7B8162}" type="pres">
      <dgm:prSet presAssocID="{A823E736-B1D5-4F46-939C-A8C137E98645}" presName="composite" presStyleCnt="0"/>
      <dgm:spPr/>
    </dgm:pt>
    <dgm:pt modelId="{23E5DD50-7333-4D28-88D0-BB05D102E508}" type="pres">
      <dgm:prSet presAssocID="{A823E736-B1D5-4F46-939C-A8C137E98645}" presName="bgChev" presStyleLbl="node1" presStyleIdx="4" presStyleCnt="6" custLinFactNeighborX="-509" custLinFactNeighborY="-12328"/>
      <dgm:spPr/>
    </dgm:pt>
    <dgm:pt modelId="{015BB54B-66D7-4FB0-8AA8-57B981177998}" type="pres">
      <dgm:prSet presAssocID="{A823E736-B1D5-4F46-939C-A8C137E98645}" presName="txNode" presStyleLbl="fgAcc1" presStyleIdx="4" presStyleCnt="6" custScaleX="1214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85C000-0F6A-4E57-A5F4-1693E96D7A62}" type="pres">
      <dgm:prSet presAssocID="{6E805D9C-88C9-44C4-8F3B-E83C4CB2966C}" presName="compositeSpace" presStyleCnt="0"/>
      <dgm:spPr/>
    </dgm:pt>
    <dgm:pt modelId="{90C89D31-FA73-42A7-946C-208FE9E26C6E}" type="pres">
      <dgm:prSet presAssocID="{46220EEF-325C-45DC-8989-20FB36A86600}" presName="composite" presStyleCnt="0"/>
      <dgm:spPr/>
    </dgm:pt>
    <dgm:pt modelId="{F6D8CB62-1468-4B05-91CC-E56F81932F20}" type="pres">
      <dgm:prSet presAssocID="{46220EEF-325C-45DC-8989-20FB36A86600}" presName="bgChev" presStyleLbl="node1" presStyleIdx="5" presStyleCnt="6"/>
      <dgm:spPr/>
    </dgm:pt>
    <dgm:pt modelId="{E0B1C502-FBDA-462D-8DEA-7C4C394F930D}" type="pres">
      <dgm:prSet presAssocID="{46220EEF-325C-45DC-8989-20FB36A86600}" presName="txNode" presStyleLbl="fgAcc1" presStyleIdx="5" presStyleCnt="6" custScaleX="121473" custLinFactNeighborX="6083" custLinFactNeighborY="400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AEC0C10-5DF5-43FF-A7AA-1FA604C40ED7}" srcId="{8EF54154-5EDC-44DD-89C3-C009D79EB0DF}" destId="{46220EEF-325C-45DC-8989-20FB36A86600}" srcOrd="5" destOrd="0" parTransId="{DD3735C8-6260-42C4-8585-0120A4954445}" sibTransId="{DB5DFFC1-484A-4886-AA40-EAA6414832BD}"/>
    <dgm:cxn modelId="{385C209A-6FC7-487E-A139-D2729B2F52C8}" type="presOf" srcId="{2ACB793D-FC01-4A03-AA04-6D8A332E3E26}" destId="{07C71A1C-5E75-4D20-B904-13DFCE7B4ACB}" srcOrd="0" destOrd="0" presId="urn:microsoft.com/office/officeart/2005/8/layout/chevronAccent+Icon"/>
    <dgm:cxn modelId="{F0729D47-508B-4A0B-A68F-2F5742C8B726}" srcId="{8EF54154-5EDC-44DD-89C3-C009D79EB0DF}" destId="{71AE054D-F2DF-4670-86AC-150BFAF839C8}" srcOrd="0" destOrd="0" parTransId="{4EB529DB-0BC1-486A-8958-FD080130ADC8}" sibTransId="{71FEF82B-908E-40B5-8C61-FE300EDE8014}"/>
    <dgm:cxn modelId="{9D8892F3-8F8C-4995-9EB4-E338711BF390}" srcId="{8EF54154-5EDC-44DD-89C3-C009D79EB0DF}" destId="{2ACB793D-FC01-4A03-AA04-6D8A332E3E26}" srcOrd="2" destOrd="0" parTransId="{9FA9B874-6F0F-4506-845A-59ADE0AB0DC8}" sibTransId="{797BEAB5-A5C8-47CA-8DCF-C2F7B51F4FB5}"/>
    <dgm:cxn modelId="{D5DACBDD-FD38-4FC6-BA69-DC0923199AE2}" srcId="{8EF54154-5EDC-44DD-89C3-C009D79EB0DF}" destId="{C075D9B6-4C26-41A0-AC28-09B042C8BC93}" srcOrd="3" destOrd="0" parTransId="{8AC91B5B-9F68-43AE-8FF2-8E08F2A97653}" sibTransId="{531244BC-B173-42D9-B0AC-A525EE3C0CAD}"/>
    <dgm:cxn modelId="{13328872-834A-4D7B-8DE5-A309770E379D}" srcId="{8EF54154-5EDC-44DD-89C3-C009D79EB0DF}" destId="{A823E736-B1D5-4F46-939C-A8C137E98645}" srcOrd="4" destOrd="0" parTransId="{ED8B6B27-1E89-4656-B9FB-04915B1C3523}" sibTransId="{6E805D9C-88C9-44C4-8F3B-E83C4CB2966C}"/>
    <dgm:cxn modelId="{CFE23C4D-6F7A-4B52-904B-CC13FF39DFCD}" type="presOf" srcId="{A823E736-B1D5-4F46-939C-A8C137E98645}" destId="{015BB54B-66D7-4FB0-8AA8-57B981177998}" srcOrd="0" destOrd="0" presId="urn:microsoft.com/office/officeart/2005/8/layout/chevronAccent+Icon"/>
    <dgm:cxn modelId="{0042EB91-3625-4150-BF1B-0E9A1C421730}" type="presOf" srcId="{71AE054D-F2DF-4670-86AC-150BFAF839C8}" destId="{D88CA6E5-6DA9-4A43-9C75-747D441C64F8}" srcOrd="0" destOrd="0" presId="urn:microsoft.com/office/officeart/2005/8/layout/chevronAccent+Icon"/>
    <dgm:cxn modelId="{138B40B7-4DB4-4240-AB50-2A221AC95F1E}" type="presOf" srcId="{C075D9B6-4C26-41A0-AC28-09B042C8BC93}" destId="{AF5CBEAA-99B5-420F-A1CE-BE395F4D9F3F}" srcOrd="0" destOrd="0" presId="urn:microsoft.com/office/officeart/2005/8/layout/chevronAccent+Icon"/>
    <dgm:cxn modelId="{CFB3D99E-9ECB-4189-A0BA-0072F193B714}" type="presOf" srcId="{46220EEF-325C-45DC-8989-20FB36A86600}" destId="{E0B1C502-FBDA-462D-8DEA-7C4C394F930D}" srcOrd="0" destOrd="0" presId="urn:microsoft.com/office/officeart/2005/8/layout/chevronAccent+Icon"/>
    <dgm:cxn modelId="{EC7B6654-4D5D-4D5F-B6B7-80D6A4F53F83}" type="presOf" srcId="{8EF54154-5EDC-44DD-89C3-C009D79EB0DF}" destId="{EFD7B021-3FDB-474F-BFD6-74F7D3AB917E}" srcOrd="0" destOrd="0" presId="urn:microsoft.com/office/officeart/2005/8/layout/chevronAccent+Icon"/>
    <dgm:cxn modelId="{C4A81E86-3185-4474-9EDD-588D5D5902AE}" type="presOf" srcId="{759B2083-3DA7-40BA-8A9E-80E7F5577594}" destId="{010F01BB-5F6C-4196-81A1-EE1108A922C8}" srcOrd="0" destOrd="0" presId="urn:microsoft.com/office/officeart/2005/8/layout/chevronAccent+Icon"/>
    <dgm:cxn modelId="{4076DE07-D13D-4E0D-9ACC-48DBC9D83628}" srcId="{8EF54154-5EDC-44DD-89C3-C009D79EB0DF}" destId="{759B2083-3DA7-40BA-8A9E-80E7F5577594}" srcOrd="1" destOrd="0" parTransId="{CB63A110-E143-4F7C-BEB6-1E1C6C6D32D5}" sibTransId="{141F8B83-6F4D-4B51-B25D-9A88D5465281}"/>
    <dgm:cxn modelId="{7F888C11-9D23-49CA-97F7-BE6B35957FB9}" type="presParOf" srcId="{EFD7B021-3FDB-474F-BFD6-74F7D3AB917E}" destId="{1D446526-9A37-47E1-8270-4E5B1AE0EE48}" srcOrd="0" destOrd="0" presId="urn:microsoft.com/office/officeart/2005/8/layout/chevronAccent+Icon"/>
    <dgm:cxn modelId="{0A0CF0EB-67C1-4E2D-83BA-39FB32D6BDFE}" type="presParOf" srcId="{1D446526-9A37-47E1-8270-4E5B1AE0EE48}" destId="{36B8F65B-D108-415F-A3B8-6860D96948B5}" srcOrd="0" destOrd="0" presId="urn:microsoft.com/office/officeart/2005/8/layout/chevronAccent+Icon"/>
    <dgm:cxn modelId="{EBC447A9-55BE-4377-B1B3-635F5D8933EA}" type="presParOf" srcId="{1D446526-9A37-47E1-8270-4E5B1AE0EE48}" destId="{D88CA6E5-6DA9-4A43-9C75-747D441C64F8}" srcOrd="1" destOrd="0" presId="urn:microsoft.com/office/officeart/2005/8/layout/chevronAccent+Icon"/>
    <dgm:cxn modelId="{F05AF92C-FA16-475F-B52C-7C0CF14C041F}" type="presParOf" srcId="{EFD7B021-3FDB-474F-BFD6-74F7D3AB917E}" destId="{C8E8E74A-AEB7-4AA0-AAFB-60D4B6DCEDB2}" srcOrd="1" destOrd="0" presId="urn:microsoft.com/office/officeart/2005/8/layout/chevronAccent+Icon"/>
    <dgm:cxn modelId="{166A40B4-6EE2-4364-9553-E921E1858D00}" type="presParOf" srcId="{EFD7B021-3FDB-474F-BFD6-74F7D3AB917E}" destId="{171D1F39-B7B5-4FB1-9B60-FDDF2D529A60}" srcOrd="2" destOrd="0" presId="urn:microsoft.com/office/officeart/2005/8/layout/chevronAccent+Icon"/>
    <dgm:cxn modelId="{6D748C2C-1DE9-4D21-8B7E-1198C87668AE}" type="presParOf" srcId="{171D1F39-B7B5-4FB1-9B60-FDDF2D529A60}" destId="{AF75B6D6-0DBA-49C7-92D6-3F37D8A0BF40}" srcOrd="0" destOrd="0" presId="urn:microsoft.com/office/officeart/2005/8/layout/chevronAccent+Icon"/>
    <dgm:cxn modelId="{AD0C5F9D-871F-4926-89DB-53843A976BCD}" type="presParOf" srcId="{171D1F39-B7B5-4FB1-9B60-FDDF2D529A60}" destId="{010F01BB-5F6C-4196-81A1-EE1108A922C8}" srcOrd="1" destOrd="0" presId="urn:microsoft.com/office/officeart/2005/8/layout/chevronAccent+Icon"/>
    <dgm:cxn modelId="{98830689-D75A-4F0D-B3D6-CD840D28942D}" type="presParOf" srcId="{EFD7B021-3FDB-474F-BFD6-74F7D3AB917E}" destId="{4FF68D78-C306-4C61-B812-62BB3F090C78}" srcOrd="3" destOrd="0" presId="urn:microsoft.com/office/officeart/2005/8/layout/chevronAccent+Icon"/>
    <dgm:cxn modelId="{8927068E-D663-4FB1-A7CA-287F6D936EB5}" type="presParOf" srcId="{EFD7B021-3FDB-474F-BFD6-74F7D3AB917E}" destId="{B91B844C-2541-41B0-BDD4-05C8A5D60688}" srcOrd="4" destOrd="0" presId="urn:microsoft.com/office/officeart/2005/8/layout/chevronAccent+Icon"/>
    <dgm:cxn modelId="{42EFC7C6-68DE-4EE8-A99E-DDBBFE60704E}" type="presParOf" srcId="{B91B844C-2541-41B0-BDD4-05C8A5D60688}" destId="{60AD0D34-D3DB-426B-99CB-04428B209E5C}" srcOrd="0" destOrd="0" presId="urn:microsoft.com/office/officeart/2005/8/layout/chevronAccent+Icon"/>
    <dgm:cxn modelId="{1760DAB4-0BDA-44C7-A117-F0ACEE1323A7}" type="presParOf" srcId="{B91B844C-2541-41B0-BDD4-05C8A5D60688}" destId="{07C71A1C-5E75-4D20-B904-13DFCE7B4ACB}" srcOrd="1" destOrd="0" presId="urn:microsoft.com/office/officeart/2005/8/layout/chevronAccent+Icon"/>
    <dgm:cxn modelId="{EE4C7466-13FA-4531-8C43-9F3867F8D748}" type="presParOf" srcId="{EFD7B021-3FDB-474F-BFD6-74F7D3AB917E}" destId="{CB6E64CF-A47C-4A4A-B950-26D9FCAB2F16}" srcOrd="5" destOrd="0" presId="urn:microsoft.com/office/officeart/2005/8/layout/chevronAccent+Icon"/>
    <dgm:cxn modelId="{12D007DC-2ED5-4424-89E6-CD962F153449}" type="presParOf" srcId="{EFD7B021-3FDB-474F-BFD6-74F7D3AB917E}" destId="{512F9FAD-FC72-4DAD-B56A-CEB7CCFA05EE}" srcOrd="6" destOrd="0" presId="urn:microsoft.com/office/officeart/2005/8/layout/chevronAccent+Icon"/>
    <dgm:cxn modelId="{833704C9-394A-4467-AD00-979C56E9F283}" type="presParOf" srcId="{512F9FAD-FC72-4DAD-B56A-CEB7CCFA05EE}" destId="{F0957BC6-D4F2-4EEE-A044-9E8F1F1EE43D}" srcOrd="0" destOrd="0" presId="urn:microsoft.com/office/officeart/2005/8/layout/chevronAccent+Icon"/>
    <dgm:cxn modelId="{0C98F9E3-5082-4FF8-A46C-2859E3FCBD77}" type="presParOf" srcId="{512F9FAD-FC72-4DAD-B56A-CEB7CCFA05EE}" destId="{AF5CBEAA-99B5-420F-A1CE-BE395F4D9F3F}" srcOrd="1" destOrd="0" presId="urn:microsoft.com/office/officeart/2005/8/layout/chevronAccent+Icon"/>
    <dgm:cxn modelId="{266BB777-84BF-4729-A5A4-BDE3E4E1791F}" type="presParOf" srcId="{EFD7B021-3FDB-474F-BFD6-74F7D3AB917E}" destId="{41327B6D-47D8-4AC0-966F-4B7D9F41E11C}" srcOrd="7" destOrd="0" presId="urn:microsoft.com/office/officeart/2005/8/layout/chevronAccent+Icon"/>
    <dgm:cxn modelId="{D277CB8D-7624-4553-912D-7C280E996E24}" type="presParOf" srcId="{EFD7B021-3FDB-474F-BFD6-74F7D3AB917E}" destId="{0C455130-9DB2-453B-AAA6-AA887E7B8162}" srcOrd="8" destOrd="0" presId="urn:microsoft.com/office/officeart/2005/8/layout/chevronAccent+Icon"/>
    <dgm:cxn modelId="{EE4B5465-F4AE-4BAC-BB32-6671E5C50CD1}" type="presParOf" srcId="{0C455130-9DB2-453B-AAA6-AA887E7B8162}" destId="{23E5DD50-7333-4D28-88D0-BB05D102E508}" srcOrd="0" destOrd="0" presId="urn:microsoft.com/office/officeart/2005/8/layout/chevronAccent+Icon"/>
    <dgm:cxn modelId="{7E419D6C-8AA5-410A-9176-3E84A19D71F3}" type="presParOf" srcId="{0C455130-9DB2-453B-AAA6-AA887E7B8162}" destId="{015BB54B-66D7-4FB0-8AA8-57B981177998}" srcOrd="1" destOrd="0" presId="urn:microsoft.com/office/officeart/2005/8/layout/chevronAccent+Icon"/>
    <dgm:cxn modelId="{97882DFB-C05E-43F0-8CEB-3A079C087E59}" type="presParOf" srcId="{EFD7B021-3FDB-474F-BFD6-74F7D3AB917E}" destId="{7F85C000-0F6A-4E57-A5F4-1693E96D7A62}" srcOrd="9" destOrd="0" presId="urn:microsoft.com/office/officeart/2005/8/layout/chevronAccent+Icon"/>
    <dgm:cxn modelId="{A84928EA-2B3A-4DA4-9164-9E026C3D600B}" type="presParOf" srcId="{EFD7B021-3FDB-474F-BFD6-74F7D3AB917E}" destId="{90C89D31-FA73-42A7-946C-208FE9E26C6E}" srcOrd="10" destOrd="0" presId="urn:microsoft.com/office/officeart/2005/8/layout/chevronAccent+Icon"/>
    <dgm:cxn modelId="{33FB0A32-5485-4802-A7C9-13EDE0438487}" type="presParOf" srcId="{90C89D31-FA73-42A7-946C-208FE9E26C6E}" destId="{F6D8CB62-1468-4B05-91CC-E56F81932F20}" srcOrd="0" destOrd="0" presId="urn:microsoft.com/office/officeart/2005/8/layout/chevronAccent+Icon"/>
    <dgm:cxn modelId="{577C7A2C-4216-4C03-9248-9B4FBDE44613}" type="presParOf" srcId="{90C89D31-FA73-42A7-946C-208FE9E26C6E}" destId="{E0B1C502-FBDA-462D-8DEA-7C4C394F930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67CA-031A-41A7-A65F-6BCAFC68E02E}">
      <dsp:nvSpPr>
        <dsp:cNvPr id="0" name=""/>
        <dsp:cNvSpPr/>
      </dsp:nvSpPr>
      <dsp:spPr>
        <a:xfrm>
          <a:off x="880196" y="-122663"/>
          <a:ext cx="1477552" cy="127252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6FB7F-87E4-4881-9692-D5597112DF87}">
      <dsp:nvSpPr>
        <dsp:cNvPr id="0" name=""/>
        <dsp:cNvSpPr/>
      </dsp:nvSpPr>
      <dsp:spPr>
        <a:xfrm>
          <a:off x="1165088" y="360461"/>
          <a:ext cx="905348" cy="30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Tracking</a:t>
          </a:r>
          <a:endParaRPr lang="it-IT" sz="1400" b="1" kern="1200" dirty="0"/>
        </a:p>
      </dsp:txBody>
      <dsp:txXfrm>
        <a:off x="1165088" y="360461"/>
        <a:ext cx="905348" cy="306048"/>
      </dsp:txXfrm>
    </dsp:sp>
    <dsp:sp modelId="{C90FE7EF-B067-4AB1-B622-840DE0F1B7EF}">
      <dsp:nvSpPr>
        <dsp:cNvPr id="0" name=""/>
        <dsp:cNvSpPr/>
      </dsp:nvSpPr>
      <dsp:spPr>
        <a:xfrm>
          <a:off x="484704" y="541943"/>
          <a:ext cx="1414512" cy="11771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9D67F-454D-4600-91F8-BD221718C627}">
      <dsp:nvSpPr>
        <dsp:cNvPr id="0" name=""/>
        <dsp:cNvSpPr/>
      </dsp:nvSpPr>
      <dsp:spPr>
        <a:xfrm>
          <a:off x="1022507" y="984892"/>
          <a:ext cx="596565" cy="298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Sharing</a:t>
          </a:r>
          <a:endParaRPr lang="it-IT" sz="1400" b="1" kern="1200" dirty="0"/>
        </a:p>
      </dsp:txBody>
      <dsp:txXfrm>
        <a:off x="1022507" y="984892"/>
        <a:ext cx="596565" cy="298211"/>
      </dsp:txXfrm>
    </dsp:sp>
    <dsp:sp modelId="{FC8B144B-F906-45D1-AF85-AC49CB225B69}">
      <dsp:nvSpPr>
        <dsp:cNvPr id="0" name=""/>
        <dsp:cNvSpPr/>
      </dsp:nvSpPr>
      <dsp:spPr>
        <a:xfrm>
          <a:off x="938526" y="1177150"/>
          <a:ext cx="1362504" cy="121460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61BB4-510A-4E39-83AF-8AB7F00EA93C}">
      <dsp:nvSpPr>
        <dsp:cNvPr id="0" name=""/>
        <dsp:cNvSpPr/>
      </dsp:nvSpPr>
      <dsp:spPr>
        <a:xfrm>
          <a:off x="1063246" y="1629394"/>
          <a:ext cx="1111855" cy="25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Monitoring</a:t>
          </a:r>
          <a:endParaRPr lang="it-IT" sz="1400" b="1" kern="1200" dirty="0"/>
        </a:p>
      </dsp:txBody>
      <dsp:txXfrm>
        <a:off x="1063246" y="1629394"/>
        <a:ext cx="1111855" cy="252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8F65B-D108-415F-A3B8-6860D96948B5}">
      <dsp:nvSpPr>
        <dsp:cNvPr id="0" name=""/>
        <dsp:cNvSpPr/>
      </dsp:nvSpPr>
      <dsp:spPr>
        <a:xfrm>
          <a:off x="3517" y="21909"/>
          <a:ext cx="1212086" cy="46786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CA6E5-6DA9-4A43-9C75-747D441C64F8}">
      <dsp:nvSpPr>
        <dsp:cNvPr id="0" name=""/>
        <dsp:cNvSpPr/>
      </dsp:nvSpPr>
      <dsp:spPr>
        <a:xfrm>
          <a:off x="326740" y="138875"/>
          <a:ext cx="1023539" cy="467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</a:t>
          </a:r>
          <a:r>
            <a:rPr lang="it-IT" sz="13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sales </a:t>
          </a:r>
          <a:r>
            <a:rPr lang="it-IT" sz="1300" b="1" kern="1200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</a:t>
          </a:r>
          <a:endParaRPr lang="it-IT" sz="1300" b="1" kern="1200" dirty="0" smtClean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443" y="152578"/>
        <a:ext cx="996133" cy="440459"/>
      </dsp:txXfrm>
    </dsp:sp>
    <dsp:sp modelId="{AF75B6D6-0DBA-49C7-92D6-3F37D8A0BF40}">
      <dsp:nvSpPr>
        <dsp:cNvPr id="0" name=""/>
        <dsp:cNvSpPr/>
      </dsp:nvSpPr>
      <dsp:spPr>
        <a:xfrm>
          <a:off x="1387989" y="21909"/>
          <a:ext cx="1212086" cy="46786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0F01BB-5F6C-4196-81A1-EE1108A922C8}">
      <dsp:nvSpPr>
        <dsp:cNvPr id="0" name=""/>
        <dsp:cNvSpPr/>
      </dsp:nvSpPr>
      <dsp:spPr>
        <a:xfrm>
          <a:off x="1711212" y="138875"/>
          <a:ext cx="1023539" cy="467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Sales</a:t>
          </a:r>
          <a:endParaRPr lang="it-IT" sz="2000" kern="1200" dirty="0"/>
        </a:p>
      </dsp:txBody>
      <dsp:txXfrm>
        <a:off x="1724915" y="152578"/>
        <a:ext cx="996133" cy="440459"/>
      </dsp:txXfrm>
    </dsp:sp>
    <dsp:sp modelId="{60AD0D34-D3DB-426B-99CB-04428B209E5C}">
      <dsp:nvSpPr>
        <dsp:cNvPr id="0" name=""/>
        <dsp:cNvSpPr/>
      </dsp:nvSpPr>
      <dsp:spPr>
        <a:xfrm>
          <a:off x="2772462" y="21909"/>
          <a:ext cx="1212086" cy="46786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71A1C-5E75-4D20-B904-13DFCE7B4ACB}">
      <dsp:nvSpPr>
        <dsp:cNvPr id="0" name=""/>
        <dsp:cNvSpPr/>
      </dsp:nvSpPr>
      <dsp:spPr>
        <a:xfrm>
          <a:off x="3095685" y="138875"/>
          <a:ext cx="1023539" cy="467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After</a:t>
          </a:r>
          <a:r>
            <a:rPr lang="it-IT" sz="13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sales </a:t>
          </a:r>
          <a:r>
            <a:rPr lang="it-IT" sz="1300" b="1" kern="1200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</a:t>
          </a:r>
          <a:endParaRPr lang="it-IT" sz="1300" kern="1200" dirty="0"/>
        </a:p>
      </dsp:txBody>
      <dsp:txXfrm>
        <a:off x="3109388" y="152578"/>
        <a:ext cx="996133" cy="440459"/>
      </dsp:txXfrm>
    </dsp:sp>
    <dsp:sp modelId="{F0957BC6-D4F2-4EEE-A044-9E8F1F1EE43D}">
      <dsp:nvSpPr>
        <dsp:cNvPr id="0" name=""/>
        <dsp:cNvSpPr/>
      </dsp:nvSpPr>
      <dsp:spPr>
        <a:xfrm>
          <a:off x="4156934" y="21909"/>
          <a:ext cx="1212086" cy="46786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5CBEAA-99B5-420F-A1CE-BE395F4D9F3F}">
      <dsp:nvSpPr>
        <dsp:cNvPr id="0" name=""/>
        <dsp:cNvSpPr/>
      </dsp:nvSpPr>
      <dsp:spPr>
        <a:xfrm>
          <a:off x="4370265" y="138875"/>
          <a:ext cx="1243324" cy="467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CRS &amp; NPS monitoring</a:t>
          </a:r>
          <a:endParaRPr lang="it-IT" sz="1300" kern="1200" dirty="0"/>
        </a:p>
      </dsp:txBody>
      <dsp:txXfrm>
        <a:off x="4383968" y="152578"/>
        <a:ext cx="1215918" cy="440459"/>
      </dsp:txXfrm>
    </dsp:sp>
    <dsp:sp modelId="{23E5DD50-7333-4D28-88D0-BB05D102E508}">
      <dsp:nvSpPr>
        <dsp:cNvPr id="0" name=""/>
        <dsp:cNvSpPr/>
      </dsp:nvSpPr>
      <dsp:spPr>
        <a:xfrm>
          <a:off x="5645129" y="0"/>
          <a:ext cx="1212086" cy="46786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BB54B-66D7-4FB0-8AA8-57B981177998}">
      <dsp:nvSpPr>
        <dsp:cNvPr id="0" name=""/>
        <dsp:cNvSpPr/>
      </dsp:nvSpPr>
      <dsp:spPr>
        <a:xfrm>
          <a:off x="5864630" y="138875"/>
          <a:ext cx="1243324" cy="467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Upgrade</a:t>
          </a:r>
          <a:endParaRPr lang="it-IT" sz="1800" b="1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78333" y="152578"/>
        <a:ext cx="1215918" cy="440459"/>
      </dsp:txXfrm>
    </dsp:sp>
    <dsp:sp modelId="{F6D8CB62-1468-4B05-91CC-E56F81932F20}">
      <dsp:nvSpPr>
        <dsp:cNvPr id="0" name=""/>
        <dsp:cNvSpPr/>
      </dsp:nvSpPr>
      <dsp:spPr>
        <a:xfrm>
          <a:off x="7145664" y="21909"/>
          <a:ext cx="1212086" cy="46786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1C502-FBDA-462D-8DEA-7C4C394F930D}">
      <dsp:nvSpPr>
        <dsp:cNvPr id="0" name=""/>
        <dsp:cNvSpPr/>
      </dsp:nvSpPr>
      <dsp:spPr>
        <a:xfrm>
          <a:off x="7362512" y="160784"/>
          <a:ext cx="1243324" cy="467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Renew</a:t>
          </a:r>
          <a:endParaRPr lang="it-IT" sz="1800" b="1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76215" y="174487"/>
        <a:ext cx="1215918" cy="440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F7F864-F79F-4D8D-8857-B981A314CF81}" type="datetimeFigureOut">
              <a:rPr lang="it-IT" altLang="it-IT"/>
              <a:pPr>
                <a:defRPr/>
              </a:pPr>
              <a:t>07/04/2016</a:t>
            </a:fld>
            <a:endParaRPr lang="it-IT" alt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EAD950-8E5D-40A8-8DB4-DD80B1207BC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73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DCE1-D427-45E9-881E-B9C27B83F53E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04A3-3DEA-49CA-85FD-E081F2B298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53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1DB9-748A-49E1-A4A5-6BB07AF4CDAB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E17D-08C5-433D-8C3B-812B4758DC3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50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A6B9-A377-42B5-8C84-1724FCF12949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7CFE-7D94-49CE-8492-434A315158B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66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B37D41-59AD-4D78-9084-686950A836E1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D00EFB-9E16-4A12-A3E7-B5CFE7681B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83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49AB-A643-4516-85A0-0747E4E8ABB2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88B0-F959-4247-92A7-26EFF21208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27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588B-7C82-4A79-8E87-BACA634F17A2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3770-A225-4D17-9B52-ACDD5CD290B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14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1B27-CA6B-4735-908D-BC4F0F9514F7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8F68-EA5B-4224-87B8-2640F710C8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1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5860-671E-403A-825B-6563EA511DF7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D00D-3D1E-4856-B210-567B514BEDC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3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5D61-40AA-41E3-8A0E-185239205E59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56DE3-4B94-4E48-8F84-C1571A3300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23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B130-1871-46AC-A8C0-D035FFF5E64E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B2A0-4FF4-4988-A032-A03384C272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3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22FA-E93C-4E5E-A541-E4BF04FB7BEA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F187-D96C-4D47-800F-283A0307DA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98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355B-BAF5-4F4B-AC15-C2EFCBB8817D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FD6A-E671-47E9-BF18-81884A77DD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3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E20BD5-8528-45E8-885D-E7A9C13A0D32}" type="datetimeFigureOut">
              <a:rPr lang="it-IT"/>
              <a:pPr>
                <a:defRPr/>
              </a:pPr>
              <a:t>07/04/2016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835BEA-C6E8-424F-BB33-14A05A7AA83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diagramLayout" Target="../diagrams/layout1.xml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diagramData" Target="../diagrams/data2.xml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hyperlink" Target="http://webserver.callworld/CallWorldWiki/index.php/Aristo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hyperlink" Target="http://icrmggf/icrm/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pic>
        <p:nvPicPr>
          <p:cNvPr id="1028" name="Picture 4" descr="http://www.club-cmmc.it/images/2015/logo_CXday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6"/>
          <a:stretch/>
        </p:blipFill>
        <p:spPr bwMode="auto">
          <a:xfrm>
            <a:off x="2802139" y="2812428"/>
            <a:ext cx="2550147" cy="12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/>
          </p:cNvSpPr>
          <p:nvPr/>
        </p:nvSpPr>
        <p:spPr bwMode="auto">
          <a:xfrm>
            <a:off x="1540325" y="4182035"/>
            <a:ext cx="5073776" cy="8207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/>
          <a:p>
            <a:pPr algn="ctr"/>
            <a:r>
              <a:rPr lang="it-IT" altLang="it-IT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it-IT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Beko Italy </a:t>
            </a:r>
            <a:r>
              <a:rPr lang="it-IT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Service</a:t>
            </a:r>
          </a:p>
          <a:p>
            <a:pPr algn="ctr"/>
            <a:r>
              <a:rPr lang="it-IT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it-IT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Excellence</a:t>
            </a:r>
            <a:r>
              <a:rPr lang="it-IT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Project»</a:t>
            </a:r>
            <a:endParaRPr lang="it-IT" altLang="it-IT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032" name="Picture 8" descr="BE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84" y="498501"/>
            <a:ext cx="1397429" cy="80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367770" y="537808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Partner</a:t>
            </a:r>
            <a:endParaRPr lang="it-IT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72124" y="5374"/>
            <a:ext cx="5626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Beko after sales </a:t>
            </a:r>
            <a:r>
              <a:rPr lang="it-IT" sz="3200" b="1" dirty="0" smtClean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Service </a:t>
            </a:r>
            <a:r>
              <a:rPr lang="it-IT" sz="3200" b="1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C</a:t>
            </a:r>
            <a:r>
              <a:rPr lang="it-IT" sz="3200" b="1" dirty="0" smtClean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entre</a:t>
            </a:r>
            <a:endParaRPr lang="it-IT" sz="3200" b="1" dirty="0">
              <a:solidFill>
                <a:srgbClr val="2F72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0" y="1446642"/>
            <a:ext cx="1470941" cy="1253898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 bwMode="auto">
          <a:xfrm>
            <a:off x="597755" y="1049673"/>
            <a:ext cx="1352550" cy="3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D75C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9144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13716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18288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</a:t>
            </a:r>
            <a:endParaRPr lang="it-IT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1"/>
          <p:cNvSpPr/>
          <p:nvPr/>
        </p:nvSpPr>
        <p:spPr>
          <a:xfrm>
            <a:off x="554892" y="3215654"/>
            <a:ext cx="1512000" cy="422796"/>
          </a:xfrm>
          <a:prstGeom prst="roundRect">
            <a:avLst/>
          </a:prstGeom>
          <a:solidFill>
            <a:srgbClr val="D75C00"/>
          </a:solidFill>
          <a:ln>
            <a:solidFill>
              <a:srgbClr val="CE5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Call / website              e- mail</a:t>
            </a:r>
            <a:endParaRPr lang="tr-TR" sz="1400" b="1" dirty="0"/>
          </a:p>
        </p:txBody>
      </p:sp>
      <p:sp>
        <p:nvSpPr>
          <p:cNvPr id="18" name="Rounded Rectangle 11"/>
          <p:cNvSpPr/>
          <p:nvPr/>
        </p:nvSpPr>
        <p:spPr>
          <a:xfrm>
            <a:off x="497501" y="4326104"/>
            <a:ext cx="1512000" cy="79863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Call Center INBOUND </a:t>
            </a:r>
            <a:r>
              <a:rPr lang="it-IT" sz="1400" b="1" dirty="0" err="1" smtClean="0"/>
              <a:t>Unique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number</a:t>
            </a:r>
            <a:endParaRPr lang="tr-TR" sz="1400" b="1" dirty="0"/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2577616" y="3790799"/>
            <a:ext cx="1352550" cy="3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defTabSz="685800">
              <a:lnSpc>
                <a:spcPct val="90000"/>
              </a:lnSpc>
              <a:defRPr sz="2000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defTabSz="685800">
              <a:lnSpc>
                <a:spcPct val="90000"/>
              </a:lnSpc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defTabSz="685800">
              <a:lnSpc>
                <a:spcPct val="90000"/>
              </a:lnSpc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defTabSz="685800">
              <a:lnSpc>
                <a:spcPct val="90000"/>
              </a:lnSpc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defTabSz="685800">
              <a:lnSpc>
                <a:spcPct val="90000"/>
              </a:lnSpc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91440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137160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182880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dirty="0"/>
              <a:t>CSM </a:t>
            </a:r>
            <a:r>
              <a:rPr lang="it-IT" dirty="0" err="1"/>
              <a:t>Scheduling</a:t>
            </a:r>
            <a:endParaRPr lang="it-IT" dirty="0"/>
          </a:p>
        </p:txBody>
      </p:sp>
      <p:sp>
        <p:nvSpPr>
          <p:cNvPr id="20" name="Right Arrow 9"/>
          <p:cNvSpPr/>
          <p:nvPr/>
        </p:nvSpPr>
        <p:spPr>
          <a:xfrm rot="5400000">
            <a:off x="1063743" y="2738859"/>
            <a:ext cx="494297" cy="3374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ight Arrow 9"/>
          <p:cNvSpPr/>
          <p:nvPr/>
        </p:nvSpPr>
        <p:spPr>
          <a:xfrm rot="5400000">
            <a:off x="1026881" y="3788381"/>
            <a:ext cx="494297" cy="3374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3515539"/>
            <a:ext cx="1046487" cy="1136384"/>
          </a:xfrm>
          <a:prstGeom prst="rect">
            <a:avLst/>
          </a:prstGeom>
        </p:spPr>
      </p:pic>
      <p:sp>
        <p:nvSpPr>
          <p:cNvPr id="23" name="Freccia bidirezionale orizzontale 22"/>
          <p:cNvSpPr/>
          <p:nvPr/>
        </p:nvSpPr>
        <p:spPr>
          <a:xfrm>
            <a:off x="2079200" y="4538985"/>
            <a:ext cx="706581" cy="3438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ight Arrow 9"/>
          <p:cNvSpPr/>
          <p:nvPr/>
        </p:nvSpPr>
        <p:spPr>
          <a:xfrm rot="19675928">
            <a:off x="3951050" y="4143688"/>
            <a:ext cx="494297" cy="3374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96" y="4330616"/>
            <a:ext cx="895350" cy="895350"/>
          </a:xfrm>
          <a:prstGeom prst="rect">
            <a:avLst/>
          </a:prstGeom>
        </p:spPr>
      </p:pic>
      <p:sp>
        <p:nvSpPr>
          <p:cNvPr id="34" name="Titolo 1"/>
          <p:cNvSpPr txBox="1">
            <a:spLocks/>
          </p:cNvSpPr>
          <p:nvPr/>
        </p:nvSpPr>
        <p:spPr bwMode="auto">
          <a:xfrm>
            <a:off x="4438016" y="5027426"/>
            <a:ext cx="1352550" cy="71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D75C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9144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13716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18288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FLS – First Line Support</a:t>
            </a:r>
            <a:endParaRPr lang="it-IT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ight Arrow 9"/>
          <p:cNvSpPr/>
          <p:nvPr/>
        </p:nvSpPr>
        <p:spPr>
          <a:xfrm rot="2289199">
            <a:off x="3911776" y="5057248"/>
            <a:ext cx="494297" cy="3374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Right Arrow 9"/>
          <p:cNvSpPr/>
          <p:nvPr/>
        </p:nvSpPr>
        <p:spPr>
          <a:xfrm rot="16200000">
            <a:off x="7809480" y="2702150"/>
            <a:ext cx="494297" cy="3374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itolo 1"/>
          <p:cNvSpPr txBox="1">
            <a:spLocks/>
          </p:cNvSpPr>
          <p:nvPr/>
        </p:nvSpPr>
        <p:spPr bwMode="auto">
          <a:xfrm>
            <a:off x="4673845" y="2449655"/>
            <a:ext cx="1352550" cy="38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D75C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9144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13716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18288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15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 NOTIFICA al cliente</a:t>
            </a:r>
            <a:endParaRPr lang="it-IT" sz="15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itolo 1"/>
          <p:cNvSpPr txBox="1">
            <a:spLocks/>
          </p:cNvSpPr>
          <p:nvPr/>
        </p:nvSpPr>
        <p:spPr bwMode="auto">
          <a:xfrm>
            <a:off x="4605337" y="1645796"/>
            <a:ext cx="1352550" cy="3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D75C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9144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13716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18288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15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 NOTIFICA al CSM</a:t>
            </a:r>
            <a:endParaRPr lang="it-IT" sz="15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92" y="3932537"/>
            <a:ext cx="895350" cy="895350"/>
          </a:xfrm>
          <a:prstGeom prst="rect">
            <a:avLst/>
          </a:prstGeom>
        </p:spPr>
      </p:pic>
      <p:sp>
        <p:nvSpPr>
          <p:cNvPr id="41" name="Right Arrow 9"/>
          <p:cNvSpPr/>
          <p:nvPr/>
        </p:nvSpPr>
        <p:spPr>
          <a:xfrm>
            <a:off x="5759947" y="4057835"/>
            <a:ext cx="494297" cy="3374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10" y="3837171"/>
            <a:ext cx="838223" cy="814752"/>
          </a:xfrm>
          <a:prstGeom prst="rect">
            <a:avLst/>
          </a:prstGeom>
        </p:spPr>
      </p:pic>
      <p:sp>
        <p:nvSpPr>
          <p:cNvPr id="43" name="Right Arrow 9"/>
          <p:cNvSpPr/>
          <p:nvPr/>
        </p:nvSpPr>
        <p:spPr>
          <a:xfrm rot="8735552">
            <a:off x="6950350" y="2406193"/>
            <a:ext cx="494297" cy="3374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49" y="1543711"/>
            <a:ext cx="838543" cy="645678"/>
          </a:xfrm>
          <a:prstGeom prst="rect">
            <a:avLst/>
          </a:prstGeom>
        </p:spPr>
      </p:pic>
      <p:sp>
        <p:nvSpPr>
          <p:cNvPr id="45" name="Right Arrow 9"/>
          <p:cNvSpPr/>
          <p:nvPr/>
        </p:nvSpPr>
        <p:spPr>
          <a:xfrm>
            <a:off x="7285490" y="4069158"/>
            <a:ext cx="494297" cy="3374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Titolo 1"/>
          <p:cNvSpPr txBox="1">
            <a:spLocks/>
          </p:cNvSpPr>
          <p:nvPr/>
        </p:nvSpPr>
        <p:spPr bwMode="auto">
          <a:xfrm>
            <a:off x="7494848" y="3314467"/>
            <a:ext cx="1352550" cy="3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defTabSz="685800">
              <a:lnSpc>
                <a:spcPct val="90000"/>
              </a:lnSpc>
              <a:defRPr sz="2000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defTabSz="685800">
              <a:lnSpc>
                <a:spcPct val="90000"/>
              </a:lnSpc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defTabSz="685800">
              <a:lnSpc>
                <a:spcPct val="90000"/>
              </a:lnSpc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defTabSz="685800">
              <a:lnSpc>
                <a:spcPct val="90000"/>
              </a:lnSpc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defTabSz="685800">
              <a:lnSpc>
                <a:spcPct val="90000"/>
              </a:lnSpc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91440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137160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1828800"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dirty="0" smtClean="0"/>
              <a:t>Service </a:t>
            </a:r>
            <a:r>
              <a:rPr lang="it-IT" dirty="0" err="1" smtClean="0"/>
              <a:t>Paper</a:t>
            </a:r>
            <a:endParaRPr lang="it-IT" dirty="0"/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29" y="1702372"/>
            <a:ext cx="1210787" cy="823123"/>
          </a:xfrm>
          <a:prstGeom prst="rect">
            <a:avLst/>
          </a:prstGeom>
        </p:spPr>
      </p:pic>
      <p:sp>
        <p:nvSpPr>
          <p:cNvPr id="48" name="Titolo 1"/>
          <p:cNvSpPr txBox="1">
            <a:spLocks/>
          </p:cNvSpPr>
          <p:nvPr/>
        </p:nvSpPr>
        <p:spPr bwMode="auto">
          <a:xfrm>
            <a:off x="5952751" y="896111"/>
            <a:ext cx="2955939" cy="5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D75C00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75C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9144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13716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18288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endParaRPr lang="it-IT" sz="2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ight Arrow 9"/>
          <p:cNvSpPr/>
          <p:nvPr/>
        </p:nvSpPr>
        <p:spPr>
          <a:xfrm rot="12059483">
            <a:off x="6892386" y="1723135"/>
            <a:ext cx="494297" cy="3374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05" y="2308231"/>
            <a:ext cx="838543" cy="645678"/>
          </a:xfrm>
          <a:prstGeom prst="rect">
            <a:avLst/>
          </a:prstGeom>
        </p:spPr>
      </p:pic>
      <p:graphicFrame>
        <p:nvGraphicFramePr>
          <p:cNvPr id="51" name="Diagramma 50"/>
          <p:cNvGraphicFramePr/>
          <p:nvPr>
            <p:extLst>
              <p:ext uri="{D42A27DB-BD31-4B8C-83A1-F6EECF244321}">
                <p14:modId xmlns:p14="http://schemas.microsoft.com/office/powerpoint/2010/main" val="4103405306"/>
              </p:ext>
            </p:extLst>
          </p:nvPr>
        </p:nvGraphicFramePr>
        <p:xfrm>
          <a:off x="1724082" y="1236608"/>
          <a:ext cx="2971283" cy="223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2" name="Picture 2" descr="GG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71" y="3709951"/>
            <a:ext cx="459596" cy="4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894" y="31910"/>
            <a:ext cx="4544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Multichannel Business Value</a:t>
            </a:r>
            <a:endParaRPr lang="it-IT" sz="2800" dirty="0"/>
          </a:p>
        </p:txBody>
      </p:sp>
      <p:pic>
        <p:nvPicPr>
          <p:cNvPr id="22" name="Picture 11" descr="Immagine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91215" y="2971525"/>
            <a:ext cx="3214483" cy="2978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/>
        </p:spPr>
      </p:pic>
      <p:grpSp>
        <p:nvGrpSpPr>
          <p:cNvPr id="3" name="Gruppo 2"/>
          <p:cNvGrpSpPr/>
          <p:nvPr/>
        </p:nvGrpSpPr>
        <p:grpSpPr>
          <a:xfrm>
            <a:off x="3410370" y="2794267"/>
            <a:ext cx="5068888" cy="2890838"/>
            <a:chOff x="3748088" y="2242571"/>
            <a:chExt cx="5068888" cy="2890838"/>
          </a:xfrm>
        </p:grpSpPr>
        <p:sp>
          <p:nvSpPr>
            <p:cNvPr id="24" name="Titolo 1"/>
            <p:cNvSpPr>
              <a:spLocks/>
            </p:cNvSpPr>
            <p:nvPr/>
          </p:nvSpPr>
          <p:spPr bwMode="auto">
            <a:xfrm>
              <a:off x="4237038" y="4512696"/>
              <a:ext cx="2006600" cy="56038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bIns="0" anchor="b"/>
            <a:lstStyle>
              <a:lvl1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eaLnBrk="0" hangingPunct="0">
                <a:lnSpc>
                  <a:spcPct val="100000"/>
                </a:lnSpc>
                <a:defRPr/>
              </a:pPr>
              <a:r>
                <a:rPr lang="it-IT" altLang="it-IT" sz="25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ndara" panose="020E0502030303020204" pitchFamily="34" charset="0"/>
                  <a:ea typeface="MS PGothic" charset="0"/>
                  <a:cs typeface="Aharoni" panose="02010803020104030203" pitchFamily="2" charset="-79"/>
                </a:rPr>
                <a:t>Touch</a:t>
              </a:r>
              <a:r>
                <a:rPr lang="it-IT" altLang="it-IT" sz="25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ndara" panose="020E0502030303020204" pitchFamily="34" charset="0"/>
                  <a:ea typeface="MS PGothic" charset="0"/>
                  <a:cs typeface="Aharoni" panose="02010803020104030203" pitchFamily="2" charset="-79"/>
                </a:rPr>
                <a:t> </a:t>
              </a:r>
              <a:r>
                <a:rPr lang="it-IT" altLang="it-IT" sz="25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ndara" panose="020E0502030303020204" pitchFamily="34" charset="0"/>
                  <a:ea typeface="MS PGothic" charset="0"/>
                  <a:cs typeface="Aharoni" panose="02010803020104030203" pitchFamily="2" charset="-79"/>
                </a:rPr>
                <a:t>points</a:t>
              </a:r>
              <a:endParaRPr lang="it-IT" altLang="it-IT" sz="2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  <a:ea typeface="MS PGothic" charset="0"/>
                <a:cs typeface="Aharoni" panose="02010803020104030203" pitchFamily="2" charset="-79"/>
              </a:endParaRPr>
            </a:p>
          </p:txBody>
        </p:sp>
        <p:pic>
          <p:nvPicPr>
            <p:cNvPr id="25" name="Forma 1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3176" y="2242571"/>
              <a:ext cx="5003800" cy="2890838"/>
            </a:xfrm>
            <a:prstGeom prst="rect">
              <a:avLst/>
            </a:prstGeom>
            <a:noFill/>
          </p:spPr>
        </p:pic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748088" y="2258446"/>
              <a:ext cx="4989513" cy="287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Ovale 26"/>
            <p:cNvSpPr/>
            <p:nvPr/>
          </p:nvSpPr>
          <p:spPr bwMode="auto">
            <a:xfrm>
              <a:off x="4321176" y="4365059"/>
              <a:ext cx="130175" cy="138113"/>
            </a:xfrm>
            <a:prstGeom prst="ellipse">
              <a:avLst/>
            </a:prstGeom>
            <a:ln w="22225"/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e 27"/>
            <p:cNvSpPr/>
            <p:nvPr/>
          </p:nvSpPr>
          <p:spPr bwMode="auto">
            <a:xfrm>
              <a:off x="5251451" y="3718946"/>
              <a:ext cx="182563" cy="198438"/>
            </a:xfrm>
            <a:prstGeom prst="ellipse">
              <a:avLst/>
            </a:prstGeom>
            <a:ln w="28575"/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e 28"/>
            <p:cNvSpPr/>
            <p:nvPr/>
          </p:nvSpPr>
          <p:spPr bwMode="auto">
            <a:xfrm>
              <a:off x="6688138" y="3107759"/>
              <a:ext cx="298450" cy="298450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itolo 1"/>
            <p:cNvSpPr>
              <a:spLocks/>
            </p:cNvSpPr>
            <p:nvPr/>
          </p:nvSpPr>
          <p:spPr bwMode="auto">
            <a:xfrm>
              <a:off x="5240338" y="4007871"/>
              <a:ext cx="1746250" cy="50482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bIns="0" anchor="b"/>
            <a:lstStyle>
              <a:lvl1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eaLnBrk="0" hangingPunct="0">
                <a:lnSpc>
                  <a:spcPct val="100000"/>
                </a:lnSpc>
                <a:defRPr/>
              </a:pPr>
              <a:r>
                <a:rPr lang="it-IT" altLang="it-IT" sz="25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ndara" panose="020E0502030303020204" pitchFamily="34" charset="0"/>
                  <a:ea typeface="MS PGothic" charset="0"/>
                  <a:cs typeface="Aharoni" panose="02010803020104030203" pitchFamily="2" charset="-79"/>
                </a:rPr>
                <a:t>Knowledge</a:t>
              </a:r>
              <a:endParaRPr lang="it-IT" altLang="it-IT" sz="2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  <a:ea typeface="MS PGothic" charset="0"/>
                <a:cs typeface="Aharoni" panose="02010803020104030203" pitchFamily="2" charset="-79"/>
              </a:endParaRPr>
            </a:p>
          </p:txBody>
        </p:sp>
        <p:sp>
          <p:nvSpPr>
            <p:cNvPr id="31" name="Titolo 1"/>
            <p:cNvSpPr>
              <a:spLocks/>
            </p:cNvSpPr>
            <p:nvPr/>
          </p:nvSpPr>
          <p:spPr bwMode="auto">
            <a:xfrm>
              <a:off x="6391276" y="3476059"/>
              <a:ext cx="2266950" cy="50641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bIns="0" anchor="b"/>
            <a:lstStyle>
              <a:lvl1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>
                <a:lnSpc>
                  <a:spcPct val="90000"/>
                </a:lnSpc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eaLnBrk="0" hangingPunct="0">
                <a:lnSpc>
                  <a:spcPct val="100000"/>
                </a:lnSpc>
                <a:defRPr/>
              </a:pPr>
              <a:r>
                <a:rPr lang="it-IT" altLang="it-IT" sz="25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ndara" panose="020E0502030303020204" pitchFamily="34" charset="0"/>
                  <a:ea typeface="MS PGothic" charset="0"/>
                  <a:cs typeface="Aharoni" panose="02010803020104030203" pitchFamily="2" charset="-79"/>
                </a:rPr>
                <a:t>Opportunities</a:t>
              </a:r>
              <a:endParaRPr lang="it-IT" altLang="it-IT" sz="2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ndara" panose="020E0502030303020204" pitchFamily="34" charset="0"/>
                <a:ea typeface="MS PGothic" charset="0"/>
                <a:cs typeface="Aharoni" panose="02010803020104030203" pitchFamily="2" charset="-79"/>
              </a:endParaRPr>
            </a:p>
          </p:txBody>
        </p:sp>
      </p:grpSp>
      <p:sp>
        <p:nvSpPr>
          <p:cNvPr id="32" name="CasellaDiTesto 6"/>
          <p:cNvSpPr txBox="1">
            <a:spLocks noChangeArrowheads="1"/>
          </p:cNvSpPr>
          <p:nvPr/>
        </p:nvSpPr>
        <p:spPr bwMode="auto">
          <a:xfrm>
            <a:off x="193303" y="604779"/>
            <a:ext cx="8710800" cy="213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500" dirty="0">
                <a:latin typeface="Calibri" pitchFamily="34" charset="0"/>
              </a:rPr>
              <a:t>Il nuovo modello definito, applicato ad una filiera lunga, come quella del settore del bianco, dove il contatto diretto con i clienti è demandato ai rivenditori e ai Centri Assistenza, si riesce ad avvicinare i clienti finali all’azienda, avendo come ritorno informazioni utili ad anticipare i claim e ad attivare eventuali </a:t>
            </a:r>
            <a:r>
              <a:rPr lang="it-IT" sz="1500" b="1" dirty="0">
                <a:latin typeface="Calibri" pitchFamily="34" charset="0"/>
              </a:rPr>
              <a:t>azioni di </a:t>
            </a:r>
            <a:r>
              <a:rPr lang="it-IT" sz="1500" b="1" dirty="0" err="1" smtClean="0">
                <a:latin typeface="Calibri" pitchFamily="34" charset="0"/>
              </a:rPr>
              <a:t>retention</a:t>
            </a:r>
            <a:r>
              <a:rPr lang="it-IT" sz="1500" dirty="0" smtClean="0">
                <a:latin typeface="Calibri" pitchFamily="34" charset="0"/>
              </a:rPr>
              <a:t> </a:t>
            </a:r>
            <a:r>
              <a:rPr lang="it-IT" sz="1500" dirty="0">
                <a:latin typeface="Calibri" pitchFamily="34" charset="0"/>
              </a:rPr>
              <a:t>a supporto.</a:t>
            </a:r>
          </a:p>
          <a:p>
            <a:pPr algn="just">
              <a:lnSpc>
                <a:spcPct val="150000"/>
              </a:lnSpc>
            </a:pPr>
            <a:r>
              <a:rPr lang="it-IT" sz="1500" dirty="0">
                <a:latin typeface="Calibri" pitchFamily="34" charset="0"/>
              </a:rPr>
              <a:t>Il modello, contestualizzato per il momento solo sul mercato Italia, potrà rappresentare un business case da poter applicare nei prossimi anni anche all’estero a livello worldwide.</a:t>
            </a:r>
          </a:p>
        </p:txBody>
      </p:sp>
      <p:pic>
        <p:nvPicPr>
          <p:cNvPr id="18" name="Picture 2" descr="http://www.wordstream.com/images/multichannel-marketing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83" y="4861313"/>
            <a:ext cx="1289515" cy="12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grpSp>
        <p:nvGrpSpPr>
          <p:cNvPr id="14" name="Group 129"/>
          <p:cNvGrpSpPr>
            <a:grpSpLocks/>
          </p:cNvGrpSpPr>
          <p:nvPr/>
        </p:nvGrpSpPr>
        <p:grpSpPr bwMode="auto">
          <a:xfrm>
            <a:off x="283769" y="2594580"/>
            <a:ext cx="8605837" cy="3530602"/>
            <a:chOff x="81" y="1247"/>
            <a:chExt cx="5421" cy="2224"/>
          </a:xfrm>
        </p:grpSpPr>
        <p:graphicFrame>
          <p:nvGraphicFramePr>
            <p:cNvPr id="15" name="Diagramma 14"/>
            <p:cNvGraphicFramePr/>
            <p:nvPr>
              <p:extLst/>
            </p:nvPr>
          </p:nvGraphicFramePr>
          <p:xfrm>
            <a:off x="81" y="1614"/>
            <a:ext cx="5421" cy="3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6" name="Freccia a destra con strisce 15"/>
            <p:cNvSpPr/>
            <p:nvPr/>
          </p:nvSpPr>
          <p:spPr>
            <a:xfrm>
              <a:off x="631" y="1326"/>
              <a:ext cx="4657" cy="223"/>
            </a:xfrm>
            <a:prstGeom prst="stripedRightArrow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91" y="1283"/>
              <a:ext cx="673" cy="31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defRPr/>
              </a:pPr>
              <a:r>
                <a:rPr lang="it-IT" sz="2600" b="1" dirty="0">
                  <a:ln w="22225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ndara" panose="020E0502030303020204" pitchFamily="34" charset="0"/>
                  <a:ea typeface="MS PGothic" charset="0"/>
                  <a:cs typeface="Aharoni" panose="02010803020104030203" pitchFamily="2" charset="-79"/>
                </a:rPr>
                <a:t>CEM</a:t>
              </a:r>
              <a:endParaRPr lang="it-IT" sz="26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58" y="1283"/>
              <a:ext cx="26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73" y="1247"/>
              <a:ext cx="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36" y="1255"/>
              <a:ext cx="39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32" y="1282"/>
              <a:ext cx="41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23" y="1275"/>
              <a:ext cx="37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769" y="2815"/>
              <a:ext cx="667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770" y="2803"/>
              <a:ext cx="924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ttangolo arrotondato 24"/>
            <p:cNvSpPr/>
            <p:nvPr/>
          </p:nvSpPr>
          <p:spPr>
            <a:xfrm>
              <a:off x="4167" y="2357"/>
              <a:ext cx="1311" cy="2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Cross </a:t>
              </a:r>
              <a:r>
                <a:rPr lang="it-IT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Selling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4167" y="2678"/>
              <a:ext cx="1311" cy="2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 </a:t>
              </a:r>
              <a:r>
                <a:rPr lang="it-IT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Selling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4167" y="3003"/>
              <a:ext cx="1311" cy="25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it-IT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Remote accounting</a:t>
              </a:r>
            </a:p>
          </p:txBody>
        </p:sp>
        <p:grpSp>
          <p:nvGrpSpPr>
            <p:cNvPr id="28" name="Freccia a destra 43"/>
            <p:cNvGrpSpPr>
              <a:grpSpLocks/>
            </p:cNvGrpSpPr>
            <p:nvPr/>
          </p:nvGrpSpPr>
          <p:grpSpPr bwMode="auto">
            <a:xfrm>
              <a:off x="4282" y="2108"/>
              <a:ext cx="211" cy="284"/>
              <a:chOff x="4282" y="2108"/>
              <a:chExt cx="211" cy="284"/>
            </a:xfrm>
          </p:grpSpPr>
          <p:pic>
            <p:nvPicPr>
              <p:cNvPr id="51" name="Freccia a destra 43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282" y="2108"/>
                <a:ext cx="211" cy="284"/>
              </a:xfrm>
              <a:prstGeom prst="rect">
                <a:avLst/>
              </a:prstGeom>
              <a:noFill/>
            </p:spPr>
          </p:pic>
          <p:sp>
            <p:nvSpPr>
              <p:cNvPr id="52" name="Text Box 145"/>
              <p:cNvSpPr txBox="1">
                <a:spLocks noChangeArrowheads="1"/>
              </p:cNvSpPr>
              <p:nvPr/>
            </p:nvSpPr>
            <p:spPr bwMode="auto">
              <a:xfrm rot="5400000">
                <a:off x="4288" y="2187"/>
                <a:ext cx="170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eaLnBrk="0" hangingPunct="0"/>
                <a:endParaRPr lang="it-IT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9" name="Freccia a destra 44"/>
            <p:cNvGrpSpPr>
              <a:grpSpLocks/>
            </p:cNvGrpSpPr>
            <p:nvPr/>
          </p:nvGrpSpPr>
          <p:grpSpPr bwMode="auto">
            <a:xfrm>
              <a:off x="5000" y="2100"/>
              <a:ext cx="211" cy="288"/>
              <a:chOff x="5000" y="2100"/>
              <a:chExt cx="211" cy="288"/>
            </a:xfrm>
          </p:grpSpPr>
          <p:pic>
            <p:nvPicPr>
              <p:cNvPr id="49" name="Freccia a destra 44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5000" y="2100"/>
                <a:ext cx="211" cy="288"/>
              </a:xfrm>
              <a:prstGeom prst="rect">
                <a:avLst/>
              </a:prstGeom>
              <a:noFill/>
            </p:spPr>
          </p:pic>
          <p:sp>
            <p:nvSpPr>
              <p:cNvPr id="50" name="Text Box 148"/>
              <p:cNvSpPr txBox="1">
                <a:spLocks noChangeArrowheads="1"/>
              </p:cNvSpPr>
              <p:nvPr/>
            </p:nvSpPr>
            <p:spPr bwMode="auto">
              <a:xfrm rot="5400000">
                <a:off x="5006" y="2182"/>
                <a:ext cx="170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eaLnBrk="0" hangingPunct="0"/>
                <a:endParaRPr lang="it-IT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0" name="Freccia a destra 29"/>
            <p:cNvSpPr/>
            <p:nvPr/>
          </p:nvSpPr>
          <p:spPr>
            <a:xfrm>
              <a:off x="3819" y="2465"/>
              <a:ext cx="301" cy="106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it-IT"/>
            </a:p>
          </p:txBody>
        </p:sp>
        <p:sp>
          <p:nvSpPr>
            <p:cNvPr id="31" name="Freccia a destra 30"/>
            <p:cNvSpPr/>
            <p:nvPr/>
          </p:nvSpPr>
          <p:spPr>
            <a:xfrm>
              <a:off x="3823" y="2775"/>
              <a:ext cx="301" cy="106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it-IT"/>
            </a:p>
          </p:txBody>
        </p:sp>
        <p:sp>
          <p:nvSpPr>
            <p:cNvPr id="32" name="Freccia a destra 31"/>
            <p:cNvSpPr/>
            <p:nvPr/>
          </p:nvSpPr>
          <p:spPr>
            <a:xfrm>
              <a:off x="3818" y="3082"/>
              <a:ext cx="302" cy="106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it-IT"/>
            </a:p>
          </p:txBody>
        </p:sp>
        <p:grpSp>
          <p:nvGrpSpPr>
            <p:cNvPr id="33" name="Freccia a destra 53"/>
            <p:cNvGrpSpPr>
              <a:grpSpLocks/>
            </p:cNvGrpSpPr>
            <p:nvPr/>
          </p:nvGrpSpPr>
          <p:grpSpPr bwMode="auto">
            <a:xfrm>
              <a:off x="3690" y="2062"/>
              <a:ext cx="185" cy="1409"/>
              <a:chOff x="3690" y="2062"/>
              <a:chExt cx="185" cy="1409"/>
            </a:xfrm>
          </p:grpSpPr>
          <p:pic>
            <p:nvPicPr>
              <p:cNvPr id="47" name="Freccia a destra 53"/>
              <p:cNvPicPr>
                <a:picLocks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690" y="2062"/>
                <a:ext cx="185" cy="1409"/>
              </a:xfrm>
              <a:prstGeom prst="rect">
                <a:avLst/>
              </a:prstGeom>
              <a:noFill/>
            </p:spPr>
          </p:pic>
          <p:sp>
            <p:nvSpPr>
              <p:cNvPr id="48" name="Text Box 160"/>
              <p:cNvSpPr txBox="1">
                <a:spLocks noChangeArrowheads="1"/>
              </p:cNvSpPr>
              <p:nvPr/>
            </p:nvSpPr>
            <p:spPr bwMode="auto">
              <a:xfrm rot="16200000">
                <a:off x="3119" y="2739"/>
                <a:ext cx="1297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eaLnBrk="0" hangingPunct="0"/>
                <a:endParaRPr lang="it-IT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cxnSp>
          <p:nvCxnSpPr>
            <p:cNvPr id="34" name="Connettore 1 33"/>
            <p:cNvCxnSpPr/>
            <p:nvPr/>
          </p:nvCxnSpPr>
          <p:spPr>
            <a:xfrm flipV="1">
              <a:off x="905" y="2366"/>
              <a:ext cx="3" cy="10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432" y="2371"/>
              <a:ext cx="99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H="1" flipV="1">
              <a:off x="439" y="2191"/>
              <a:ext cx="1" cy="1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719" y="2701"/>
              <a:ext cx="4" cy="72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2078" y="2715"/>
              <a:ext cx="1300" cy="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06" y="2585"/>
              <a:ext cx="827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Freccia a destra con strisce 39"/>
            <p:cNvSpPr/>
            <p:nvPr/>
          </p:nvSpPr>
          <p:spPr>
            <a:xfrm>
              <a:off x="475" y="2041"/>
              <a:ext cx="4657" cy="91"/>
            </a:xfrm>
            <a:prstGeom prst="stripedRightArrow">
              <a:avLst/>
            </a:prstGeom>
            <a:solidFill>
              <a:srgbClr val="D15D01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it-IT"/>
            </a:p>
          </p:txBody>
        </p:sp>
        <p:sp>
          <p:nvSpPr>
            <p:cNvPr id="41" name="Rettangolo arrotondato 40"/>
            <p:cNvSpPr/>
            <p:nvPr/>
          </p:nvSpPr>
          <p:spPr>
            <a:xfrm>
              <a:off x="2376" y="2028"/>
              <a:ext cx="766" cy="194"/>
            </a:xfrm>
            <a:prstGeom prst="roundRect">
              <a:avLst/>
            </a:prstGeom>
            <a:solidFill>
              <a:srgbClr val="D25D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it-IT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Tracking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2" name="Connettore 1 41"/>
            <p:cNvCxnSpPr/>
            <p:nvPr/>
          </p:nvCxnSpPr>
          <p:spPr>
            <a:xfrm flipH="1" flipV="1">
              <a:off x="1408" y="2190"/>
              <a:ext cx="1" cy="1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V="1">
              <a:off x="2089" y="2149"/>
              <a:ext cx="0" cy="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tangolo arrotondato 43"/>
            <p:cNvSpPr/>
            <p:nvPr/>
          </p:nvSpPr>
          <p:spPr>
            <a:xfrm>
              <a:off x="2350" y="2489"/>
              <a:ext cx="765" cy="193"/>
            </a:xfrm>
            <a:prstGeom prst="roundRect">
              <a:avLst/>
            </a:prstGeom>
            <a:solidFill>
              <a:srgbClr val="D25D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it-IT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Evaluate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ettangolo arrotondato 44"/>
            <p:cNvSpPr/>
            <p:nvPr/>
          </p:nvSpPr>
          <p:spPr>
            <a:xfrm>
              <a:off x="2368" y="2257"/>
              <a:ext cx="766" cy="194"/>
            </a:xfrm>
            <a:prstGeom prst="roundRect">
              <a:avLst/>
            </a:prstGeom>
            <a:solidFill>
              <a:srgbClr val="D25D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SLA - KPI</a:t>
              </a:r>
            </a:p>
          </p:txBody>
        </p:sp>
        <p:cxnSp>
          <p:nvCxnSpPr>
            <p:cNvPr id="46" name="Connettore 1 45"/>
            <p:cNvCxnSpPr/>
            <p:nvPr/>
          </p:nvCxnSpPr>
          <p:spPr>
            <a:xfrm flipV="1">
              <a:off x="3372" y="2155"/>
              <a:ext cx="0" cy="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ttangolo 53"/>
          <p:cNvSpPr/>
          <p:nvPr/>
        </p:nvSpPr>
        <p:spPr>
          <a:xfrm>
            <a:off x="2024901" y="-74891"/>
            <a:ext cx="527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it-IT" b="1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Customer t</a:t>
            </a:r>
            <a:r>
              <a:rPr lang="it-IT" altLang="it-IT" b="1" dirty="0" smtClean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ouch points  </a:t>
            </a:r>
            <a:endParaRPr lang="it-IT" altLang="it-IT" b="1" dirty="0">
              <a:solidFill>
                <a:srgbClr val="2F72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it-IT" altLang="it-IT" b="1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customer journey map &amp; multichannel </a:t>
            </a:r>
          </a:p>
        </p:txBody>
      </p:sp>
      <p:sp>
        <p:nvSpPr>
          <p:cNvPr id="55" name="Rettangolo 54"/>
          <p:cNvSpPr/>
          <p:nvPr/>
        </p:nvSpPr>
        <p:spPr>
          <a:xfrm>
            <a:off x="14688" y="627936"/>
            <a:ext cx="8802287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it-IT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sz="1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AZIONI</a:t>
            </a:r>
            <a:endParaRPr lang="it-IT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1)      GENERAZIONE LEAD INBOUND SU «INFO COMMERCIALI»</a:t>
            </a:r>
            <a:endParaRPr lang="it-IT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3)      LEAD GENERATION DA WEB (mail, form online)</a:t>
            </a:r>
            <a:endParaRPr lang="it-IT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4)      LEAD GENERATION DA  RICHIESTA ASSISTENZA</a:t>
            </a:r>
            <a:endParaRPr lang="it-IT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)      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OPPORTUNITA’ DI CROSS SELLING DERIVANTE DA MONITORAGGIO NPS</a:t>
            </a:r>
            <a:endParaRPr lang="it-IT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6)      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FUTURE OPPORTUNITA’ DI CROSS SELLING IN </a:t>
            </a:r>
            <a:r>
              <a:rPr lang="it-IT" sz="1400" dirty="0">
                <a:ea typeface="Calibri" panose="020F0502020204030204" pitchFamily="34" charset="0"/>
                <a:cs typeface="Times New Roman" panose="02020603050405020304" pitchFamily="18" charset="0"/>
              </a:rPr>
              <a:t>COLLABORAZIONE CON </a:t>
            </a:r>
            <a:r>
              <a:rPr lang="it-IT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GLI SCM (Service Customer Management)</a:t>
            </a: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3402" y="-3271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18336" y="67235"/>
            <a:ext cx="1720343" cy="4001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CHI SIAMO</a:t>
            </a:r>
          </a:p>
        </p:txBody>
      </p:sp>
      <p:sp>
        <p:nvSpPr>
          <p:cNvPr id="2" name="Rettangolo 1"/>
          <p:cNvSpPr/>
          <p:nvPr/>
        </p:nvSpPr>
        <p:spPr>
          <a:xfrm>
            <a:off x="4926091" y="887846"/>
            <a:ext cx="3514104" cy="151162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BEKO </a:t>
            </a:r>
          </a:p>
          <a:p>
            <a:pPr algn="ctr" eaLnBrk="1" hangingPunct="1">
              <a:lnSpc>
                <a:spcPct val="130000"/>
              </a:lnSpc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VS</a:t>
            </a:r>
          </a:p>
          <a:p>
            <a:pPr algn="ctr" eaLnBrk="1" hangingPunct="1">
              <a:lnSpc>
                <a:spcPct val="130000"/>
              </a:lnSpc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WEB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- SOCIAL</a:t>
            </a:r>
          </a:p>
        </p:txBody>
      </p:sp>
      <p:pic>
        <p:nvPicPr>
          <p:cNvPr id="1026" name="Picture 2" descr="https://encrypted-tbn1.gstatic.com/images?q=tbn:ANd9GcTG9QF9QLp04m4KjyJSryX2zI2mU7lK3qHb0vC1NEcBLslDMYa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59" y="2563597"/>
            <a:ext cx="3777636" cy="35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vantamburrini.it/wp-content/uploads/2015/12/social-media-marketing-i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DDC2AD"/>
              </a:clrFrom>
              <a:clrTo>
                <a:srgbClr val="DDC2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-1795" r="26991" b="1795"/>
          <a:stretch/>
        </p:blipFill>
        <p:spPr bwMode="auto">
          <a:xfrm>
            <a:off x="13402" y="528466"/>
            <a:ext cx="4195482" cy="5601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18 copy-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913"/>
            <a:ext cx="3041160" cy="19348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10336" r="60298" b="30256"/>
          <a:stretch/>
        </p:blipFill>
        <p:spPr bwMode="auto">
          <a:xfrm>
            <a:off x="0" y="818741"/>
            <a:ext cx="9123660" cy="48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/>
          </p:cNvSpPr>
          <p:nvPr/>
        </p:nvSpPr>
        <p:spPr>
          <a:xfrm>
            <a:off x="234482" y="3742234"/>
            <a:ext cx="1647226" cy="1611244"/>
          </a:xfrm>
          <a:prstGeom prst="ellipse">
            <a:avLst/>
          </a:prstGeom>
          <a:noFill/>
          <a:ln w="412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Down Arrow 4"/>
          <p:cNvSpPr/>
          <p:nvPr/>
        </p:nvSpPr>
        <p:spPr>
          <a:xfrm rot="7380969">
            <a:off x="2070407" y="4729129"/>
            <a:ext cx="350197" cy="98249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egnaposto contenuto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2124" y="5374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«Social Customer»</a:t>
            </a:r>
            <a:endParaRPr lang="it-IT" sz="3200" b="1" dirty="0">
              <a:solidFill>
                <a:srgbClr val="2F72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98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12164" r="61481" b="30059"/>
          <a:stretch/>
        </p:blipFill>
        <p:spPr bwMode="auto">
          <a:xfrm>
            <a:off x="14688" y="885014"/>
            <a:ext cx="9129312" cy="511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18 copy-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913"/>
            <a:ext cx="3041160" cy="1934837"/>
          </a:xfrm>
          <a:prstGeom prst="rect">
            <a:avLst/>
          </a:prstGeom>
        </p:spPr>
      </p:pic>
      <p:pic>
        <p:nvPicPr>
          <p:cNvPr id="7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72124" y="5374"/>
            <a:ext cx="5814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it-IT" sz="3200" b="1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Social» Customer- Trend </a:t>
            </a:r>
            <a:r>
              <a:rPr lang="it-IT" sz="3200" b="1" dirty="0" err="1" smtClean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users</a:t>
            </a:r>
            <a:endParaRPr lang="it-IT" sz="3200" b="1" dirty="0">
              <a:solidFill>
                <a:srgbClr val="2F72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9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egnaposto contenuto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667" r="61840" b="35479"/>
          <a:stretch/>
        </p:blipFill>
        <p:spPr bwMode="auto">
          <a:xfrm>
            <a:off x="0" y="918404"/>
            <a:ext cx="9144000" cy="467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v18 copy-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913"/>
            <a:ext cx="3041160" cy="1934837"/>
          </a:xfrm>
          <a:prstGeom prst="rect">
            <a:avLst/>
          </a:prstGeom>
        </p:spPr>
      </p:pic>
      <p:pic>
        <p:nvPicPr>
          <p:cNvPr id="5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72124" y="5374"/>
            <a:ext cx="4772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Pagine del sito più visitate</a:t>
            </a:r>
          </a:p>
        </p:txBody>
      </p:sp>
      <p:pic>
        <p:nvPicPr>
          <p:cNvPr id="8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egnaposto contenuto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18 copy-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0" y="4098885"/>
            <a:ext cx="3077336" cy="1957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59" y="1389745"/>
            <a:ext cx="1261313" cy="127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416" y="903048"/>
            <a:ext cx="1337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02.03.03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Alcuni dei social network e motori di ricerca più utilizzati al mondo: Facebook, Google, LinkedIn, YouTube, Twitter, Bing e Wordpres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78" y="4309424"/>
            <a:ext cx="1977666" cy="11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86688" y="3773740"/>
            <a:ext cx="112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://www.vittoriocoscarella.it/wp-content/uploads/2013/09/consumato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2" y="2076571"/>
            <a:ext cx="1745821" cy="174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8400" y="1839885"/>
            <a:ext cx="164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Consumatore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Bent-Up Arrow 10"/>
          <p:cNvSpPr/>
          <p:nvPr/>
        </p:nvSpPr>
        <p:spPr>
          <a:xfrm rot="10800000">
            <a:off x="1508958" y="1005289"/>
            <a:ext cx="2709675" cy="800085"/>
          </a:xfrm>
          <a:prstGeom prst="bent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Bent-Up Arrow 12"/>
          <p:cNvSpPr/>
          <p:nvPr/>
        </p:nvSpPr>
        <p:spPr>
          <a:xfrm>
            <a:off x="1534676" y="4135628"/>
            <a:ext cx="2738818" cy="892865"/>
          </a:xfrm>
          <a:prstGeom prst="bentUp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Can 13"/>
          <p:cNvSpPr/>
          <p:nvPr/>
        </p:nvSpPr>
        <p:spPr>
          <a:xfrm>
            <a:off x="6894750" y="1526935"/>
            <a:ext cx="2120425" cy="2782489"/>
          </a:xfrm>
          <a:prstGeom prst="can">
            <a:avLst/>
          </a:prstGeom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CUSTOMER</a:t>
            </a:r>
          </a:p>
          <a:p>
            <a:pPr algn="ctr"/>
            <a:r>
              <a:rPr lang="it-IT" b="1" dirty="0" smtClean="0"/>
              <a:t>DB </a:t>
            </a:r>
          </a:p>
          <a:p>
            <a:pPr algn="ctr"/>
            <a:endParaRPr lang="tr-TR" b="1" dirty="0"/>
          </a:p>
        </p:txBody>
      </p:sp>
      <p:sp>
        <p:nvSpPr>
          <p:cNvPr id="15" name="Left Arrow 14"/>
          <p:cNvSpPr/>
          <p:nvPr/>
        </p:nvSpPr>
        <p:spPr>
          <a:xfrm>
            <a:off x="2151227" y="2808982"/>
            <a:ext cx="4678576" cy="66606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131713" y="1334813"/>
            <a:ext cx="180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100" b="1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sz="2000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Azioni a breve</a:t>
            </a:r>
            <a:endParaRPr lang="tr-TR" sz="2000" dirty="0">
              <a:solidFill>
                <a:srgbClr val="2F72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1194" y="4253547"/>
            <a:ext cx="180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Azioni a breve</a:t>
            </a:r>
            <a:endParaRPr lang="tr-TR" b="1" i="1" dirty="0">
              <a:solidFill>
                <a:srgbClr val="2F72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6043" y="2945359"/>
            <a:ext cx="4198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Azioni a medio periodo</a:t>
            </a:r>
            <a:endParaRPr lang="tr-TR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egnaposto contenuto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pic>
        <p:nvPicPr>
          <p:cNvPr id="21" name="Immagin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27537" y="29902"/>
            <a:ext cx="89050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Progetto Customer Experience GGF- Beko: un possibile sviluppo</a:t>
            </a:r>
          </a:p>
        </p:txBody>
      </p:sp>
      <p:sp>
        <p:nvSpPr>
          <p:cNvPr id="2" name="Bent Arrow 1"/>
          <p:cNvSpPr/>
          <p:nvPr/>
        </p:nvSpPr>
        <p:spPr>
          <a:xfrm rot="5400000">
            <a:off x="6464086" y="221651"/>
            <a:ext cx="861326" cy="2428601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>
            <a:off x="6685369" y="3429816"/>
            <a:ext cx="669382" cy="2428601"/>
          </a:xfrm>
          <a:prstGeom prst="ben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  <a:sp3d>
            <a:bevelB w="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9091" y="4238159"/>
            <a:ext cx="1805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Archivio</a:t>
            </a:r>
            <a:endParaRPr lang="tr-TR" sz="21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4084" y="1389745"/>
            <a:ext cx="1805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Archivio</a:t>
            </a:r>
            <a:endParaRPr lang="tr-TR" sz="21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3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73788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ttangolo 7"/>
          <p:cNvSpPr>
            <a:spLocks noChangeArrowheads="1"/>
          </p:cNvSpPr>
          <p:nvPr/>
        </p:nvSpPr>
        <p:spPr bwMode="auto">
          <a:xfrm>
            <a:off x="6246813" y="6496050"/>
            <a:ext cx="182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pic>
        <p:nvPicPr>
          <p:cNvPr id="6153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87439" b="1334"/>
          <a:stretch>
            <a:fillRect/>
          </a:stretch>
        </p:blipFill>
        <p:spPr bwMode="auto">
          <a:xfrm>
            <a:off x="0" y="-74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8100" y="57150"/>
            <a:ext cx="7704138" cy="355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b="1" dirty="0">
                <a:solidFill>
                  <a:srgbClr val="002060"/>
                </a:solidFill>
                <a:latin typeface="Helvetica-Black" panose="020B0904030502030204" pitchFamily="34" charset="0"/>
              </a:rPr>
              <a:t>CX – CUSTOMER </a:t>
            </a:r>
            <a:r>
              <a:rPr lang="it-IT" altLang="it-IT" b="1" dirty="0" smtClean="0">
                <a:solidFill>
                  <a:srgbClr val="002060"/>
                </a:solidFill>
                <a:latin typeface="Helvetica-Black" panose="020B0904030502030204" pitchFamily="34" charset="0"/>
              </a:rPr>
              <a:t>EXPERIENCE – 360°</a:t>
            </a:r>
            <a:endParaRPr lang="it-IT" altLang="it-IT" b="1" dirty="0">
              <a:solidFill>
                <a:srgbClr val="002060"/>
              </a:solidFill>
              <a:latin typeface="Helvetica-Black" panose="020B0904030502030204" pitchFamily="34" charset="0"/>
            </a:endParaRPr>
          </a:p>
          <a:p>
            <a:pPr>
              <a:spcBef>
                <a:spcPts val="1000"/>
              </a:spcBef>
              <a:defRPr/>
            </a:pP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231775" y="1466850"/>
            <a:ext cx="3960813" cy="863600"/>
          </a:xfrm>
          <a:custGeom>
            <a:avLst/>
            <a:gdLst>
              <a:gd name="G0" fmla="+- 2311 0 0"/>
              <a:gd name="G1" fmla="+- 21600 0 2311"/>
              <a:gd name="G2" fmla="*/ 2311 1 2"/>
              <a:gd name="G3" fmla="+- 21600 0 G2"/>
              <a:gd name="G4" fmla="+/ 2311 21600 2"/>
              <a:gd name="G5" fmla="+/ G1 0 2"/>
              <a:gd name="G6" fmla="*/ 21600 21600 2311"/>
              <a:gd name="G7" fmla="*/ G6 1 2"/>
              <a:gd name="G8" fmla="+- 21600 0 G7"/>
              <a:gd name="G9" fmla="*/ 21600 1 2"/>
              <a:gd name="G10" fmla="+- 2311 0 G9"/>
              <a:gd name="G11" fmla="?: G10 G8 0"/>
              <a:gd name="G12" fmla="?: G10 G7 21600"/>
              <a:gd name="T0" fmla="*/ 20444 w 21600"/>
              <a:gd name="T1" fmla="*/ 10800 h 21600"/>
              <a:gd name="T2" fmla="*/ 10800 w 21600"/>
              <a:gd name="T3" fmla="*/ 21600 h 21600"/>
              <a:gd name="T4" fmla="*/ 1156 w 21600"/>
              <a:gd name="T5" fmla="*/ 10800 h 21600"/>
              <a:gd name="T6" fmla="*/ 10800 w 21600"/>
              <a:gd name="T7" fmla="*/ 0 h 21600"/>
              <a:gd name="T8" fmla="*/ 2956 w 21600"/>
              <a:gd name="T9" fmla="*/ 2956 h 21600"/>
              <a:gd name="T10" fmla="*/ 18644 w 21600"/>
              <a:gd name="T11" fmla="*/ 186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11" y="21600"/>
                </a:lnTo>
                <a:lnTo>
                  <a:pt x="1928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it-IT" alt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INQUIRIES</a:t>
            </a:r>
          </a:p>
        </p:txBody>
      </p:sp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736600" y="2546350"/>
            <a:ext cx="2987675" cy="528638"/>
          </a:xfrm>
          <a:custGeom>
            <a:avLst/>
            <a:gdLst>
              <a:gd name="T0" fmla="*/ 2882691 w 21600"/>
              <a:gd name="T1" fmla="*/ 264319 h 21600"/>
              <a:gd name="T2" fmla="*/ 1493838 w 21600"/>
              <a:gd name="T3" fmla="*/ 528637 h 21600"/>
              <a:gd name="T4" fmla="*/ 104984 w 21600"/>
              <a:gd name="T5" fmla="*/ 264319 h 21600"/>
              <a:gd name="T6" fmla="*/ 1493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59 w 21600"/>
              <a:gd name="T13" fmla="*/ 2559 h 21600"/>
              <a:gd name="T14" fmla="*/ 19041 w 21600"/>
              <a:gd name="T15" fmla="*/ 190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518" y="21600"/>
                </a:lnTo>
                <a:lnTo>
                  <a:pt x="2008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200">
                <a:solidFill>
                  <a:schemeClr val="bg1"/>
                </a:solidFill>
              </a:rPr>
              <a:t>MARKETING QUALIFIED LEADS (MQL)</a:t>
            </a:r>
            <a:r>
              <a:rPr lang="it-IT" altLang="it-IT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57" name="AutoShape 24"/>
          <p:cNvSpPr>
            <a:spLocks noChangeArrowheads="1"/>
          </p:cNvSpPr>
          <p:nvPr/>
        </p:nvSpPr>
        <p:spPr bwMode="auto">
          <a:xfrm>
            <a:off x="1023938" y="3267075"/>
            <a:ext cx="2384425" cy="528638"/>
          </a:xfrm>
          <a:custGeom>
            <a:avLst/>
            <a:gdLst>
              <a:gd name="T0" fmla="*/ 2274035 w 21600"/>
              <a:gd name="T1" fmla="*/ 264319 h 21600"/>
              <a:gd name="T2" fmla="*/ 1192213 w 21600"/>
              <a:gd name="T3" fmla="*/ 528637 h 21600"/>
              <a:gd name="T4" fmla="*/ 110390 w 21600"/>
              <a:gd name="T5" fmla="*/ 264319 h 21600"/>
              <a:gd name="T6" fmla="*/ 11922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00 w 21600"/>
              <a:gd name="T13" fmla="*/ 2800 h 21600"/>
              <a:gd name="T14" fmla="*/ 18800 w 21600"/>
              <a:gd name="T15" fmla="*/ 18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99" y="21600"/>
                </a:lnTo>
                <a:lnTo>
                  <a:pt x="196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FF"/>
            </a:extrusionClr>
            <a:contourClr>
              <a:srgbClr val="3366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200">
                <a:solidFill>
                  <a:schemeClr val="bg1"/>
                </a:solidFill>
              </a:rPr>
              <a:t>SALES</a:t>
            </a:r>
            <a:r>
              <a:rPr lang="it-IT" altLang="it-IT" sz="1200">
                <a:solidFill>
                  <a:srgbClr val="3366FF"/>
                </a:solidFill>
              </a:rPr>
              <a:t> </a:t>
            </a:r>
            <a:r>
              <a:rPr lang="it-IT" altLang="it-IT" sz="1200">
                <a:solidFill>
                  <a:schemeClr val="bg1"/>
                </a:solidFill>
              </a:rPr>
              <a:t>ACCEPTED</a:t>
            </a:r>
            <a:r>
              <a:rPr lang="it-IT" altLang="it-IT" sz="1200">
                <a:solidFill>
                  <a:srgbClr val="3366FF"/>
                </a:solidFill>
              </a:rPr>
              <a:t> </a:t>
            </a:r>
            <a:r>
              <a:rPr lang="it-IT" altLang="it-IT" sz="1200">
                <a:solidFill>
                  <a:schemeClr val="bg1"/>
                </a:solidFill>
              </a:rPr>
              <a:t>LEADS (SAL)</a:t>
            </a:r>
          </a:p>
        </p:txBody>
      </p:sp>
      <p:sp>
        <p:nvSpPr>
          <p:cNvPr id="6158" name="AutoShape 25"/>
          <p:cNvSpPr>
            <a:spLocks noChangeArrowheads="1"/>
          </p:cNvSpPr>
          <p:nvPr/>
        </p:nvSpPr>
        <p:spPr bwMode="auto">
          <a:xfrm>
            <a:off x="1311275" y="3986213"/>
            <a:ext cx="1817688" cy="528637"/>
          </a:xfrm>
          <a:custGeom>
            <a:avLst/>
            <a:gdLst>
              <a:gd name="T0" fmla="*/ 1704924 w 21600"/>
              <a:gd name="T1" fmla="*/ 264319 h 21600"/>
              <a:gd name="T2" fmla="*/ 908844 w 21600"/>
              <a:gd name="T3" fmla="*/ 528638 h 21600"/>
              <a:gd name="T4" fmla="*/ 112764 w 21600"/>
              <a:gd name="T5" fmla="*/ 264319 h 21600"/>
              <a:gd name="T6" fmla="*/ 9088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40 w 21600"/>
              <a:gd name="T13" fmla="*/ 3140 h 21600"/>
              <a:gd name="T14" fmla="*/ 18460 w 21600"/>
              <a:gd name="T15" fmla="*/ 184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679" y="21600"/>
                </a:lnTo>
                <a:lnTo>
                  <a:pt x="1892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000">
                <a:solidFill>
                  <a:schemeClr val="bg1"/>
                </a:solidFill>
              </a:rPr>
              <a:t>SALES </a:t>
            </a:r>
          </a:p>
          <a:p>
            <a:pPr algn="ctr"/>
            <a:r>
              <a:rPr lang="it-IT" altLang="it-IT" sz="1000">
                <a:solidFill>
                  <a:schemeClr val="bg1"/>
                </a:solidFill>
              </a:rPr>
              <a:t>QUALIFIED</a:t>
            </a:r>
          </a:p>
          <a:p>
            <a:pPr algn="ctr"/>
            <a:r>
              <a:rPr lang="it-IT" altLang="it-IT" sz="1000">
                <a:solidFill>
                  <a:schemeClr val="bg1"/>
                </a:solidFill>
              </a:rPr>
              <a:t>LEADS (SQL)</a:t>
            </a:r>
          </a:p>
        </p:txBody>
      </p:sp>
      <p:sp>
        <p:nvSpPr>
          <p:cNvPr id="6159" name="AutoShape 26"/>
          <p:cNvSpPr>
            <a:spLocks noChangeArrowheads="1"/>
          </p:cNvSpPr>
          <p:nvPr/>
        </p:nvSpPr>
        <p:spPr bwMode="auto">
          <a:xfrm>
            <a:off x="1601788" y="4716463"/>
            <a:ext cx="1236662" cy="481012"/>
          </a:xfrm>
          <a:custGeom>
            <a:avLst/>
            <a:gdLst>
              <a:gd name="T0" fmla="*/ 1137444 w 21600"/>
              <a:gd name="T1" fmla="*/ 240507 h 21600"/>
              <a:gd name="T2" fmla="*/ 618332 w 21600"/>
              <a:gd name="T3" fmla="*/ 481013 h 21600"/>
              <a:gd name="T4" fmla="*/ 99219 w 21600"/>
              <a:gd name="T5" fmla="*/ 240507 h 21600"/>
              <a:gd name="T6" fmla="*/ 61833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33 w 21600"/>
              <a:gd name="T13" fmla="*/ 3533 h 21600"/>
              <a:gd name="T14" fmla="*/ 18067 w 21600"/>
              <a:gd name="T15" fmla="*/ 180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466" y="21600"/>
                </a:lnTo>
                <a:lnTo>
                  <a:pt x="1813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600">
                <a:solidFill>
                  <a:schemeClr val="bg1"/>
                </a:solidFill>
              </a:rPr>
              <a:t>CLOSED</a:t>
            </a:r>
          </a:p>
          <a:p>
            <a:pPr algn="ctr"/>
            <a:r>
              <a:rPr lang="it-IT" altLang="it-IT" sz="1600">
                <a:solidFill>
                  <a:schemeClr val="bg1"/>
                </a:solidFill>
              </a:rPr>
              <a:t>WON</a:t>
            </a:r>
          </a:p>
        </p:txBody>
      </p:sp>
      <p:pic>
        <p:nvPicPr>
          <p:cNvPr id="6160" name="Picture 45" descr="arrow 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5529263"/>
            <a:ext cx="6540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876425" y="5716588"/>
            <a:ext cx="1062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1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RENEWALS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1096963" y="765968"/>
            <a:ext cx="2087562" cy="54848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1200" b="1" dirty="0"/>
              <a:t>DEMAND </a:t>
            </a:r>
            <a:r>
              <a:rPr lang="it-IT" altLang="it-IT" sz="1200" b="1" dirty="0" smtClean="0"/>
              <a:t>GENERATION </a:t>
            </a:r>
            <a:endParaRPr lang="it-IT" altLang="it-IT" sz="1200" b="1" dirty="0"/>
          </a:p>
          <a:p>
            <a:pPr algn="ctr">
              <a:defRPr/>
            </a:pPr>
            <a:r>
              <a:rPr lang="it-IT" altLang="it-IT" sz="1200" b="1" dirty="0"/>
              <a:t>WATERFALL</a:t>
            </a:r>
          </a:p>
        </p:txBody>
      </p:sp>
      <p:sp>
        <p:nvSpPr>
          <p:cNvPr id="6163" name="AutoShape 70"/>
          <p:cNvSpPr>
            <a:spLocks noChangeArrowheads="1"/>
          </p:cNvSpPr>
          <p:nvPr/>
        </p:nvSpPr>
        <p:spPr bwMode="auto">
          <a:xfrm rot="844935">
            <a:off x="4335463" y="890588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64" name="AutoShape 71"/>
          <p:cNvSpPr>
            <a:spLocks noChangeArrowheads="1"/>
          </p:cNvSpPr>
          <p:nvPr/>
        </p:nvSpPr>
        <p:spPr bwMode="auto">
          <a:xfrm rot="1225970">
            <a:off x="3976688" y="2114550"/>
            <a:ext cx="792162" cy="863600"/>
          </a:xfrm>
          <a:prstGeom prst="curvedLeftArrow">
            <a:avLst>
              <a:gd name="adj1" fmla="val 21804"/>
              <a:gd name="adj2" fmla="val 4360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65" name="AutoShape 72"/>
          <p:cNvSpPr>
            <a:spLocks noChangeArrowheads="1"/>
          </p:cNvSpPr>
          <p:nvPr/>
        </p:nvSpPr>
        <p:spPr bwMode="auto">
          <a:xfrm rot="1058353">
            <a:off x="3687763" y="3051175"/>
            <a:ext cx="733425" cy="719138"/>
          </a:xfrm>
          <a:prstGeom prst="curvedLeftArrow">
            <a:avLst>
              <a:gd name="adj1" fmla="val 20000"/>
              <a:gd name="adj2" fmla="val 40000"/>
              <a:gd name="adj3" fmla="val 3399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66" name="AutoShape 73"/>
          <p:cNvSpPr>
            <a:spLocks noChangeArrowheads="1"/>
          </p:cNvSpPr>
          <p:nvPr/>
        </p:nvSpPr>
        <p:spPr bwMode="auto">
          <a:xfrm rot="1349686">
            <a:off x="3400425" y="3770313"/>
            <a:ext cx="733425" cy="647700"/>
          </a:xfrm>
          <a:prstGeom prst="curvedLeftArrow">
            <a:avLst>
              <a:gd name="adj1" fmla="val 20000"/>
              <a:gd name="adj2" fmla="val 40000"/>
              <a:gd name="adj3" fmla="val 377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67" name="AutoShape 74"/>
          <p:cNvSpPr>
            <a:spLocks noChangeArrowheads="1"/>
          </p:cNvSpPr>
          <p:nvPr/>
        </p:nvSpPr>
        <p:spPr bwMode="auto">
          <a:xfrm rot="1000456">
            <a:off x="2895600" y="5138738"/>
            <a:ext cx="576263" cy="647700"/>
          </a:xfrm>
          <a:prstGeom prst="curvedLeftArrow">
            <a:avLst>
              <a:gd name="adj1" fmla="val 22479"/>
              <a:gd name="adj2" fmla="val 44959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68" name="AutoShape 75"/>
          <p:cNvSpPr>
            <a:spLocks/>
          </p:cNvSpPr>
          <p:nvPr/>
        </p:nvSpPr>
        <p:spPr bwMode="auto">
          <a:xfrm>
            <a:off x="5500688" y="1039813"/>
            <a:ext cx="58737" cy="293687"/>
          </a:xfrm>
          <a:prstGeom prst="leftBracket">
            <a:avLst>
              <a:gd name="adj" fmla="val 781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69" name="AutoShape 76"/>
          <p:cNvSpPr>
            <a:spLocks/>
          </p:cNvSpPr>
          <p:nvPr/>
        </p:nvSpPr>
        <p:spPr bwMode="auto">
          <a:xfrm>
            <a:off x="5487988" y="1754188"/>
            <a:ext cx="71437" cy="288925"/>
          </a:xfrm>
          <a:prstGeom prst="leftBracket">
            <a:avLst>
              <a:gd name="adj" fmla="val 550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70" name="AutoShape 77"/>
          <p:cNvSpPr>
            <a:spLocks/>
          </p:cNvSpPr>
          <p:nvPr/>
        </p:nvSpPr>
        <p:spPr bwMode="auto">
          <a:xfrm>
            <a:off x="5473700" y="2468563"/>
            <a:ext cx="71438" cy="311150"/>
          </a:xfrm>
          <a:prstGeom prst="leftBracket">
            <a:avLst>
              <a:gd name="adj" fmla="val 629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71" name="AutoShape 78"/>
          <p:cNvSpPr>
            <a:spLocks noChangeArrowheads="1"/>
          </p:cNvSpPr>
          <p:nvPr/>
        </p:nvSpPr>
        <p:spPr bwMode="auto">
          <a:xfrm rot="1235891">
            <a:off x="3111500" y="4491038"/>
            <a:ext cx="733425" cy="649287"/>
          </a:xfrm>
          <a:prstGeom prst="curvedLeftArrow">
            <a:avLst>
              <a:gd name="adj1" fmla="val 20000"/>
              <a:gd name="adj2" fmla="val 40000"/>
              <a:gd name="adj3" fmla="val 376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72" name="Text Box 79"/>
          <p:cNvSpPr txBox="1">
            <a:spLocks noChangeArrowheads="1"/>
          </p:cNvSpPr>
          <p:nvPr/>
        </p:nvSpPr>
        <p:spPr bwMode="auto">
          <a:xfrm>
            <a:off x="5510213" y="1073150"/>
            <a:ext cx="183819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300" b="1"/>
              <a:t>DEMAND GENERATION</a:t>
            </a:r>
          </a:p>
        </p:txBody>
      </p:sp>
      <p:sp>
        <p:nvSpPr>
          <p:cNvPr id="6173" name="Text Box 80"/>
          <p:cNvSpPr txBox="1">
            <a:spLocks noChangeArrowheads="1"/>
          </p:cNvSpPr>
          <p:nvPr/>
        </p:nvSpPr>
        <p:spPr bwMode="auto">
          <a:xfrm>
            <a:off x="5500688" y="1787525"/>
            <a:ext cx="253627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300" b="1"/>
              <a:t>PROSPECT WELCOME PROGRAM</a:t>
            </a:r>
          </a:p>
        </p:txBody>
      </p:sp>
      <p:sp>
        <p:nvSpPr>
          <p:cNvPr id="6174" name="Text Box 81"/>
          <p:cNvSpPr txBox="1">
            <a:spLocks noChangeArrowheads="1"/>
          </p:cNvSpPr>
          <p:nvPr/>
        </p:nvSpPr>
        <p:spPr bwMode="auto">
          <a:xfrm>
            <a:off x="5632450" y="23304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75" name="Text Box 82"/>
          <p:cNvSpPr txBox="1">
            <a:spLocks noChangeArrowheads="1"/>
          </p:cNvSpPr>
          <p:nvPr/>
        </p:nvSpPr>
        <p:spPr bwMode="auto">
          <a:xfrm>
            <a:off x="5491163" y="2444750"/>
            <a:ext cx="18716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300" b="1" dirty="0"/>
              <a:t>WEEKLY/DAILY NURTURING PROGRAM</a:t>
            </a:r>
          </a:p>
        </p:txBody>
      </p:sp>
      <p:sp>
        <p:nvSpPr>
          <p:cNvPr id="6176" name="Line 83"/>
          <p:cNvSpPr>
            <a:spLocks noChangeShapeType="1"/>
          </p:cNvSpPr>
          <p:nvPr/>
        </p:nvSpPr>
        <p:spPr bwMode="auto">
          <a:xfrm flipH="1">
            <a:off x="5127625" y="1250950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84"/>
          <p:cNvSpPr>
            <a:spLocks noChangeShapeType="1"/>
          </p:cNvSpPr>
          <p:nvPr/>
        </p:nvSpPr>
        <p:spPr bwMode="auto">
          <a:xfrm flipH="1">
            <a:off x="4695825" y="1970088"/>
            <a:ext cx="7921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85"/>
          <p:cNvSpPr>
            <a:spLocks noChangeShapeType="1"/>
          </p:cNvSpPr>
          <p:nvPr/>
        </p:nvSpPr>
        <p:spPr bwMode="auto">
          <a:xfrm>
            <a:off x="4768850" y="2474913"/>
            <a:ext cx="7191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86"/>
          <p:cNvSpPr>
            <a:spLocks noChangeShapeType="1"/>
          </p:cNvSpPr>
          <p:nvPr/>
        </p:nvSpPr>
        <p:spPr bwMode="auto">
          <a:xfrm flipH="1">
            <a:off x="4335463" y="2617788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94"/>
          <p:cNvSpPr>
            <a:spLocks noChangeShapeType="1"/>
          </p:cNvSpPr>
          <p:nvPr/>
        </p:nvSpPr>
        <p:spPr bwMode="auto">
          <a:xfrm flipH="1">
            <a:off x="4119563" y="3635375"/>
            <a:ext cx="1296987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95"/>
          <p:cNvSpPr>
            <a:spLocks noChangeShapeType="1"/>
          </p:cNvSpPr>
          <p:nvPr/>
        </p:nvSpPr>
        <p:spPr bwMode="auto">
          <a:xfrm flipH="1">
            <a:off x="3832225" y="4130675"/>
            <a:ext cx="15843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96"/>
          <p:cNvSpPr>
            <a:spLocks noChangeShapeType="1"/>
          </p:cNvSpPr>
          <p:nvPr/>
        </p:nvSpPr>
        <p:spPr bwMode="auto">
          <a:xfrm flipH="1">
            <a:off x="3471863" y="4635500"/>
            <a:ext cx="194468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Text Box 103"/>
          <p:cNvSpPr txBox="1">
            <a:spLocks noChangeArrowheads="1"/>
          </p:cNvSpPr>
          <p:nvPr/>
        </p:nvSpPr>
        <p:spPr bwMode="auto">
          <a:xfrm>
            <a:off x="5416550" y="3482975"/>
            <a:ext cx="225254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300" b="1" dirty="0"/>
              <a:t>ASSIGNED LEAD NURTURING</a:t>
            </a:r>
          </a:p>
        </p:txBody>
      </p:sp>
      <p:sp>
        <p:nvSpPr>
          <p:cNvPr id="6184" name="Text Box 104"/>
          <p:cNvSpPr txBox="1">
            <a:spLocks noChangeArrowheads="1"/>
          </p:cNvSpPr>
          <p:nvPr/>
        </p:nvSpPr>
        <p:spPr bwMode="auto">
          <a:xfrm>
            <a:off x="5611813" y="4078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85" name="Text Box 105"/>
          <p:cNvSpPr txBox="1">
            <a:spLocks noChangeArrowheads="1"/>
          </p:cNvSpPr>
          <p:nvPr/>
        </p:nvSpPr>
        <p:spPr bwMode="auto">
          <a:xfrm>
            <a:off x="5416550" y="3986213"/>
            <a:ext cx="263245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300" b="1"/>
              <a:t>SALES OPPORTUNITY NURTURING</a:t>
            </a:r>
          </a:p>
        </p:txBody>
      </p:sp>
      <p:sp>
        <p:nvSpPr>
          <p:cNvPr id="6186" name="Text Box 106"/>
          <p:cNvSpPr txBox="1">
            <a:spLocks noChangeArrowheads="1"/>
          </p:cNvSpPr>
          <p:nvPr/>
        </p:nvSpPr>
        <p:spPr bwMode="auto">
          <a:xfrm>
            <a:off x="5416550" y="4491038"/>
            <a:ext cx="26035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300" b="1"/>
              <a:t>CUSTOMER WELCOME PROGRAM</a:t>
            </a:r>
          </a:p>
        </p:txBody>
      </p:sp>
      <p:sp>
        <p:nvSpPr>
          <p:cNvPr id="6187" name="Text Box 107"/>
          <p:cNvSpPr txBox="1">
            <a:spLocks noChangeArrowheads="1"/>
          </p:cNvSpPr>
          <p:nvPr/>
        </p:nvSpPr>
        <p:spPr bwMode="auto">
          <a:xfrm>
            <a:off x="2690813" y="5838825"/>
            <a:ext cx="198644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300" b="1" dirty="0"/>
              <a:t>CROSS-SELL </a:t>
            </a:r>
            <a:r>
              <a:rPr lang="it-IT" altLang="it-IT" sz="1300" b="1" dirty="0" smtClean="0"/>
              <a:t>PROGRAMS</a:t>
            </a:r>
            <a:endParaRPr lang="it-IT" altLang="it-IT" sz="1300" b="1" dirty="0"/>
          </a:p>
        </p:txBody>
      </p:sp>
      <p:sp>
        <p:nvSpPr>
          <p:cNvPr id="6188" name="Text Box 109"/>
          <p:cNvSpPr txBox="1">
            <a:spLocks noChangeArrowheads="1"/>
          </p:cNvSpPr>
          <p:nvPr/>
        </p:nvSpPr>
        <p:spPr bwMode="auto">
          <a:xfrm>
            <a:off x="5205413" y="5843494"/>
            <a:ext cx="26452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300" b="1" dirty="0"/>
              <a:t>CUSTOMER REFERRAL </a:t>
            </a:r>
            <a:r>
              <a:rPr lang="it-IT" altLang="it-IT" sz="1300" b="1" dirty="0" smtClean="0"/>
              <a:t>PROGRAM</a:t>
            </a:r>
            <a:endParaRPr lang="it-IT" altLang="it-IT" sz="1300" b="1" dirty="0"/>
          </a:p>
        </p:txBody>
      </p:sp>
      <p:sp>
        <p:nvSpPr>
          <p:cNvPr id="6189" name="Rectangle 110"/>
          <p:cNvSpPr>
            <a:spLocks noChangeArrowheads="1"/>
          </p:cNvSpPr>
          <p:nvPr/>
        </p:nvSpPr>
        <p:spPr bwMode="auto">
          <a:xfrm>
            <a:off x="4106062" y="5562554"/>
            <a:ext cx="17091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300" b="1" dirty="0"/>
              <a:t>UP-SELL </a:t>
            </a:r>
            <a:r>
              <a:rPr lang="it-IT" altLang="it-IT" sz="1300" b="1" dirty="0" smtClean="0"/>
              <a:t>PROGRAMS</a:t>
            </a:r>
            <a:endParaRPr lang="it-IT" altLang="it-IT" sz="1300" b="1" dirty="0"/>
          </a:p>
        </p:txBody>
      </p:sp>
      <p:sp>
        <p:nvSpPr>
          <p:cNvPr id="6190" name="AutoShape 114"/>
          <p:cNvSpPr>
            <a:spLocks/>
          </p:cNvSpPr>
          <p:nvPr/>
        </p:nvSpPr>
        <p:spPr bwMode="auto">
          <a:xfrm>
            <a:off x="5416550" y="4418013"/>
            <a:ext cx="142875" cy="360362"/>
          </a:xfrm>
          <a:prstGeom prst="leftBracket">
            <a:avLst>
              <a:gd name="adj" fmla="val 210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5223" y="1155684"/>
            <a:ext cx="419708" cy="419708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40" y="5011509"/>
            <a:ext cx="469391" cy="518286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88" y="2157151"/>
            <a:ext cx="632767" cy="494824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04" y="3016657"/>
            <a:ext cx="657980" cy="493485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88" y="3936004"/>
            <a:ext cx="594517" cy="5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3402" y="-3271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18336" y="67235"/>
            <a:ext cx="1720343" cy="4001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CHI SIAMO</a:t>
            </a:r>
          </a:p>
        </p:txBody>
      </p:sp>
      <p:grpSp>
        <p:nvGrpSpPr>
          <p:cNvPr id="9" name="Gruppo 21"/>
          <p:cNvGrpSpPr>
            <a:grpSpLocks/>
          </p:cNvGrpSpPr>
          <p:nvPr/>
        </p:nvGrpSpPr>
        <p:grpSpPr bwMode="auto">
          <a:xfrm>
            <a:off x="4789488" y="3468688"/>
            <a:ext cx="4354512" cy="2608262"/>
            <a:chOff x="4639457" y="4005739"/>
            <a:chExt cx="4355118" cy="2606993"/>
          </a:xfrm>
        </p:grpSpPr>
        <p:sp>
          <p:nvSpPr>
            <p:cNvPr id="11" name="Rettangolo arrotondato 10"/>
            <p:cNvSpPr/>
            <p:nvPr/>
          </p:nvSpPr>
          <p:spPr>
            <a:xfrm>
              <a:off x="4639457" y="4005739"/>
              <a:ext cx="4304311" cy="2606993"/>
            </a:xfrm>
            <a:prstGeom prst="roundRect">
              <a:avLst/>
            </a:prstGeom>
            <a:solidFill>
              <a:srgbClr val="00A0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it-IT"/>
            </a:p>
          </p:txBody>
        </p:sp>
        <p:sp>
          <p:nvSpPr>
            <p:cNvPr id="12" name="Titolo 1"/>
            <p:cNvSpPr txBox="1">
              <a:spLocks/>
            </p:cNvSpPr>
            <p:nvPr/>
          </p:nvSpPr>
          <p:spPr>
            <a:xfrm>
              <a:off x="4957001" y="4121570"/>
              <a:ext cx="2538765" cy="807645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it-IT" sz="3200" b="1" dirty="0" smtClean="0">
                  <a:solidFill>
                    <a:srgbClr val="FDD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GGF GROUP</a:t>
              </a:r>
            </a:p>
            <a:p>
              <a:pPr>
                <a:defRPr/>
              </a:pPr>
              <a:r>
                <a:rPr lang="it-IT" sz="2000" b="1" dirty="0" smtClean="0">
                  <a:solidFill>
                    <a:srgbClr val="FDD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 IN CIFRE</a:t>
              </a:r>
            </a:p>
            <a:p>
              <a:pPr>
                <a:defRPr/>
              </a:pP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13" name="Titolo 1"/>
            <p:cNvSpPr txBox="1">
              <a:spLocks/>
            </p:cNvSpPr>
            <p:nvPr/>
          </p:nvSpPr>
          <p:spPr>
            <a:xfrm>
              <a:off x="4722018" y="5227519"/>
              <a:ext cx="4272557" cy="1161485"/>
            </a:xfrm>
            <a:prstGeom prst="rect">
              <a:avLst/>
            </a:prstGeom>
            <a:noFill/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5750" indent="-285750">
                <a:lnSpc>
                  <a:spcPct val="170000"/>
                </a:lnSpc>
                <a:buFont typeface="Arial" panose="020B0604020202020204" pitchFamily="34" charset="0"/>
                <a:buChar char="•"/>
                <a:defRPr/>
              </a:pPr>
              <a:r>
                <a:rPr lang="it-IT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2,5 milioni di contatti gestiti annualmente</a:t>
              </a:r>
            </a:p>
            <a:p>
              <a:pPr marL="285750" indent="-285750">
                <a:lnSpc>
                  <a:spcPct val="170000"/>
                </a:lnSpc>
                <a:buFont typeface="Arial" panose="020B0604020202020204" pitchFamily="34" charset="0"/>
                <a:buChar char="•"/>
                <a:defRPr/>
              </a:pPr>
              <a:r>
                <a:rPr lang="it-IT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180.000 ticket gestiti annualmente</a:t>
              </a:r>
            </a:p>
            <a:p>
              <a:pPr marL="285750" indent="-285750">
                <a:lnSpc>
                  <a:spcPct val="170000"/>
                </a:lnSpc>
                <a:buFont typeface="Arial" panose="020B0604020202020204" pitchFamily="34" charset="0"/>
                <a:buChar char="•"/>
                <a:defRPr/>
              </a:pPr>
              <a:r>
                <a:rPr lang="it-IT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15 anni di esperienza</a:t>
              </a:r>
            </a:p>
            <a:p>
              <a:pPr marL="285750" indent="-285750">
                <a:lnSpc>
                  <a:spcPct val="170000"/>
                </a:lnSpc>
                <a:buFont typeface="Arial" panose="020B0604020202020204" pitchFamily="34" charset="0"/>
                <a:buChar char="•"/>
                <a:defRPr/>
              </a:pPr>
              <a:r>
                <a:rPr lang="it-IT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200 risorse qualificate</a:t>
              </a:r>
            </a:p>
            <a:p>
              <a:pPr marL="285750" indent="-285750">
                <a:lnSpc>
                  <a:spcPct val="170000"/>
                </a:lnSpc>
                <a:buFont typeface="Arial" panose="020B0604020202020204" pitchFamily="34" charset="0"/>
                <a:buChar char="•"/>
                <a:defRPr/>
              </a:pPr>
              <a:endPara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DC2AD"/>
              </a:clrFrom>
              <a:clrTo>
                <a:srgbClr val="DDC2AD">
                  <a:alpha val="0"/>
                </a:srgbClr>
              </a:clrTo>
            </a:clrChange>
          </a:blip>
          <a:srcRect l="52358" t="8842" r="14969" b="27860"/>
          <a:stretch/>
        </p:blipFill>
        <p:spPr>
          <a:xfrm>
            <a:off x="0" y="523875"/>
            <a:ext cx="3641725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itolo 1"/>
          <p:cNvSpPr>
            <a:spLocks/>
          </p:cNvSpPr>
          <p:nvPr/>
        </p:nvSpPr>
        <p:spPr bwMode="auto">
          <a:xfrm>
            <a:off x="3905443" y="983352"/>
            <a:ext cx="4427537" cy="9067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bIns="0" anchor="b"/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endParaRPr lang="it-IT" altLang="it-IT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haroni" panose="02010803020104030203" pitchFamily="2" charset="-79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it-IT" altLang="it-IT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haroni" panose="02010803020104030203" pitchFamily="2" charset="-79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it-IT" altLang="it-IT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haroni" panose="02010803020104030203" pitchFamily="2" charset="-79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it-IT" altLang="it-IT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haroni" panose="02010803020104030203" pitchFamily="2" charset="-79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it-IT" altLang="it-IT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haroni" panose="02010803020104030203" pitchFamily="2" charset="-79"/>
              </a:rPr>
              <a:t>Realizziamo oggi ciò che immaginiamo sarà il futuro delle aziende partner</a:t>
            </a:r>
            <a:endParaRPr lang="it-IT" altLang="it-IT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haroni" panose="02010803020104030203" pitchFamily="2" charset="-79"/>
            </a:endParaRPr>
          </a:p>
        </p:txBody>
      </p:sp>
      <p:sp>
        <p:nvSpPr>
          <p:cNvPr id="17" name="Titolo 1"/>
          <p:cNvSpPr>
            <a:spLocks/>
          </p:cNvSpPr>
          <p:nvPr/>
        </p:nvSpPr>
        <p:spPr bwMode="auto">
          <a:xfrm>
            <a:off x="3822701" y="2413341"/>
            <a:ext cx="5321299" cy="9067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bIns="0" anchor="b"/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0" hangingPunct="0">
              <a:lnSpc>
                <a:spcPct val="150000"/>
              </a:lnSpc>
              <a:defRPr/>
            </a:pPr>
            <a:r>
              <a:rPr lang="it-IT" altLang="it-IT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haroni" panose="02010803020104030203" pitchFamily="2" charset="-79"/>
              </a:rPr>
              <a:t>Le aziende che arrivano lontano sono quelle che non dimenticano le proprie origini e CORE VALUES</a:t>
            </a:r>
            <a:endParaRPr lang="it-IT" altLang="it-IT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haroni" panose="02010803020104030203" pitchFamily="2" charset="-79"/>
            </a:endParaRPr>
          </a:p>
        </p:txBody>
      </p:sp>
      <p:sp>
        <p:nvSpPr>
          <p:cNvPr id="18" name="Titolo 1"/>
          <p:cNvSpPr>
            <a:spLocks/>
          </p:cNvSpPr>
          <p:nvPr/>
        </p:nvSpPr>
        <p:spPr bwMode="auto">
          <a:xfrm>
            <a:off x="3256581" y="806345"/>
            <a:ext cx="2657643" cy="3603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bIns="0" anchor="b"/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  <a:defRPr/>
            </a:pPr>
            <a:r>
              <a:rPr lang="it-IT" altLang="it-IT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haroni" panose="02010803020104030203" pitchFamily="2" charset="-79"/>
              </a:rPr>
              <a:t>VISION</a:t>
            </a:r>
            <a:endParaRPr lang="it-IT" altLang="it-IT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haroni" panose="02010803020104030203" pitchFamily="2" charset="-79"/>
            </a:endParaRPr>
          </a:p>
        </p:txBody>
      </p:sp>
      <p:sp>
        <p:nvSpPr>
          <p:cNvPr id="19" name="Titolo 1"/>
          <p:cNvSpPr>
            <a:spLocks/>
          </p:cNvSpPr>
          <p:nvPr/>
        </p:nvSpPr>
        <p:spPr bwMode="auto">
          <a:xfrm>
            <a:off x="6905541" y="2215448"/>
            <a:ext cx="2657643" cy="3603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bIns="0" anchor="b"/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  <a:defRPr/>
            </a:pPr>
            <a:r>
              <a:rPr lang="it-IT" alt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haroni" panose="02010803020104030203" pitchFamily="2" charset="-79"/>
              </a:rPr>
              <a:t>VALORI</a:t>
            </a:r>
            <a:endParaRPr lang="it-IT" alt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20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30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33" descr="C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9" y="2916406"/>
            <a:ext cx="727220" cy="73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sellaDiTesto 10"/>
          <p:cNvSpPr txBox="1">
            <a:spLocks noChangeArrowheads="1"/>
          </p:cNvSpPr>
          <p:nvPr/>
        </p:nvSpPr>
        <p:spPr bwMode="auto">
          <a:xfrm>
            <a:off x="1109219" y="866129"/>
            <a:ext cx="270585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171450" indent="-171450" eaLnBrk="1" hangingPunct="1">
              <a:buFont typeface="Arial" panose="020B0604020202020204" pitchFamily="34" charset="0"/>
              <a:buChar char="•"/>
              <a:defRPr sz="1000" b="1"/>
            </a:lvl1pPr>
            <a:lvl2pPr marL="742950" indent="-285750">
              <a:defRPr>
                <a:latin typeface="Franklin Gothic Book" panose="020B0503020102020204" pitchFamily="34" charset="0"/>
              </a:defRPr>
            </a:lvl2pPr>
            <a:lvl3pPr marL="1143000" indent="-228600">
              <a:defRPr>
                <a:latin typeface="Franklin Gothic Book" panose="020B0503020102020204" pitchFamily="34" charset="0"/>
              </a:defRPr>
            </a:lvl3pPr>
            <a:lvl4pPr marL="1600200" indent="-228600">
              <a:defRPr>
                <a:latin typeface="Franklin Gothic Book" panose="020B0503020102020204" pitchFamily="34" charset="0"/>
              </a:defRPr>
            </a:lvl4pPr>
            <a:lvl5pPr marL="2057400" indent="-228600">
              <a:defRPr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Franklin Gothic Book" panose="020B0503020102020204" pitchFamily="34" charset="0"/>
              </a:defRPr>
            </a:lvl9pPr>
          </a:lstStyle>
          <a:p>
            <a:r>
              <a:rPr lang="it-IT" altLang="it-IT" sz="1400" dirty="0"/>
              <a:t>Customer Care specialistico</a:t>
            </a:r>
          </a:p>
          <a:p>
            <a:r>
              <a:rPr lang="it-IT" altLang="it-IT" sz="1400" dirty="0"/>
              <a:t>Help desk</a:t>
            </a:r>
          </a:p>
          <a:p>
            <a:r>
              <a:rPr lang="it-IT" altLang="it-IT" sz="1400" dirty="0" smtClean="0"/>
              <a:t>Gestione </a:t>
            </a:r>
            <a:r>
              <a:rPr lang="it-IT" altLang="it-IT" sz="1400" dirty="0"/>
              <a:t>Promotion/Collection</a:t>
            </a:r>
          </a:p>
          <a:p>
            <a:r>
              <a:rPr lang="it-IT" altLang="it-IT" sz="1400" dirty="0"/>
              <a:t>Gestione Centralino da Remoto</a:t>
            </a:r>
          </a:p>
        </p:txBody>
      </p:sp>
      <p:pic>
        <p:nvPicPr>
          <p:cNvPr id="32" name="Picture 4" descr="https://encrypted-tbn0.gstatic.com/images?q=tbn:ANd9GcRyE5QP1DBsBWluM0SJYpR2A-vPpzGcp14a0a7qpy6orpGHsNknu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1" y="4429616"/>
            <a:ext cx="873967" cy="9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http://4.bp.blogspot.com/-DFhEq4d5DZE/Tli_lyRSKOI/AAAAAAAAAfk/Bk0zALNqgMc/s400/GIVSS+Assista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1"/>
          <a:stretch/>
        </p:blipFill>
        <p:spPr bwMode="auto">
          <a:xfrm>
            <a:off x="175731" y="1350098"/>
            <a:ext cx="817788" cy="943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sellaDiTesto 17"/>
          <p:cNvSpPr txBox="1">
            <a:spLocks noChangeArrowheads="1"/>
          </p:cNvSpPr>
          <p:nvPr/>
        </p:nvSpPr>
        <p:spPr bwMode="auto">
          <a:xfrm>
            <a:off x="1221752" y="4464520"/>
            <a:ext cx="30606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171450" indent="-171450" eaLnBrk="1" hangingPunct="1">
              <a:buFont typeface="Arial" panose="020B0604020202020204" pitchFamily="34" charset="0"/>
              <a:buChar char="•"/>
              <a:defRPr sz="1000" b="1"/>
            </a:lvl1pPr>
            <a:lvl2pPr marL="742950" indent="-285750">
              <a:defRPr>
                <a:latin typeface="Franklin Gothic Book" panose="020B0503020102020204" pitchFamily="34" charset="0"/>
              </a:defRPr>
            </a:lvl2pPr>
            <a:lvl3pPr marL="1143000" indent="-228600">
              <a:defRPr>
                <a:latin typeface="Franklin Gothic Book" panose="020B0503020102020204" pitchFamily="34" charset="0"/>
              </a:defRPr>
            </a:lvl3pPr>
            <a:lvl4pPr marL="1600200" indent="-228600">
              <a:defRPr>
                <a:latin typeface="Franklin Gothic Book" panose="020B0503020102020204" pitchFamily="34" charset="0"/>
              </a:defRPr>
            </a:lvl4pPr>
            <a:lvl5pPr marL="2057400" indent="-228600">
              <a:defRPr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Franklin Gothic Book" panose="020B0503020102020204" pitchFamily="34" charset="0"/>
              </a:defRPr>
            </a:lvl9pPr>
          </a:lstStyle>
          <a:p>
            <a:r>
              <a:rPr lang="it-IT" altLang="it-IT" sz="1400" dirty="0"/>
              <a:t>Ricerche di Mercato (CATI,CAWI,CAPI)</a:t>
            </a:r>
          </a:p>
          <a:p>
            <a:r>
              <a:rPr lang="it-IT" altLang="it-IT" sz="1400" dirty="0"/>
              <a:t>Indagini di </a:t>
            </a:r>
            <a:r>
              <a:rPr lang="it-IT" altLang="it-IT" sz="1400" dirty="0" err="1"/>
              <a:t>Customer</a:t>
            </a:r>
            <a:r>
              <a:rPr lang="it-IT" altLang="it-IT" sz="1400" dirty="0"/>
              <a:t> </a:t>
            </a:r>
            <a:r>
              <a:rPr lang="it-IT" altLang="it-IT" sz="1400" dirty="0" err="1" smtClean="0"/>
              <a:t>Satisfaction</a:t>
            </a:r>
            <a:endParaRPr lang="it-IT" altLang="it-IT" sz="1400" dirty="0"/>
          </a:p>
          <a:p>
            <a:r>
              <a:rPr lang="it-IT" altLang="it-IT" sz="1400" dirty="0"/>
              <a:t>Telemarketing</a:t>
            </a:r>
          </a:p>
          <a:p>
            <a:r>
              <a:rPr lang="it-IT" altLang="it-IT" sz="1400" dirty="0"/>
              <a:t>Contact Management</a:t>
            </a:r>
          </a:p>
          <a:p>
            <a:r>
              <a:rPr lang="it-IT" altLang="it-IT" sz="1400" dirty="0"/>
              <a:t>Campagne di </a:t>
            </a:r>
            <a:r>
              <a:rPr lang="it-IT" altLang="it-IT" sz="1400" dirty="0" err="1" smtClean="0"/>
              <a:t>profiling</a:t>
            </a:r>
            <a:endParaRPr lang="it-IT" altLang="it-IT" sz="1400" dirty="0"/>
          </a:p>
          <a:p>
            <a:r>
              <a:rPr lang="it-IT" altLang="it-IT" sz="1400" dirty="0"/>
              <a:t>Remote Accounting</a:t>
            </a:r>
          </a:p>
          <a:p>
            <a:r>
              <a:rPr lang="it-IT" altLang="it-IT" sz="1400" dirty="0"/>
              <a:t>Campagne DEM</a:t>
            </a:r>
          </a:p>
        </p:txBody>
      </p:sp>
      <p:pic>
        <p:nvPicPr>
          <p:cNvPr id="42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t="61812" r="67032" b="35106"/>
          <a:stretch>
            <a:fillRect/>
          </a:stretch>
        </p:blipFill>
        <p:spPr bwMode="auto">
          <a:xfrm>
            <a:off x="80931" y="2429797"/>
            <a:ext cx="1944688" cy="30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33479" r="66544" b="62830"/>
          <a:stretch>
            <a:fillRect/>
          </a:stretch>
        </p:blipFill>
        <p:spPr bwMode="auto">
          <a:xfrm>
            <a:off x="63122" y="3887773"/>
            <a:ext cx="1943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http://www.ggfgroup.it/public/uploads/2013/11/MINDforUP-200x200-ok-o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50" y="4376472"/>
            <a:ext cx="995495" cy="59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reccia a destra con strisce 44"/>
          <p:cNvSpPr/>
          <p:nvPr/>
        </p:nvSpPr>
        <p:spPr>
          <a:xfrm rot="12483539">
            <a:off x="4061879" y="1104710"/>
            <a:ext cx="558800" cy="455613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/>
          </a:p>
        </p:txBody>
      </p:sp>
      <p:sp>
        <p:nvSpPr>
          <p:cNvPr id="46" name="Freccia a destra con strisce 45"/>
          <p:cNvSpPr/>
          <p:nvPr/>
        </p:nvSpPr>
        <p:spPr>
          <a:xfrm rot="19692511">
            <a:off x="4193513" y="5119899"/>
            <a:ext cx="558800" cy="455612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/>
          </a:p>
        </p:txBody>
      </p:sp>
      <p:sp>
        <p:nvSpPr>
          <p:cNvPr id="48" name="CasellaDiTesto 30"/>
          <p:cNvSpPr txBox="1">
            <a:spLocks noChangeArrowheads="1"/>
          </p:cNvSpPr>
          <p:nvPr/>
        </p:nvSpPr>
        <p:spPr bwMode="auto">
          <a:xfrm>
            <a:off x="3598068" y="2985678"/>
            <a:ext cx="2271327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it-IT" altLang="it-IT" sz="14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Business analysis, reportistica strutturata periodica, indici di </a:t>
            </a:r>
            <a:r>
              <a:rPr lang="it-IT" altLang="it-IT" sz="14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CSI/CSAT, CES 2.0 NPS®, </a:t>
            </a:r>
            <a:r>
              <a:rPr lang="it-IT" altLang="it-IT" sz="14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CRM, Geomarketing</a:t>
            </a:r>
          </a:p>
        </p:txBody>
      </p:sp>
      <p:sp>
        <p:nvSpPr>
          <p:cNvPr id="49" name="Freccia a destra con strisce 48"/>
          <p:cNvSpPr/>
          <p:nvPr/>
        </p:nvSpPr>
        <p:spPr>
          <a:xfrm rot="16200000">
            <a:off x="7273054" y="2074069"/>
            <a:ext cx="558800" cy="455612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" name="Freccia a destra con strisce 50"/>
          <p:cNvSpPr/>
          <p:nvPr/>
        </p:nvSpPr>
        <p:spPr>
          <a:xfrm rot="1751704">
            <a:off x="4408172" y="1648722"/>
            <a:ext cx="558800" cy="455613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/>
          </a:p>
        </p:txBody>
      </p:sp>
      <p:sp>
        <p:nvSpPr>
          <p:cNvPr id="52" name="Freccia a destra con strisce 51"/>
          <p:cNvSpPr/>
          <p:nvPr/>
        </p:nvSpPr>
        <p:spPr>
          <a:xfrm rot="8682503">
            <a:off x="4454332" y="5413214"/>
            <a:ext cx="558800" cy="455612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3" name="Picture 2" descr="http://www.kelematica.it/GlobalImages/VarieK/CRM_in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1"/>
          <a:stretch>
            <a:fillRect/>
          </a:stretch>
        </p:blipFill>
        <p:spPr bwMode="auto">
          <a:xfrm>
            <a:off x="1852480" y="2821772"/>
            <a:ext cx="13335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CasellaDiTesto 35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1473067" y="3222650"/>
            <a:ext cx="2092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it-IT" altLang="it-IT" sz="1000" b="1" dirty="0" smtClean="0">
                <a:latin typeface="Candara" panose="020E0502030303020204" pitchFamily="34" charset="0"/>
              </a:rPr>
              <a:t>&amp;</a:t>
            </a:r>
          </a:p>
          <a:p>
            <a:pPr algn="ctr" eaLnBrk="1" hangingPunct="1"/>
            <a:r>
              <a:rPr lang="it-IT" altLang="it-IT" sz="1000" b="1" dirty="0" smtClean="0">
                <a:latin typeface="Candara" panose="020E0502030303020204" pitchFamily="34" charset="0"/>
              </a:rPr>
              <a:t>PIATTAFORMA </a:t>
            </a:r>
            <a:r>
              <a:rPr lang="it-IT" altLang="it-IT" sz="1000" b="1" dirty="0">
                <a:latin typeface="Candara" panose="020E0502030303020204" pitchFamily="34" charset="0"/>
              </a:rPr>
              <a:t>DI KNOWLEDGE </a:t>
            </a:r>
            <a:endParaRPr lang="it-IT" altLang="it-IT" sz="1000" b="1" dirty="0" smtClean="0">
              <a:latin typeface="Candara" panose="020E0502030303020204" pitchFamily="34" charset="0"/>
            </a:endParaRPr>
          </a:p>
          <a:p>
            <a:pPr algn="ctr" eaLnBrk="1" hangingPunct="1"/>
            <a:r>
              <a:rPr lang="it-IT" altLang="it-IT" sz="1000" b="1" dirty="0" smtClean="0">
                <a:latin typeface="Candara" panose="020E0502030303020204" pitchFamily="34" charset="0"/>
              </a:rPr>
              <a:t>MANAGEMENT</a:t>
            </a:r>
            <a:endParaRPr lang="it-IT" altLang="it-IT" sz="1000" b="1" dirty="0">
              <a:latin typeface="Candara" panose="020E0502030303020204" pitchFamily="34" charset="0"/>
            </a:endParaRPr>
          </a:p>
        </p:txBody>
      </p:sp>
      <p:sp>
        <p:nvSpPr>
          <p:cNvPr id="35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pic>
        <p:nvPicPr>
          <p:cNvPr id="56" name="Immagin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87439" b="1334"/>
          <a:stretch>
            <a:fillRect/>
          </a:stretch>
        </p:blipFill>
        <p:spPr bwMode="auto">
          <a:xfrm>
            <a:off x="-76586" y="0"/>
            <a:ext cx="920713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ttangolo 56"/>
          <p:cNvSpPr/>
          <p:nvPr/>
        </p:nvSpPr>
        <p:spPr>
          <a:xfrm>
            <a:off x="38100" y="57150"/>
            <a:ext cx="7704138" cy="355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SINERGIA TRA BUSINESS UNIT</a:t>
            </a:r>
          </a:p>
          <a:p>
            <a:pPr eaLnBrk="1" hangingPunct="1"/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-Black" panose="020B0904030502030204" pitchFamily="34" charset="0"/>
            </a:endParaRPr>
          </a:p>
        </p:txBody>
      </p:sp>
      <p:pic>
        <p:nvPicPr>
          <p:cNvPr id="59" name="Picture 2" descr="http://www.ggfgroup.it/public/uploads/2013/11/MINDforUP-200x200-ok-o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48" y="2304681"/>
            <a:ext cx="995495" cy="59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asellaDiTesto 30"/>
          <p:cNvSpPr txBox="1">
            <a:spLocks noChangeArrowheads="1"/>
          </p:cNvSpPr>
          <p:nvPr/>
        </p:nvSpPr>
        <p:spPr bwMode="auto">
          <a:xfrm>
            <a:off x="6482439" y="4438150"/>
            <a:ext cx="251959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it-IT" altLang="it-IT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BUSINESS INTEGRATION</a:t>
            </a:r>
          </a:p>
          <a:p>
            <a:pPr algn="ctr" eaLnBrk="1" hangingPunct="1"/>
            <a:endParaRPr lang="it-IT" altLang="it-IT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 eaLnBrk="1" hangingPunct="1"/>
            <a:endParaRPr lang="it-IT" altLang="it-IT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 eaLnBrk="1" hangingPunct="1"/>
            <a:endParaRPr lang="it-IT" altLang="it-IT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 eaLnBrk="1" hangingPunct="1"/>
            <a:endParaRPr lang="it-IT" altLang="it-IT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124" name="Picture 4" descr="http://www.quadriproject.com/wp/wp-content/uploads/2015/03/ingranaggio-750x37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71A3C4"/>
              </a:clrFrom>
              <a:clrTo>
                <a:srgbClr val="71A3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52" y="5185611"/>
            <a:ext cx="2534984" cy="12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4688" y="105549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Arcelik group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7356" r="8880" b="13564"/>
          <a:stretch/>
        </p:blipFill>
        <p:spPr bwMode="auto">
          <a:xfrm>
            <a:off x="14689" y="1012533"/>
            <a:ext cx="9144000" cy="467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5" y="4909252"/>
            <a:ext cx="1074737" cy="611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8892" y="3654882"/>
            <a:ext cx="97420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t-IT" dirty="0" smtClean="0">
                <a:pattFill prst="pct5">
                  <a:fgClr>
                    <a:srgbClr val="30579C"/>
                  </a:fgClr>
                  <a:bgClr>
                    <a:schemeClr val="accent5">
                      <a:lumMod val="75000"/>
                    </a:schemeClr>
                  </a:bgClr>
                </a:pattFill>
                <a:effectLst>
                  <a:glow>
                    <a:schemeClr val="accent1"/>
                  </a:glow>
                </a:effectLst>
              </a:rPr>
              <a:t>Secondo</a:t>
            </a:r>
            <a:endParaRPr lang="tr-TR" dirty="0">
              <a:pattFill prst="pct5">
                <a:fgClr>
                  <a:srgbClr val="30579C"/>
                </a:fgClr>
                <a:bgClr>
                  <a:schemeClr val="accent5">
                    <a:lumMod val="75000"/>
                  </a:schemeClr>
                </a:bgClr>
              </a:pattFill>
              <a:effectLst>
                <a:glow>
                  <a:schemeClr val="accent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9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1582" y="50373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Beko nel mondo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7510" r="4482" b="2835"/>
          <a:stretch/>
        </p:blipFill>
        <p:spPr bwMode="auto">
          <a:xfrm>
            <a:off x="41582" y="806824"/>
            <a:ext cx="9052925" cy="51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45230" y="74771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Beko Italia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18789" r="3449" b="8965"/>
          <a:stretch/>
        </p:blipFill>
        <p:spPr bwMode="auto">
          <a:xfrm>
            <a:off x="304272" y="957995"/>
            <a:ext cx="8512703" cy="48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0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8839" y="58280"/>
            <a:ext cx="765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lack" panose="020B0904030502030204" pitchFamily="34" charset="0"/>
              </a:rPr>
              <a:t>Bisogni espressi e bisogni latenti del cliente</a:t>
            </a:r>
          </a:p>
        </p:txBody>
      </p:sp>
      <p:sp>
        <p:nvSpPr>
          <p:cNvPr id="8" name="Rettangolo 4"/>
          <p:cNvSpPr/>
          <p:nvPr/>
        </p:nvSpPr>
        <p:spPr>
          <a:xfrm>
            <a:off x="846753" y="827192"/>
            <a:ext cx="1857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Long lasting relation</a:t>
            </a:r>
            <a:b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and service</a:t>
            </a:r>
            <a:endParaRPr lang="en-US" altLang="zh-CN" sz="2400" b="1" dirty="0">
              <a:solidFill>
                <a:srgbClr val="0070C0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922189" y="2711082"/>
            <a:ext cx="2143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Urgent case:</a:t>
            </a:r>
            <a:b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To know who </a:t>
            </a:r>
            <a:b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can manage </a:t>
            </a:r>
            <a:b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and serve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877537" y="973215"/>
            <a:ext cx="3041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To have an unique and no fee  number to call for any request             </a:t>
            </a:r>
            <a:endParaRPr lang="en-US" altLang="zh-CN" sz="2400" b="1" dirty="0">
              <a:solidFill>
                <a:srgbClr val="0070C0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979894" y="4818280"/>
            <a:ext cx="3639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For House: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Qualified and professional</a:t>
            </a:r>
            <a:b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 Service</a:t>
            </a:r>
            <a:endParaRPr lang="en-US" altLang="zh-CN" sz="2400" b="1" dirty="0">
              <a:solidFill>
                <a:srgbClr val="0070C0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2578" y="4419241"/>
            <a:ext cx="2925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White Goods: 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The best and long </a:t>
            </a:r>
            <a:b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lasting Service</a:t>
            </a:r>
            <a:endParaRPr lang="en-US" altLang="zh-CN" sz="2400" b="1" dirty="0">
              <a:solidFill>
                <a:srgbClr val="0070C0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41780" y="2438551"/>
            <a:ext cx="1809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..after7-10 </a:t>
            </a:r>
            <a:b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years? </a:t>
            </a:r>
          </a:p>
          <a:p>
            <a:pPr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..a qualified </a:t>
            </a:r>
            <a:b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Consultant</a:t>
            </a:r>
            <a:endParaRPr lang="en-US" altLang="zh-CN" sz="2400" b="1" dirty="0">
              <a:solidFill>
                <a:srgbClr val="0070C0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7" name="Freccia a destra 12"/>
          <p:cNvSpPr/>
          <p:nvPr/>
        </p:nvSpPr>
        <p:spPr>
          <a:xfrm rot="19645763">
            <a:off x="4864645" y="1806381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3"/>
          <p:cNvSpPr/>
          <p:nvPr/>
        </p:nvSpPr>
        <p:spPr>
          <a:xfrm>
            <a:off x="5809130" y="2909048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4"/>
          <p:cNvSpPr/>
          <p:nvPr/>
        </p:nvSpPr>
        <p:spPr>
          <a:xfrm rot="2349936">
            <a:off x="5256687" y="4152541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5"/>
          <p:cNvSpPr/>
          <p:nvPr/>
        </p:nvSpPr>
        <p:spPr>
          <a:xfrm rot="8483067">
            <a:off x="2438279" y="4074247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16"/>
          <p:cNvSpPr/>
          <p:nvPr/>
        </p:nvSpPr>
        <p:spPr>
          <a:xfrm rot="10800000">
            <a:off x="2151530" y="2756648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17"/>
          <p:cNvSpPr/>
          <p:nvPr/>
        </p:nvSpPr>
        <p:spPr>
          <a:xfrm rot="12312203">
            <a:off x="2827548" y="1799173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8181" y="2424164"/>
            <a:ext cx="228418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11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72124" y="5374"/>
            <a:ext cx="8505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Beko Italy: Modello Organizzazione del Servizio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09"/>
          <a:stretch/>
        </p:blipFill>
        <p:spPr bwMode="auto">
          <a:xfrm>
            <a:off x="272538" y="2163338"/>
            <a:ext cx="6722349" cy="27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"/>
          <p:cNvSpPr/>
          <p:nvPr/>
        </p:nvSpPr>
        <p:spPr>
          <a:xfrm>
            <a:off x="7278675" y="2572238"/>
            <a:ext cx="1512000" cy="773514"/>
          </a:xfrm>
          <a:prstGeom prst="roundRect">
            <a:avLst/>
          </a:prstGeom>
          <a:solidFill>
            <a:srgbClr val="D75C00"/>
          </a:solidFill>
          <a:ln>
            <a:solidFill>
              <a:srgbClr val="CE5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/>
              <a:t>Unique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Number</a:t>
            </a:r>
            <a:endParaRPr lang="it-IT" sz="1400" b="1" dirty="0" smtClean="0"/>
          </a:p>
          <a:p>
            <a:pPr algn="ctr"/>
            <a:r>
              <a:rPr lang="it-IT" sz="1400" b="1" dirty="0" smtClean="0"/>
              <a:t>Happy </a:t>
            </a:r>
            <a:r>
              <a:rPr lang="it-IT" sz="1400" b="1" dirty="0" err="1" smtClean="0"/>
              <a:t>calls</a:t>
            </a:r>
            <a:r>
              <a:rPr lang="it-IT" sz="1400" b="1" dirty="0" smtClean="0"/>
              <a:t> </a:t>
            </a:r>
          </a:p>
          <a:p>
            <a:pPr algn="ctr"/>
            <a:r>
              <a:rPr lang="it-IT" sz="1400" b="1" dirty="0" err="1" smtClean="0"/>
              <a:t>Quality</a:t>
            </a:r>
            <a:r>
              <a:rPr lang="it-IT" sz="1400" b="1" dirty="0" smtClean="0"/>
              <a:t> &amp; </a:t>
            </a:r>
            <a:r>
              <a:rPr lang="it-IT" sz="1400" b="1" dirty="0" err="1" smtClean="0"/>
              <a:t>meas</a:t>
            </a:r>
            <a:endParaRPr lang="tr-TR" sz="1400" b="1" dirty="0"/>
          </a:p>
        </p:txBody>
      </p:sp>
      <p:sp>
        <p:nvSpPr>
          <p:cNvPr id="26" name="Rounded Rectangle 6"/>
          <p:cNvSpPr/>
          <p:nvPr/>
        </p:nvSpPr>
        <p:spPr>
          <a:xfrm>
            <a:off x="7268975" y="3407806"/>
            <a:ext cx="1548000" cy="684000"/>
          </a:xfrm>
          <a:prstGeom prst="roundRect">
            <a:avLst/>
          </a:prstGeom>
          <a:solidFill>
            <a:srgbClr val="D75C00"/>
          </a:solidFill>
          <a:ln>
            <a:solidFill>
              <a:srgbClr val="CE5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Training</a:t>
            </a:r>
          </a:p>
          <a:p>
            <a:pPr algn="ctr"/>
            <a:r>
              <a:rPr lang="it-IT" sz="1400" b="1" dirty="0" err="1" smtClean="0"/>
              <a:t>Customer</a:t>
            </a:r>
            <a:r>
              <a:rPr lang="it-IT" sz="1400" b="1" dirty="0" smtClean="0"/>
              <a:t> Orient.</a:t>
            </a:r>
          </a:p>
          <a:p>
            <a:pPr algn="ctr"/>
            <a:r>
              <a:rPr lang="it-IT" sz="1400" b="1" dirty="0" smtClean="0"/>
              <a:t>VAS</a:t>
            </a:r>
            <a:endParaRPr lang="tr-TR" sz="1400" b="1" dirty="0"/>
          </a:p>
        </p:txBody>
      </p:sp>
      <p:sp>
        <p:nvSpPr>
          <p:cNvPr id="27" name="Rounded Rectangle 7"/>
          <p:cNvSpPr/>
          <p:nvPr/>
        </p:nvSpPr>
        <p:spPr>
          <a:xfrm>
            <a:off x="7268975" y="4139104"/>
            <a:ext cx="1548000" cy="648000"/>
          </a:xfrm>
          <a:prstGeom prst="roundRect">
            <a:avLst/>
          </a:prstGeom>
          <a:solidFill>
            <a:srgbClr val="D75C00"/>
          </a:solidFill>
          <a:ln>
            <a:solidFill>
              <a:srgbClr val="CE5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Stock Management</a:t>
            </a:r>
            <a:endParaRPr lang="tr-TR" sz="1400" b="1" dirty="0"/>
          </a:p>
        </p:txBody>
      </p:sp>
      <p:sp>
        <p:nvSpPr>
          <p:cNvPr id="28" name="Right Arrow 8"/>
          <p:cNvSpPr/>
          <p:nvPr/>
        </p:nvSpPr>
        <p:spPr>
          <a:xfrm>
            <a:off x="6943950" y="2756042"/>
            <a:ext cx="283788" cy="59070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Right Arrow 9"/>
          <p:cNvSpPr/>
          <p:nvPr/>
        </p:nvSpPr>
        <p:spPr>
          <a:xfrm>
            <a:off x="6970222" y="3428720"/>
            <a:ext cx="283788" cy="59070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Right Arrow 10"/>
          <p:cNvSpPr/>
          <p:nvPr/>
        </p:nvSpPr>
        <p:spPr>
          <a:xfrm>
            <a:off x="6980728" y="4132930"/>
            <a:ext cx="283788" cy="59070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Rounded Rectangle 11"/>
          <p:cNvSpPr/>
          <p:nvPr/>
        </p:nvSpPr>
        <p:spPr>
          <a:xfrm>
            <a:off x="7273443" y="2219200"/>
            <a:ext cx="1512000" cy="252000"/>
          </a:xfrm>
          <a:prstGeom prst="roundRect">
            <a:avLst/>
          </a:prstGeom>
          <a:solidFill>
            <a:srgbClr val="D75C00"/>
          </a:solidFill>
          <a:ln>
            <a:solidFill>
              <a:srgbClr val="CE5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 smtClean="0"/>
              <a:t>Activities</a:t>
            </a:r>
            <a:endParaRPr lang="tr-TR" sz="1400" b="1" dirty="0"/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0" y="1741513"/>
            <a:ext cx="9143998" cy="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H="1">
            <a:off x="0" y="5296019"/>
            <a:ext cx="9143998" cy="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6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87439" b="1334"/>
          <a:stretch/>
        </p:blipFill>
        <p:spPr bwMode="auto">
          <a:xfrm>
            <a:off x="14688" y="5374"/>
            <a:ext cx="9144000" cy="60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9" b="1334"/>
          <a:stretch>
            <a:fillRect/>
          </a:stretch>
        </p:blipFill>
        <p:spPr bwMode="auto">
          <a:xfrm>
            <a:off x="0" y="6182980"/>
            <a:ext cx="91440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egnaposto contenut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219825"/>
            <a:ext cx="5826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6246813" y="6495550"/>
            <a:ext cx="1822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9999"/>
                </a:solidFill>
                <a:latin typeface="Candara" panose="020E0502030303020204" pitchFamily="34" charset="0"/>
              </a:rPr>
              <a:t>www.ggfgroup.it</a:t>
            </a:r>
            <a:endParaRPr lang="it-IT" altLang="it-IT" sz="1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26894" y="31910"/>
            <a:ext cx="6931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2F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GGF GROUP e Beko Italia – obiettivi specifici</a:t>
            </a:r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726374" y="853397"/>
            <a:ext cx="7799295" cy="30008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b="1" dirty="0" smtClean="0"/>
              <a:t>1</a:t>
            </a:r>
            <a:r>
              <a:rPr lang="it-IT" sz="1800" b="1" dirty="0"/>
              <a:t>) </a:t>
            </a:r>
            <a:r>
              <a:rPr lang="it-IT" sz="1800" dirty="0" smtClean="0"/>
              <a:t>Implementare </a:t>
            </a:r>
            <a:r>
              <a:rPr lang="it-IT" sz="1800" dirty="0"/>
              <a:t>nuovi approcci e processi al Lead Nurturing al servizio delle opportunità di business offerte dal </a:t>
            </a:r>
            <a:r>
              <a:rPr lang="it-IT" sz="1800" dirty="0" smtClean="0"/>
              <a:t>mercato</a:t>
            </a:r>
            <a:endParaRPr lang="it-IT" sz="1800" dirty="0"/>
          </a:p>
          <a:p>
            <a:pPr algn="just">
              <a:lnSpc>
                <a:spcPct val="150000"/>
              </a:lnSpc>
            </a:pPr>
            <a:r>
              <a:rPr lang="it-IT" sz="1800" b="1" dirty="0"/>
              <a:t>2) </a:t>
            </a:r>
            <a:r>
              <a:rPr lang="it-IT" sz="1800" dirty="0" smtClean="0"/>
              <a:t>Gestire </a:t>
            </a:r>
            <a:r>
              <a:rPr lang="it-IT" sz="1800" dirty="0"/>
              <a:t>i processi di up/cross-</a:t>
            </a:r>
            <a:r>
              <a:rPr lang="it-IT" sz="1800" dirty="0" err="1"/>
              <a:t>selling</a:t>
            </a:r>
            <a:r>
              <a:rPr lang="it-IT" sz="1800" dirty="0"/>
              <a:t>  derivanti dal canale telefonico inbound e </a:t>
            </a:r>
            <a:r>
              <a:rPr lang="it-IT" sz="1800" dirty="0" err="1" smtClean="0"/>
              <a:t>outbound</a:t>
            </a:r>
            <a:r>
              <a:rPr lang="it-IT" sz="1800" dirty="0" smtClean="0"/>
              <a:t>, e-mail considerando non </a:t>
            </a:r>
            <a:r>
              <a:rPr lang="it-IT" sz="1800" dirty="0"/>
              <a:t>solo al ciclo di vita del prodotto ma anche in rapporto al ciclo di vita del </a:t>
            </a:r>
            <a:r>
              <a:rPr lang="it-IT" sz="1800" dirty="0" smtClean="0"/>
              <a:t>cliente</a:t>
            </a:r>
            <a:endParaRPr lang="it-IT" sz="1800" dirty="0"/>
          </a:p>
          <a:p>
            <a:pPr algn="just">
              <a:lnSpc>
                <a:spcPct val="150000"/>
              </a:lnSpc>
            </a:pPr>
            <a:r>
              <a:rPr lang="it-IT" sz="1800" b="1" dirty="0" smtClean="0"/>
              <a:t> 3</a:t>
            </a:r>
            <a:r>
              <a:rPr lang="it-IT" sz="1800" b="1" dirty="0"/>
              <a:t>)  </a:t>
            </a:r>
            <a:r>
              <a:rPr lang="it-IT" sz="1800" dirty="0" smtClean="0"/>
              <a:t>Integrare </a:t>
            </a:r>
            <a:r>
              <a:rPr lang="it-IT" sz="1800" dirty="0"/>
              <a:t>i canali di contatto e knowledge consolidata al fine di </a:t>
            </a:r>
            <a:r>
              <a:rPr lang="it-IT" sz="1800" dirty="0" smtClean="0"/>
              <a:t>migliorare </a:t>
            </a:r>
            <a:r>
              <a:rPr lang="it-IT" sz="1800" dirty="0"/>
              <a:t>le business performance</a:t>
            </a:r>
          </a:p>
        </p:txBody>
      </p:sp>
      <p:sp>
        <p:nvSpPr>
          <p:cNvPr id="2" name="Rettangolo 1"/>
          <p:cNvSpPr/>
          <p:nvPr/>
        </p:nvSpPr>
        <p:spPr>
          <a:xfrm>
            <a:off x="726140" y="4130387"/>
            <a:ext cx="7799529" cy="1754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dirty="0">
                <a:latin typeface="Calibri" pitchFamily="34" charset="0"/>
              </a:rPr>
              <a:t>In rapporto alle business performance, il modello implementato  riesce a ridurre il </a:t>
            </a:r>
            <a:r>
              <a:rPr lang="it-IT" sz="1800" b="1" i="1" dirty="0">
                <a:latin typeface="Calibri" pitchFamily="34" charset="0"/>
              </a:rPr>
              <a:t>time to </a:t>
            </a:r>
            <a:r>
              <a:rPr lang="it-IT" sz="1800" b="1" i="1" dirty="0" smtClean="0">
                <a:latin typeface="Calibri" pitchFamily="34" charset="0"/>
              </a:rPr>
              <a:t>market, </a:t>
            </a:r>
            <a:r>
              <a:rPr lang="it-IT" sz="1800" dirty="0" smtClean="0">
                <a:latin typeface="Calibri" pitchFamily="34" charset="0"/>
              </a:rPr>
              <a:t>incrementando </a:t>
            </a:r>
            <a:r>
              <a:rPr lang="it-IT" sz="1800" dirty="0">
                <a:latin typeface="Calibri" pitchFamily="34" charset="0"/>
              </a:rPr>
              <a:t>anche le opportunità di business dei centri assistenza partner e le ulteriori opportunità di vendita e  di contatto co i clienti finali (modello </a:t>
            </a:r>
            <a:r>
              <a:rPr lang="it-IT" sz="1800" b="1" dirty="0" err="1">
                <a:latin typeface="Calibri" pitchFamily="34" charset="0"/>
              </a:rPr>
              <a:t>Win</a:t>
            </a:r>
            <a:r>
              <a:rPr lang="it-IT" sz="1800" b="1" dirty="0">
                <a:latin typeface="Calibri" pitchFamily="34" charset="0"/>
              </a:rPr>
              <a:t> to </a:t>
            </a:r>
            <a:r>
              <a:rPr lang="it-IT" sz="1800" b="1" dirty="0" err="1">
                <a:latin typeface="Calibri" pitchFamily="34" charset="0"/>
              </a:rPr>
              <a:t>Win</a:t>
            </a:r>
            <a:r>
              <a:rPr lang="it-IT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34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542</Words>
  <Application>Microsoft Office PowerPoint</Application>
  <PresentationFormat>On-screen Show (4:3)</PresentationFormat>
  <Paragraphs>161</Paragraphs>
  <Slides>18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Osmani</dc:creator>
  <cp:lastModifiedBy>A</cp:lastModifiedBy>
  <cp:revision>152</cp:revision>
  <cp:lastPrinted>2014-04-24T16:29:29Z</cp:lastPrinted>
  <dcterms:created xsi:type="dcterms:W3CDTF">2014-04-18T13:08:30Z</dcterms:created>
  <dcterms:modified xsi:type="dcterms:W3CDTF">2016-04-07T12:08:49Z</dcterms:modified>
</cp:coreProperties>
</file>