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7" r:id="rId3"/>
    <p:sldId id="281" r:id="rId4"/>
    <p:sldId id="284" r:id="rId5"/>
    <p:sldId id="285" r:id="rId6"/>
    <p:sldId id="258" r:id="rId7"/>
    <p:sldId id="259" r:id="rId8"/>
    <p:sldId id="261" r:id="rId9"/>
    <p:sldId id="269" r:id="rId10"/>
    <p:sldId id="270" r:id="rId11"/>
    <p:sldId id="260" r:id="rId12"/>
    <p:sldId id="273" r:id="rId13"/>
    <p:sldId id="274" r:id="rId14"/>
    <p:sldId id="272" r:id="rId15"/>
    <p:sldId id="263" r:id="rId16"/>
    <p:sldId id="286" r:id="rId17"/>
    <p:sldId id="275" r:id="rId18"/>
    <p:sldId id="265" r:id="rId19"/>
    <p:sldId id="262" r:id="rId20"/>
    <p:sldId id="282" r:id="rId21"/>
    <p:sldId id="264" r:id="rId22"/>
    <p:sldId id="279" r:id="rId23"/>
    <p:sldId id="287" r:id="rId24"/>
    <p:sldId id="288" r:id="rId25"/>
  </p:sldIdLst>
  <p:sldSz cx="9144000" cy="5143500" type="screen16x9"/>
  <p:notesSz cx="5143500" cy="9144000"/>
  <p:embeddedFontLst>
    <p:embeddedFont>
      <p:font typeface="Play" panose="020B0604020202020204" charset="0"/>
      <p:regular r:id="rId28"/>
      <p:bold r:id="rId29"/>
    </p:embeddedFon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4" d="100"/>
          <a:sy n="84" d="100"/>
        </p:scale>
        <p:origin x="7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9D2C807-97BA-1B06-8860-0C1F39DF52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8200EE-2816-A27C-6A68-EE908EA2AE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BB078-BE66-4BFF-89D7-7C47AD3677DD}" type="datetimeFigureOut">
              <a:rPr lang="en-GB" smtClean="0"/>
              <a:t>30/05/2026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7D19CF-DFFC-C7D0-6194-AD8A0A6D0C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18B412-62F7-E80D-B85D-883E9E1B37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2568D-9353-4534-8692-AF511706FDE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894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910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8" name="Google Shape;448;p1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BDC0A-C47A-80F6-8E5E-A443BCAC2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C23374-FA00-19F1-28EB-76AE5FE15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04004F-C6A1-65E5-9AA0-71F88A7B9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22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43218-4D7F-FB3D-1AFC-DCA3D2A58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D0F4C-AA78-9D10-2C23-99A7CA4F6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38E318-0069-07B1-BCE3-0D2C5F42D1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60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40D9D576-2EA4-3491-C997-A0BA0F531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533B2CA5-83A0-4E1E-CECC-411360CECC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>
            <a:extLst>
              <a:ext uri="{FF2B5EF4-FFF2-40B4-BE49-F238E27FC236}">
                <a16:creationId xmlns:a16="http://schemas.microsoft.com/office/drawing/2014/main" id="{048527FE-4430-A268-E85C-6E3C8224E0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2:notes">
            <a:extLst>
              <a:ext uri="{FF2B5EF4-FFF2-40B4-BE49-F238E27FC236}">
                <a16:creationId xmlns:a16="http://schemas.microsoft.com/office/drawing/2014/main" id="{368B10CC-D2D3-451F-CBD6-A64F2DEBA7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18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997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4" Type="http://schemas.openxmlformats.org/officeDocument/2006/relationships/image" Target="../media/image31.sv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10" Type="http://schemas.openxmlformats.org/officeDocument/2006/relationships/image" Target="../media/image4.png"/><Relationship Id="rId4" Type="http://schemas.openxmlformats.org/officeDocument/2006/relationships/image" Target="../media/image49.svg"/><Relationship Id="rId9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5" Type="http://schemas.openxmlformats.org/officeDocument/2006/relationships/image" Target="../media/image63.svg"/><Relationship Id="rId4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role-buddy-ai.lovable.app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90477" y="225752"/>
            <a:ext cx="4545581" cy="132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it-IT" sz="2750" b="1" i="1" noProof="0" dirty="0">
                <a:solidFill>
                  <a:schemeClr val="tx2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AI, Competenze e ruoli nel 	Customer Care</a:t>
            </a:r>
            <a:endParaRPr lang="it-IT" sz="2750" b="1" i="1" noProof="0" dirty="0">
              <a:solidFill>
                <a:schemeClr val="tx2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5570960" y="1455649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it-IT" sz="1100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1750"/>
              </a:lnSpc>
              <a:buNone/>
            </a:pPr>
            <a:r>
              <a:rPr lang="it-IT" b="1" i="1" noProof="0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Knowledge AI Team</a:t>
            </a:r>
            <a:r>
              <a:rPr lang="it-IT" sz="1100" b="1" i="1" noProof="0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it-IT" sz="1100" i="1" noProof="0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1ADC9CD9-B7F3-48C0-BC92-DC514A9F46DA}"/>
              </a:ext>
            </a:extLst>
          </p:cNvPr>
          <p:cNvSpPr/>
          <p:nvPr/>
        </p:nvSpPr>
        <p:spPr>
          <a:xfrm>
            <a:off x="-866692" y="82550"/>
            <a:ext cx="812929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Speaker:Giulia</a:t>
            </a:r>
            <a:endParaRPr lang="en-GB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2B38F09-C313-E7AF-02BB-9E21F093F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010" y="2050839"/>
            <a:ext cx="548123" cy="612000"/>
          </a:xfrm>
          <a:prstGeom prst="rect">
            <a:avLst/>
          </a:prstGeom>
        </p:spPr>
      </p:pic>
      <p:pic>
        <p:nvPicPr>
          <p:cNvPr id="8" name="Google Shape;138;p15">
            <a:extLst>
              <a:ext uri="{FF2B5EF4-FFF2-40B4-BE49-F238E27FC236}">
                <a16:creationId xmlns:a16="http://schemas.microsoft.com/office/drawing/2014/main" id="{DF73FF21-3A58-50D8-CDE7-5E42150FABC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194" b="6194"/>
          <a:stretch/>
        </p:blipFill>
        <p:spPr>
          <a:xfrm>
            <a:off x="8158477" y="4743719"/>
            <a:ext cx="995680" cy="39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A796CC2-1CA5-CB49-1F08-7360AA645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193" y="3065804"/>
            <a:ext cx="612000" cy="612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BE907AA-F83A-4D16-862B-33D9168B8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9769" y="2053812"/>
            <a:ext cx="917999" cy="612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55C1907-DA7F-005C-062C-139CDE89DD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3671" y="3070302"/>
            <a:ext cx="612000" cy="612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E56A5C4-FA50-8915-CA80-8BAE0A7E70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5390" y="2016569"/>
            <a:ext cx="612000" cy="612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222487C-54C4-4D07-2EE4-B74921EBFD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552" y="2050839"/>
            <a:ext cx="612000" cy="612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9D943630-CF6C-5B62-4179-583844FFDA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8113" y="3070400"/>
            <a:ext cx="635604" cy="6120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7DCF2BF-07D0-A169-E4C8-43ACC357235E}"/>
              </a:ext>
            </a:extLst>
          </p:cNvPr>
          <p:cNvSpPr txBox="1"/>
          <p:nvPr/>
        </p:nvSpPr>
        <p:spPr>
          <a:xfrm>
            <a:off x="7697756" y="3685254"/>
            <a:ext cx="1173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B050"/>
                </a:solidFill>
              </a:rPr>
              <a:t>Paola Ceccherini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7759110-057B-4FDD-3873-01DBE97D3655}"/>
              </a:ext>
            </a:extLst>
          </p:cNvPr>
          <p:cNvSpPr txBox="1"/>
          <p:nvPr/>
        </p:nvSpPr>
        <p:spPr>
          <a:xfrm>
            <a:off x="3783529" y="2654301"/>
            <a:ext cx="1173336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2060"/>
                </a:solidFill>
              </a:rPr>
              <a:t>Fabrizio Pupillo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58666F8-1B29-041A-BC18-17643380BF42}"/>
              </a:ext>
            </a:extLst>
          </p:cNvPr>
          <p:cNvSpPr txBox="1"/>
          <p:nvPr/>
        </p:nvSpPr>
        <p:spPr>
          <a:xfrm>
            <a:off x="7848892" y="2659912"/>
            <a:ext cx="1173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B050"/>
                </a:solidFill>
              </a:rPr>
              <a:t>Ervin Gjuzi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B58494C-DAF8-5BB4-E859-55BCCE9F663C}"/>
              </a:ext>
            </a:extLst>
          </p:cNvPr>
          <p:cNvSpPr txBox="1"/>
          <p:nvPr/>
        </p:nvSpPr>
        <p:spPr>
          <a:xfrm>
            <a:off x="5197046" y="3684875"/>
            <a:ext cx="1173336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2060"/>
                </a:solidFill>
              </a:rPr>
              <a:t>Giulia Ranalli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CE18572-E981-3E8A-A8F4-572CE340B543}"/>
              </a:ext>
            </a:extLst>
          </p:cNvPr>
          <p:cNvSpPr txBox="1"/>
          <p:nvPr/>
        </p:nvSpPr>
        <p:spPr>
          <a:xfrm>
            <a:off x="6217400" y="2652968"/>
            <a:ext cx="1512000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2060"/>
                </a:solidFill>
              </a:rPr>
              <a:t>Anna Maria Palazzolo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EAEC2A0-9325-48C7-D133-BEC4DB041904}"/>
              </a:ext>
            </a:extLst>
          </p:cNvPr>
          <p:cNvSpPr txBox="1"/>
          <p:nvPr/>
        </p:nvSpPr>
        <p:spPr>
          <a:xfrm>
            <a:off x="3617456" y="3683192"/>
            <a:ext cx="1512000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2060"/>
                </a:solidFill>
              </a:rPr>
              <a:t>Daniel Notaristefano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D11E1F1-10D1-D7FC-9A58-4256D88FDAEB}"/>
              </a:ext>
            </a:extLst>
          </p:cNvPr>
          <p:cNvSpPr txBox="1"/>
          <p:nvPr/>
        </p:nvSpPr>
        <p:spPr>
          <a:xfrm>
            <a:off x="4847559" y="2649362"/>
            <a:ext cx="1512000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2060"/>
                </a:solidFill>
              </a:rPr>
              <a:t>Chiara Vittoria Genini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246F523-9D63-A9CB-1DE2-A8ECD23AAC81}"/>
              </a:ext>
            </a:extLst>
          </p:cNvPr>
          <p:cNvSpPr txBox="1"/>
          <p:nvPr/>
        </p:nvSpPr>
        <p:spPr>
          <a:xfrm>
            <a:off x="3924552" y="4947569"/>
            <a:ext cx="444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i="1" dirty="0">
                <a:solidFill>
                  <a:schemeClr val="tx2"/>
                </a:solidFill>
                <a:latin typeface="Raleway" pitchFamily="34" charset="0"/>
              </a:rPr>
              <a:t>Programma Young Club CMMC 2026                                    Roma, 28 maggio 2026</a:t>
            </a:r>
          </a:p>
          <a:p>
            <a:r>
              <a:rPr lang="it-IT" sz="900" b="1" i="1" dirty="0">
                <a:solidFill>
                  <a:schemeClr val="tx2"/>
                </a:solidFill>
                <a:latin typeface="Raleway" pitchFamily="34" charset="0"/>
              </a:rPr>
              <a:t>    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276BEDAD-E0C5-DBD4-D54D-DE154DE75B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6581" y="3069064"/>
            <a:ext cx="612000" cy="61200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0D96555-80F8-98BB-79CA-36C49DBD74F4}"/>
              </a:ext>
            </a:extLst>
          </p:cNvPr>
          <p:cNvSpPr txBox="1"/>
          <p:nvPr/>
        </p:nvSpPr>
        <p:spPr>
          <a:xfrm>
            <a:off x="6357721" y="3663663"/>
            <a:ext cx="1173336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2060"/>
                </a:solidFill>
              </a:rPr>
              <a:t>Marco Lamboglia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24A5DCA2-8F8C-26D5-3448-8FA212CDD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9468" y="3990481"/>
            <a:ext cx="623569" cy="61200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DBCA089E-C53C-4B71-03B6-D77EAB9585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6955" y="3990082"/>
            <a:ext cx="612000" cy="612000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C5ED9AA-938F-F488-0F6D-E5BBF52AA5E3}"/>
              </a:ext>
            </a:extLst>
          </p:cNvPr>
          <p:cNvSpPr txBox="1"/>
          <p:nvPr/>
        </p:nvSpPr>
        <p:spPr>
          <a:xfrm>
            <a:off x="4473172" y="4555555"/>
            <a:ext cx="11733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2060"/>
                </a:solidFill>
              </a:rPr>
              <a:t>Sara Esposito</a:t>
            </a:r>
          </a:p>
          <a:p>
            <a:endParaRPr lang="it-IT" sz="1050" b="1" dirty="0">
              <a:solidFill>
                <a:srgbClr val="002060"/>
              </a:solidFill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0B7F1D6-9CDE-7BF7-C2B2-69961E27C4A1}"/>
              </a:ext>
            </a:extLst>
          </p:cNvPr>
          <p:cNvSpPr txBox="1"/>
          <p:nvPr/>
        </p:nvSpPr>
        <p:spPr>
          <a:xfrm>
            <a:off x="5876600" y="4561628"/>
            <a:ext cx="11733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2060"/>
                </a:solidFill>
              </a:rPr>
              <a:t>Marina Saba</a:t>
            </a:r>
          </a:p>
          <a:p>
            <a:endParaRPr lang="it-IT" sz="105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871234" y="161334"/>
            <a:ext cx="1666800" cy="220042"/>
          </a:xfrm>
          <a:prstGeom prst="roundRect">
            <a:avLst>
              <a:gd name="adj" fmla="val 18113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3993282" y="218449"/>
            <a:ext cx="518368" cy="139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50"/>
              </a:lnSpc>
            </a:pPr>
            <a:r>
              <a:rPr lang="it-IT" sz="900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L’impatto sul Customer Care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1050"/>
              </a:lnSpc>
              <a:buNone/>
            </a:pP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3917379" y="684312"/>
            <a:ext cx="4738241" cy="741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 4 Pilastri del Nuovo Customer Care</a:t>
            </a:r>
            <a:endParaRPr lang="en-US" sz="2300" dirty="0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475C807C-D529-9340-8280-1D6AE77BEBA3}"/>
              </a:ext>
            </a:extLst>
          </p:cNvPr>
          <p:cNvGrpSpPr/>
          <p:nvPr/>
        </p:nvGrpSpPr>
        <p:grpSpPr>
          <a:xfrm>
            <a:off x="3917379" y="1493175"/>
            <a:ext cx="4738241" cy="3144366"/>
            <a:chOff x="3917379" y="1574453"/>
            <a:chExt cx="4738241" cy="3144366"/>
          </a:xfrm>
        </p:grpSpPr>
        <p:sp>
          <p:nvSpPr>
            <p:cNvPr id="6" name="Shape 3"/>
            <p:cNvSpPr/>
            <p:nvPr/>
          </p:nvSpPr>
          <p:spPr>
            <a:xfrm>
              <a:off x="3917379" y="1574453"/>
              <a:ext cx="4738241" cy="711696"/>
            </a:xfrm>
            <a:prstGeom prst="roundRect">
              <a:avLst>
                <a:gd name="adj" fmla="val 7000"/>
              </a:avLst>
            </a:prstGeom>
            <a:solidFill>
              <a:srgbClr val="FFFFFF">
                <a:alpha val="95000"/>
              </a:srgbClr>
            </a:solidFill>
            <a:ln w="14288">
              <a:solidFill>
                <a:srgbClr val="C7C7D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Shape 4"/>
            <p:cNvSpPr/>
            <p:nvPr/>
          </p:nvSpPr>
          <p:spPr>
            <a:xfrm>
              <a:off x="3931667" y="1588740"/>
              <a:ext cx="474464" cy="683121"/>
            </a:xfrm>
            <a:prstGeom prst="roundRect">
              <a:avLst>
                <a:gd name="adj" fmla="val 6887"/>
              </a:avLst>
            </a:prstGeom>
            <a:solidFill>
              <a:srgbClr val="E1E1EA"/>
            </a:solidFill>
            <a:ln/>
          </p:spPr>
          <p:txBody>
            <a:bodyPr/>
            <a:lstStyle/>
            <a:p>
              <a:endParaRPr lang="en-GB"/>
            </a:p>
          </p:txBody>
        </p:sp>
        <p:pic>
          <p:nvPicPr>
            <p:cNvPr id="8" name="Image 1" descr="preencoded.png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77519" y="1841302"/>
              <a:ext cx="177924" cy="177924"/>
            </a:xfrm>
            <a:prstGeom prst="rect">
              <a:avLst/>
            </a:prstGeom>
          </p:spPr>
        </p:pic>
        <p:sp>
          <p:nvSpPr>
            <p:cNvPr id="9" name="Text 5"/>
            <p:cNvSpPr/>
            <p:nvPr/>
          </p:nvSpPr>
          <p:spPr>
            <a:xfrm>
              <a:off x="4505325" y="1707356"/>
              <a:ext cx="1492002" cy="1853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450"/>
                </a:lnSpc>
                <a:buNone/>
              </a:pPr>
              <a:r>
                <a:rPr lang="en-US" sz="1150" dirty="0">
                  <a:solidFill>
                    <a:srgbClr val="3C3939"/>
                  </a:solidFill>
                  <a:latin typeface="Raleway" pitchFamily="34" charset="0"/>
                  <a:ea typeface="Raleway" pitchFamily="34" charset="-122"/>
                  <a:cs typeface="Raleway" pitchFamily="34" charset="-120"/>
                </a:rPr>
                <a:t>Qualità delle Risposte</a:t>
              </a:r>
              <a:endParaRPr lang="en-US" sz="11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4505325" y="1952253"/>
              <a:ext cx="4017392" cy="1742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50"/>
                </a:lnSpc>
                <a:buNone/>
              </a:pPr>
              <a:r>
                <a:rPr lang="en-US" sz="900" dirty="0">
                  <a:solidFill>
                    <a:srgbClr val="3C3939"/>
                  </a:solidFill>
                  <a:latin typeface="Roboto" pitchFamily="34" charset="0"/>
                  <a:ea typeface="Roboto" pitchFamily="34" charset="-122"/>
                  <a:cs typeface="Roboto" pitchFamily="34" charset="-120"/>
                </a:rPr>
                <a:t>L'obiettivo è l'efficacia e l'utilità, non la quantità.</a:t>
              </a:r>
              <a:endParaRPr lang="en-US" sz="90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3917379" y="2385343"/>
              <a:ext cx="4738241" cy="711696"/>
            </a:xfrm>
            <a:prstGeom prst="roundRect">
              <a:avLst>
                <a:gd name="adj" fmla="val 7000"/>
              </a:avLst>
            </a:prstGeom>
            <a:solidFill>
              <a:srgbClr val="FFFFFF">
                <a:alpha val="95000"/>
              </a:srgbClr>
            </a:solidFill>
            <a:ln w="14288">
              <a:solidFill>
                <a:srgbClr val="C7C7D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Shape 8"/>
            <p:cNvSpPr/>
            <p:nvPr/>
          </p:nvSpPr>
          <p:spPr>
            <a:xfrm>
              <a:off x="3931667" y="2399630"/>
              <a:ext cx="474464" cy="683121"/>
            </a:xfrm>
            <a:prstGeom prst="roundRect">
              <a:avLst>
                <a:gd name="adj" fmla="val 6887"/>
              </a:avLst>
            </a:prstGeom>
            <a:solidFill>
              <a:srgbClr val="E1E1EA"/>
            </a:solidFill>
            <a:ln/>
          </p:spPr>
          <p:txBody>
            <a:bodyPr/>
            <a:lstStyle/>
            <a:p>
              <a:endParaRPr lang="en-GB"/>
            </a:p>
          </p:txBody>
        </p:sp>
        <p:pic>
          <p:nvPicPr>
            <p:cNvPr id="13" name="Image 2" descr="preencoded.png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77519" y="2652192"/>
              <a:ext cx="177924" cy="177924"/>
            </a:xfrm>
            <a:prstGeom prst="rect">
              <a:avLst/>
            </a:prstGeom>
          </p:spPr>
        </p:pic>
        <p:sp>
          <p:nvSpPr>
            <p:cNvPr id="14" name="Text 9"/>
            <p:cNvSpPr/>
            <p:nvPr/>
          </p:nvSpPr>
          <p:spPr>
            <a:xfrm>
              <a:off x="4505325" y="2518246"/>
              <a:ext cx="1593577" cy="1853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450"/>
                </a:lnSpc>
                <a:buNone/>
              </a:pPr>
              <a:r>
                <a:rPr lang="en-US" sz="1150" dirty="0">
                  <a:solidFill>
                    <a:srgbClr val="3C3939"/>
                  </a:solidFill>
                  <a:latin typeface="Raleway" pitchFamily="34" charset="0"/>
                  <a:ea typeface="Raleway" pitchFamily="34" charset="-122"/>
                  <a:cs typeface="Raleway" pitchFamily="34" charset="-120"/>
                </a:rPr>
                <a:t>Coerenza Cross-canale</a:t>
              </a:r>
              <a:endParaRPr lang="en-US" sz="1150" dirty="0"/>
            </a:p>
          </p:txBody>
        </p:sp>
        <p:sp>
          <p:nvSpPr>
            <p:cNvPr id="15" name="Text 10"/>
            <p:cNvSpPr/>
            <p:nvPr/>
          </p:nvSpPr>
          <p:spPr>
            <a:xfrm>
              <a:off x="4505325" y="2763143"/>
              <a:ext cx="4017392" cy="1742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50"/>
                </a:lnSpc>
                <a:buNone/>
              </a:pPr>
              <a:r>
                <a:rPr lang="en-US" sz="900" dirty="0">
                  <a:solidFill>
                    <a:srgbClr val="3C3939"/>
                  </a:solidFill>
                  <a:latin typeface="Roboto" pitchFamily="34" charset="0"/>
                  <a:ea typeface="Roboto" pitchFamily="34" charset="-122"/>
                  <a:cs typeface="Roboto" pitchFamily="34" charset="-120"/>
                </a:rPr>
                <a:t>Stesso tono e informazioni su chat, email e social.</a:t>
              </a:r>
              <a:endParaRPr lang="en-US" sz="900" dirty="0"/>
            </a:p>
          </p:txBody>
        </p:sp>
        <p:sp>
          <p:nvSpPr>
            <p:cNvPr id="16" name="Shape 11"/>
            <p:cNvSpPr/>
            <p:nvPr/>
          </p:nvSpPr>
          <p:spPr>
            <a:xfrm>
              <a:off x="3917379" y="3196233"/>
              <a:ext cx="4738241" cy="711696"/>
            </a:xfrm>
            <a:prstGeom prst="roundRect">
              <a:avLst>
                <a:gd name="adj" fmla="val 7000"/>
              </a:avLst>
            </a:prstGeom>
            <a:solidFill>
              <a:srgbClr val="FFFFFF">
                <a:alpha val="95000"/>
              </a:srgbClr>
            </a:solidFill>
            <a:ln w="14288">
              <a:solidFill>
                <a:srgbClr val="C7C7D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Shape 12"/>
            <p:cNvSpPr/>
            <p:nvPr/>
          </p:nvSpPr>
          <p:spPr>
            <a:xfrm>
              <a:off x="3931667" y="3210520"/>
              <a:ext cx="474464" cy="683121"/>
            </a:xfrm>
            <a:prstGeom prst="roundRect">
              <a:avLst>
                <a:gd name="adj" fmla="val 6887"/>
              </a:avLst>
            </a:prstGeom>
            <a:solidFill>
              <a:srgbClr val="E1E1EA"/>
            </a:solidFill>
            <a:ln/>
          </p:spPr>
          <p:txBody>
            <a:bodyPr/>
            <a:lstStyle/>
            <a:p>
              <a:endParaRPr lang="en-GB"/>
            </a:p>
          </p:txBody>
        </p:sp>
        <p:pic>
          <p:nvPicPr>
            <p:cNvPr id="18" name="Image 3" descr="preencoded.png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77519" y="3463082"/>
              <a:ext cx="177924" cy="177924"/>
            </a:xfrm>
            <a:prstGeom prst="rect">
              <a:avLst/>
            </a:prstGeom>
          </p:spPr>
        </p:pic>
        <p:sp>
          <p:nvSpPr>
            <p:cNvPr id="19" name="Text 13"/>
            <p:cNvSpPr/>
            <p:nvPr/>
          </p:nvSpPr>
          <p:spPr>
            <a:xfrm>
              <a:off x="4505325" y="3329136"/>
              <a:ext cx="1482700" cy="1853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450"/>
                </a:lnSpc>
                <a:buNone/>
              </a:pPr>
              <a:r>
                <a:rPr lang="en-US" sz="1150" dirty="0">
                  <a:solidFill>
                    <a:srgbClr val="3C3939"/>
                  </a:solidFill>
                  <a:latin typeface="Raleway" pitchFamily="34" charset="0"/>
                  <a:ea typeface="Raleway" pitchFamily="34" charset="-122"/>
                  <a:cs typeface="Raleway" pitchFamily="34" charset="-120"/>
                </a:rPr>
                <a:t>Controllo Continuo</a:t>
              </a:r>
              <a:endParaRPr lang="en-US" sz="1150" dirty="0"/>
            </a:p>
          </p:txBody>
        </p:sp>
        <p:sp>
          <p:nvSpPr>
            <p:cNvPr id="20" name="Text 14"/>
            <p:cNvSpPr/>
            <p:nvPr/>
          </p:nvSpPr>
          <p:spPr>
            <a:xfrm>
              <a:off x="4505325" y="3574033"/>
              <a:ext cx="4017392" cy="1742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50"/>
                </a:lnSpc>
                <a:buNone/>
              </a:pPr>
              <a:r>
                <a:rPr lang="en-US" sz="900" dirty="0">
                  <a:solidFill>
                    <a:srgbClr val="3C3939"/>
                  </a:solidFill>
                  <a:latin typeface="Roboto" pitchFamily="34" charset="0"/>
                  <a:ea typeface="Roboto" pitchFamily="34" charset="-122"/>
                  <a:cs typeface="Roboto" pitchFamily="34" charset="-120"/>
                </a:rPr>
                <a:t>Monitorare errori e comportamenti per migliorare sempre.</a:t>
              </a:r>
              <a:endParaRPr lang="en-US" sz="900" dirty="0"/>
            </a:p>
          </p:txBody>
        </p:sp>
        <p:sp>
          <p:nvSpPr>
            <p:cNvPr id="21" name="Shape 15"/>
            <p:cNvSpPr/>
            <p:nvPr/>
          </p:nvSpPr>
          <p:spPr>
            <a:xfrm>
              <a:off x="3917379" y="4007123"/>
              <a:ext cx="4738241" cy="711696"/>
            </a:xfrm>
            <a:prstGeom prst="roundRect">
              <a:avLst>
                <a:gd name="adj" fmla="val 7000"/>
              </a:avLst>
            </a:prstGeom>
            <a:solidFill>
              <a:srgbClr val="FFFFFF">
                <a:alpha val="95000"/>
              </a:srgbClr>
            </a:solidFill>
            <a:ln w="14288">
              <a:solidFill>
                <a:srgbClr val="C7C7D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Shape 16"/>
            <p:cNvSpPr/>
            <p:nvPr/>
          </p:nvSpPr>
          <p:spPr>
            <a:xfrm>
              <a:off x="3931667" y="4021410"/>
              <a:ext cx="474464" cy="683121"/>
            </a:xfrm>
            <a:prstGeom prst="roundRect">
              <a:avLst>
                <a:gd name="adj" fmla="val 6887"/>
              </a:avLst>
            </a:prstGeom>
            <a:solidFill>
              <a:srgbClr val="E1E1EA"/>
            </a:solidFill>
            <a:ln/>
          </p:spPr>
          <p:txBody>
            <a:bodyPr/>
            <a:lstStyle/>
            <a:p>
              <a:endParaRPr lang="en-GB"/>
            </a:p>
          </p:txBody>
        </p:sp>
        <p:pic>
          <p:nvPicPr>
            <p:cNvPr id="23" name="Image 4" descr="preencoded.png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77519" y="4273972"/>
              <a:ext cx="177924" cy="177924"/>
            </a:xfrm>
            <a:prstGeom prst="rect">
              <a:avLst/>
            </a:prstGeom>
          </p:spPr>
        </p:pic>
        <p:sp>
          <p:nvSpPr>
            <p:cNvPr id="24" name="Text 17"/>
            <p:cNvSpPr/>
            <p:nvPr/>
          </p:nvSpPr>
          <p:spPr>
            <a:xfrm>
              <a:off x="4505325" y="4140026"/>
              <a:ext cx="1482700" cy="1853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450"/>
                </a:lnSpc>
                <a:buNone/>
              </a:pPr>
              <a:r>
                <a:rPr lang="en-US" sz="1150" dirty="0">
                  <a:solidFill>
                    <a:srgbClr val="3C3939"/>
                  </a:solidFill>
                  <a:latin typeface="Raleway" pitchFamily="34" charset="0"/>
                  <a:ea typeface="Raleway" pitchFamily="34" charset="-122"/>
                  <a:cs typeface="Raleway" pitchFamily="34" charset="-120"/>
                </a:rPr>
                <a:t>Dati come Guida</a:t>
              </a:r>
              <a:endParaRPr lang="en-US" sz="1150" dirty="0"/>
            </a:p>
          </p:txBody>
        </p:sp>
        <p:sp>
          <p:nvSpPr>
            <p:cNvPr id="25" name="Text 18"/>
            <p:cNvSpPr/>
            <p:nvPr/>
          </p:nvSpPr>
          <p:spPr>
            <a:xfrm>
              <a:off x="4505325" y="4384923"/>
              <a:ext cx="4017392" cy="1742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50"/>
                </a:lnSpc>
                <a:buNone/>
              </a:pPr>
              <a:r>
                <a:rPr lang="en-US" sz="900" dirty="0">
                  <a:solidFill>
                    <a:srgbClr val="3C3939"/>
                  </a:solidFill>
                  <a:latin typeface="Roboto" pitchFamily="34" charset="0"/>
                  <a:ea typeface="Roboto" pitchFamily="34" charset="-122"/>
                  <a:cs typeface="Roboto" pitchFamily="34" charset="-120"/>
                </a:rPr>
                <a:t>Analisi dei volumi e dei problemi ricorrenti: approccio data-driven.</a:t>
              </a:r>
              <a:endParaRPr lang="en-US" sz="900" dirty="0"/>
            </a:p>
          </p:txBody>
        </p:sp>
      </p:grpSp>
      <p:pic>
        <p:nvPicPr>
          <p:cNvPr id="26" name="Google Shape;138;p15">
            <a:extLst>
              <a:ext uri="{FF2B5EF4-FFF2-40B4-BE49-F238E27FC236}">
                <a16:creationId xmlns:a16="http://schemas.microsoft.com/office/drawing/2014/main" id="{20F38977-E9FC-0979-84E6-97162365A9B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E14D5930-197D-82BE-6555-7EB7CFB9589A}"/>
              </a:ext>
            </a:extLst>
          </p:cNvPr>
          <p:cNvSpPr/>
          <p:nvPr/>
        </p:nvSpPr>
        <p:spPr>
          <a:xfrm>
            <a:off x="-772632" y="82550"/>
            <a:ext cx="718870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Marina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69101" y="116951"/>
            <a:ext cx="1181968" cy="241176"/>
          </a:xfrm>
          <a:prstGeom prst="roundRect">
            <a:avLst>
              <a:gd name="adj" fmla="val 17776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77379" y="175864"/>
            <a:ext cx="557882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it-IT" sz="900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Alfabetizzazione AI</a:t>
            </a:r>
            <a:endParaRPr lang="it-IT" sz="9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6119" y="706189"/>
            <a:ext cx="4722763" cy="797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it-IT" sz="2500" noProof="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Alfabetizzazione AI: i Tre Fondamenti</a:t>
            </a:r>
            <a:endParaRPr lang="it-IT" sz="2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96119" y="1675805"/>
            <a:ext cx="4722763" cy="939626"/>
          </a:xfrm>
          <a:prstGeom prst="roundRect">
            <a:avLst>
              <a:gd name="adj" fmla="val 7299"/>
            </a:avLst>
          </a:prstGeom>
          <a:solidFill>
            <a:srgbClr val="FFFFFF">
              <a:alpha val="95000"/>
            </a:srgbClr>
          </a:solidFill>
          <a:ln w="14288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81831" y="1675805"/>
            <a:ext cx="57150" cy="939626"/>
          </a:xfrm>
          <a:prstGeom prst="roundRect">
            <a:avLst>
              <a:gd name="adj" fmla="val 93767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80814" y="1817638"/>
            <a:ext cx="2693640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it-IT" sz="1250" b="1" noProof="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Knowledge Base come Fondamento</a:t>
            </a:r>
            <a:endParaRPr lang="it-IT" sz="125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80814" y="2085752"/>
            <a:ext cx="4396234" cy="387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it-IT" sz="10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La base dati è l'architrave su cui poggia l'intelligenza. Senza dati governati e aggiornati, l'AI non produce valore reale.</a:t>
            </a:r>
            <a:endParaRPr lang="it-IT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96119" y="2730252"/>
            <a:ext cx="4722763" cy="939626"/>
          </a:xfrm>
          <a:prstGeom prst="roundRect">
            <a:avLst>
              <a:gd name="adj" fmla="val 7299"/>
            </a:avLst>
          </a:prstGeom>
          <a:solidFill>
            <a:srgbClr val="FFFFFF">
              <a:alpha val="95000"/>
            </a:srgbClr>
          </a:solidFill>
          <a:ln w="14288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481831" y="2730252"/>
            <a:ext cx="57150" cy="939626"/>
          </a:xfrm>
          <a:prstGeom prst="roundRect">
            <a:avLst>
              <a:gd name="adj" fmla="val 93767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80814" y="2872085"/>
            <a:ext cx="15948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it-IT" sz="1250" b="1" noProof="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Persone al Centro</a:t>
            </a:r>
            <a:endParaRPr lang="it-IT" sz="125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80814" y="3140199"/>
            <a:ext cx="4396234" cy="387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it-IT" sz="10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Nuove competenze e sensibilità umana guidano il disegno dei processi. L'AI va costruita intorno ai bisogni delle persone, non viceversa.</a:t>
            </a:r>
            <a:endParaRPr lang="it-IT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496119" y="3784699"/>
            <a:ext cx="4722763" cy="939626"/>
          </a:xfrm>
          <a:prstGeom prst="roundRect">
            <a:avLst>
              <a:gd name="adj" fmla="val 7299"/>
            </a:avLst>
          </a:prstGeom>
          <a:solidFill>
            <a:srgbClr val="FFFFFF">
              <a:alpha val="95000"/>
            </a:srgbClr>
          </a:solidFill>
          <a:ln w="14288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481831" y="3784699"/>
            <a:ext cx="57150" cy="939626"/>
          </a:xfrm>
          <a:prstGeom prst="roundRect">
            <a:avLst>
              <a:gd name="adj" fmla="val 93767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80814" y="3926532"/>
            <a:ext cx="19060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it-IT" sz="1250" b="1" noProof="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Nuovi Ruoli</a:t>
            </a:r>
            <a:endParaRPr lang="it-IT" sz="125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80814" y="4194646"/>
            <a:ext cx="4396234" cy="387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it-IT" sz="10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Nascono figure dedicate al controllo e alla gestione strategica dei sistemi intelligenti. La responsabilità finale resta aziendale.</a:t>
            </a:r>
            <a:endParaRPr lang="it-IT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oogle Shape;138;p15">
            <a:extLst>
              <a:ext uri="{FF2B5EF4-FFF2-40B4-BE49-F238E27FC236}">
                <a16:creationId xmlns:a16="http://schemas.microsoft.com/office/drawing/2014/main" id="{6FAE5CAD-F163-8870-7C04-BF1C61C523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FCA9C282-7608-4228-789C-4AA04ED5152F}"/>
              </a:ext>
            </a:extLst>
          </p:cNvPr>
          <p:cNvSpPr/>
          <p:nvPr/>
        </p:nvSpPr>
        <p:spPr>
          <a:xfrm>
            <a:off x="-774166" y="82550"/>
            <a:ext cx="720403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Speaker:SARA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36674"/>
            <a:ext cx="555523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Perché la Knowledge Base è </a:t>
            </a:r>
            <a:r>
              <a:rPr lang="en-US" sz="2750" dirty="0" err="1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strategica</a:t>
            </a:r>
            <a:endParaRPr lang="en-US" sz="2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1263179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La Knowledge Base è il cuore di ogni soluzione AI nel Customer Service. Senza una base di conoscenza strutturata e accurata, anche l'AI più sofisticata produce risposte incoerenti.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876276"/>
            <a:ext cx="283518" cy="28351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233697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Qualità delle Risposte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6119" y="2643485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Una KB ricca garantisce risposte precise, riducendo frustrazione e rilavorazioni.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2433" y="1876276"/>
            <a:ext cx="283518" cy="2835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72433" y="233697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Coerenza Multicanale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3272433" y="2643485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Chat, telefono, email: ogni cliente riceve la stessa informazione corretta.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8747" y="1876276"/>
            <a:ext cx="283518" cy="28351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48747" y="2336974"/>
            <a:ext cx="210301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Velocità di Implementazione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6048747" y="2643485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Una KB solida riduce i tempi di training e i costi di deployment.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119" y="3380631"/>
            <a:ext cx="283518" cy="28351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96119" y="384132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Scalabilità Sostenibile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496119" y="4147840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Struttura robusta per gestire volumi crescenti senza perdere qualità.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2433" y="3380631"/>
            <a:ext cx="283518" cy="28351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3272433" y="3841328"/>
            <a:ext cx="188974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Apprendimento Continuo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3272433" y="4147840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Repository di best practice e lezioni apprese per il miglioramento costante.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48747" y="3380631"/>
            <a:ext cx="283518" cy="283518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6048747" y="3841328"/>
            <a:ext cx="259913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350" dirty="0">
                <a:solidFill>
                  <a:srgbClr val="4C4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Protezione </a:t>
            </a:r>
            <a:r>
              <a:rPr lang="en-US" sz="1350" dirty="0" err="1">
                <a:solidFill>
                  <a:srgbClr val="4C4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dalla</a:t>
            </a:r>
            <a:r>
              <a:rPr lang="en-US" sz="1350" dirty="0">
                <a:solidFill>
                  <a:srgbClr val="4C4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 err="1">
                <a:solidFill>
                  <a:srgbClr val="4C4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volatilità</a:t>
            </a:r>
            <a:r>
              <a:rPr lang="en-US" sz="1350" dirty="0">
                <a:solidFill>
                  <a:srgbClr val="4C4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 13"/>
          <p:cNvSpPr/>
          <p:nvPr/>
        </p:nvSpPr>
        <p:spPr>
          <a:xfrm>
            <a:off x="6048747" y="4153198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La KB cristallizza la conoscenza e la rende indipendente dalle singole persone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oogle Shape;138;p15">
            <a:extLst>
              <a:ext uri="{FF2B5EF4-FFF2-40B4-BE49-F238E27FC236}">
                <a16:creationId xmlns:a16="http://schemas.microsoft.com/office/drawing/2014/main" id="{8337C8F6-D948-CDBC-43B9-1FF5D08EC9D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2A162000-092E-9767-2A6D-ADCF7DC35301}"/>
              </a:ext>
            </a:extLst>
          </p:cNvPr>
          <p:cNvSpPr/>
          <p:nvPr/>
        </p:nvSpPr>
        <p:spPr>
          <a:xfrm>
            <a:off x="-765544" y="82550"/>
            <a:ext cx="711781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Sara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0">
            <a:extLst>
              <a:ext uri="{FF2B5EF4-FFF2-40B4-BE49-F238E27FC236}">
                <a16:creationId xmlns:a16="http://schemas.microsoft.com/office/drawing/2014/main" id="{1358889F-2423-B974-C457-DF3B905D537D}"/>
              </a:ext>
            </a:extLst>
          </p:cNvPr>
          <p:cNvSpPr/>
          <p:nvPr/>
        </p:nvSpPr>
        <p:spPr>
          <a:xfrm>
            <a:off x="388169" y="165162"/>
            <a:ext cx="1053281" cy="241176"/>
          </a:xfrm>
          <a:prstGeom prst="roundRect">
            <a:avLst>
              <a:gd name="adj" fmla="val 17776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E77FD6F-4B2E-9A01-1847-0391AB31EAE9}"/>
              </a:ext>
            </a:extLst>
          </p:cNvPr>
          <p:cNvSpPr txBox="1"/>
          <p:nvPr/>
        </p:nvSpPr>
        <p:spPr>
          <a:xfrm>
            <a:off x="338568" y="165162"/>
            <a:ext cx="1180800" cy="23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it-IT" sz="900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Alfabetizzazione AI</a:t>
            </a:r>
            <a:endParaRPr lang="it-IT" sz="9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596950"/>
            <a:ext cx="3796159" cy="213531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25826" y="871017"/>
            <a:ext cx="4128521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Le Persone al Centro della Produzione di Conoscenza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825826" y="1840706"/>
            <a:ext cx="3826743" cy="630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La tecnologia amplifica, ma le persone creano valore. Il fattore umano è insostituibile nella costruzione e nel mantenimento di una Knowledge Base efficace.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646" y="3024188"/>
            <a:ext cx="201960" cy="2019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33748" y="3020095"/>
            <a:ext cx="1683469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Creazione Intelligente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933748" y="3307184"/>
            <a:ext cx="3558257" cy="420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Esperti di dominio traducono la complessità in contenuti utilizzabili dall'AI.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2448" y="3024188"/>
            <a:ext cx="201960" cy="20196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089550" y="3020095"/>
            <a:ext cx="1683469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Curation Continua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089550" y="3307184"/>
            <a:ext cx="3558332" cy="420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Team dedicato mantiene la KB allineata a mercato, prodotti e normative.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646" y="3987254"/>
            <a:ext cx="201960" cy="20196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33748" y="3983162"/>
            <a:ext cx="1683469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Quality Assurance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33748" y="4270251"/>
            <a:ext cx="3558257" cy="420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Solo l'occhio umano valida che le risposte siano corrette, empatiche e contestuali.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02448" y="3987254"/>
            <a:ext cx="201960" cy="20196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5089550" y="3983162"/>
            <a:ext cx="1749400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Ownership e Governance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5089550" y="4270251"/>
            <a:ext cx="3558332" cy="420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Ruoli chiari, processi definiti e accountability: senza proprietari, la KB decade.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oogle Shape;138;p15">
            <a:extLst>
              <a:ext uri="{FF2B5EF4-FFF2-40B4-BE49-F238E27FC236}">
                <a16:creationId xmlns:a16="http://schemas.microsoft.com/office/drawing/2014/main" id="{CA9BA61F-7720-5795-A537-A041EF189D6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965F33D-7B93-0531-CC2E-67C16396A83D}"/>
              </a:ext>
            </a:extLst>
          </p:cNvPr>
          <p:cNvSpPr/>
          <p:nvPr/>
        </p:nvSpPr>
        <p:spPr>
          <a:xfrm>
            <a:off x="-793898" y="82550"/>
            <a:ext cx="740135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Sara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61B9988-F1BD-3BE9-CB58-C5C1E364668A}"/>
              </a:ext>
            </a:extLst>
          </p:cNvPr>
          <p:cNvSpPr txBox="1"/>
          <p:nvPr/>
        </p:nvSpPr>
        <p:spPr>
          <a:xfrm>
            <a:off x="433983" y="173113"/>
            <a:ext cx="1229196" cy="23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it-IT" sz="900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Alfabetizzazione AI</a:t>
            </a:r>
            <a:endParaRPr lang="it-IT" sz="9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0">
            <a:extLst>
              <a:ext uri="{FF2B5EF4-FFF2-40B4-BE49-F238E27FC236}">
                <a16:creationId xmlns:a16="http://schemas.microsoft.com/office/drawing/2014/main" id="{CE98D9EA-56DF-2D55-7466-5B4C9B4D3B35}"/>
              </a:ext>
            </a:extLst>
          </p:cNvPr>
          <p:cNvSpPr/>
          <p:nvPr/>
        </p:nvSpPr>
        <p:spPr>
          <a:xfrm>
            <a:off x="418771" y="180822"/>
            <a:ext cx="1180800" cy="219447"/>
          </a:xfrm>
          <a:prstGeom prst="roundRect">
            <a:avLst>
              <a:gd name="adj" fmla="val 17776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516954"/>
            <a:ext cx="4722763" cy="664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UNI 11621-8: Lo Standard per Competenze e Ruoli nell'AI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925119" y="1301055"/>
            <a:ext cx="4722763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La norma UNI 11621-8 definisce un quadro di riferimento condiviso per classificare ruoli, sviluppare competenze e certificare professionisti nel campo dell'intelligenza artificiale.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925119" y="1768078"/>
            <a:ext cx="132903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150FE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Obiettivo Principale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3925119" y="2023839"/>
            <a:ext cx="2231678" cy="784547"/>
          </a:xfrm>
          <a:prstGeom prst="roundRect">
            <a:avLst>
              <a:gd name="adj" fmla="val 8741"/>
            </a:avLst>
          </a:prstGeom>
          <a:solidFill>
            <a:srgbClr val="FFFFFF"/>
          </a:solidFill>
          <a:ln w="14288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910831" y="2023839"/>
            <a:ext cx="57150" cy="784547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088532" y="2144390"/>
            <a:ext cx="132903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Definizione dei Ruoli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88532" y="2390180"/>
            <a:ext cx="1947714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Nomenclatura condivisa per ruoli AI all'interno delle organizzazioni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925119" y="2888084"/>
            <a:ext cx="2231678" cy="784547"/>
          </a:xfrm>
          <a:prstGeom prst="roundRect">
            <a:avLst>
              <a:gd name="adj" fmla="val 8741"/>
            </a:avLst>
          </a:prstGeom>
          <a:solidFill>
            <a:srgbClr val="FFFFFF"/>
          </a:solidFill>
          <a:ln w="14288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3910831" y="2888084"/>
            <a:ext cx="57150" cy="784547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088532" y="3008635"/>
            <a:ext cx="1493341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Sviluppo delle Competenze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088532" y="3254425"/>
            <a:ext cx="1947714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Framework per la skill mapping e il reskilling delle risorse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3925119" y="3752329"/>
            <a:ext cx="2231678" cy="784547"/>
          </a:xfrm>
          <a:prstGeom prst="roundRect">
            <a:avLst>
              <a:gd name="adj" fmla="val 8741"/>
            </a:avLst>
          </a:prstGeom>
          <a:solidFill>
            <a:srgbClr val="FFFFFF"/>
          </a:solidFill>
          <a:ln w="14288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3910831" y="3752329"/>
            <a:ext cx="57150" cy="784547"/>
          </a:xfrm>
          <a:prstGeom prst="roundRect">
            <a:avLst>
              <a:gd name="adj" fmla="val 2790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4088532" y="3872880"/>
            <a:ext cx="1533302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Certificazione Professionale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4088532" y="4118670"/>
            <a:ext cx="1947714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Riconoscimento ufficiale delle competenze acquisite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420966" y="1768078"/>
            <a:ext cx="1419746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150FE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Impatto per PA &amp; Imprese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420966" y="2013868"/>
            <a:ext cx="2231678" cy="855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Organizzazione</a:t>
            </a:r>
            <a:r>
              <a:rPr lang="en-US" sz="8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dei team AI con ruoli chiari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Recruiting</a:t>
            </a:r>
            <a:r>
              <a:rPr lang="en-US" sz="8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e skill mapping strutturato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Formazione</a:t>
            </a:r>
            <a:r>
              <a:rPr lang="en-US" sz="8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e reskilling mirati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Governance dell'AI</a:t>
            </a:r>
            <a:r>
              <a:rPr lang="en-US" sz="8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e compliance normativa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8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Gestione dei rischi</a:t>
            </a:r>
            <a:r>
              <a:rPr lang="en-US" sz="8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e accountability definita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oogle Shape;138;p15">
            <a:extLst>
              <a:ext uri="{FF2B5EF4-FFF2-40B4-BE49-F238E27FC236}">
                <a16:creationId xmlns:a16="http://schemas.microsoft.com/office/drawing/2014/main" id="{F207EE85-AED1-D348-30CE-E391109FAE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9925D831-F167-ED0C-3B6D-106E546BC25B}"/>
              </a:ext>
            </a:extLst>
          </p:cNvPr>
          <p:cNvSpPr/>
          <p:nvPr/>
        </p:nvSpPr>
        <p:spPr>
          <a:xfrm>
            <a:off x="-850392" y="82550"/>
            <a:ext cx="796629" cy="50266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Anna Maria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0">
            <a:extLst>
              <a:ext uri="{FF2B5EF4-FFF2-40B4-BE49-F238E27FC236}">
                <a16:creationId xmlns:a16="http://schemas.microsoft.com/office/drawing/2014/main" id="{07987F3B-3BC9-428E-BD39-16D5D5D6E08D}"/>
              </a:ext>
            </a:extLst>
          </p:cNvPr>
          <p:cNvSpPr/>
          <p:nvPr/>
        </p:nvSpPr>
        <p:spPr>
          <a:xfrm>
            <a:off x="3825003" y="127000"/>
            <a:ext cx="1512000" cy="242323"/>
          </a:xfrm>
          <a:prstGeom prst="roundRect">
            <a:avLst>
              <a:gd name="adj" fmla="val 17776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r>
              <a:rPr lang="it-IT" sz="900" noProof="0" dirty="0">
                <a:latin typeface="Arial" panose="020B0604020202020204" pitchFamily="34" charset="0"/>
                <a:cs typeface="Arial" panose="020B0604020202020204" pitchFamily="34" charset="0"/>
              </a:rPr>
              <a:t>Nuovi ruoli e competenze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896244" y="131718"/>
            <a:ext cx="1512000" cy="241200"/>
          </a:xfrm>
          <a:prstGeom prst="roundRect">
            <a:avLst>
              <a:gd name="adj" fmla="val 18309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997896" y="208124"/>
            <a:ext cx="496044" cy="130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00"/>
              </a:lnSpc>
            </a:pP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Nuovi ruoli e competenze</a:t>
            </a:r>
          </a:p>
          <a:p>
            <a:pPr marL="0" indent="0" algn="l">
              <a:lnSpc>
                <a:spcPts val="1000"/>
              </a:lnSpc>
              <a:buNone/>
            </a:pPr>
            <a:endParaRPr lang="it-IT" sz="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925119" y="668908"/>
            <a:ext cx="5056321" cy="70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2200" b="1" noProof="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Nuovi Ruoli Chiave per Governare l'AI</a:t>
            </a:r>
            <a:endParaRPr lang="it-IT" sz="22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5119" y="1413868"/>
            <a:ext cx="283518" cy="2835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322043" y="1413868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sz="1300" noProof="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AI Trainer</a:t>
            </a:r>
            <a:endParaRPr lang="it-IT" sz="13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322043" y="1645445"/>
            <a:ext cx="4325838" cy="326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it-IT" sz="13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Addestra, corregge e migliora costantemente il comportamento e le risposte del sistema AI.</a:t>
            </a:r>
            <a:endParaRPr lang="it-IT" sz="13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5119" y="2194034"/>
            <a:ext cx="283518" cy="28351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322043" y="2194034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sz="1300" noProof="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Quality Supervisor</a:t>
            </a:r>
            <a:endParaRPr lang="it-IT" sz="13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4322043" y="2425611"/>
            <a:ext cx="4325838" cy="326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it-IT" sz="13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Valida l'output (AI e umano), gestisce le escalation critiche e monitora le performance complessive.</a:t>
            </a:r>
            <a:endParaRPr lang="it-IT" sz="13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5119" y="2960654"/>
            <a:ext cx="283518" cy="28351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322043" y="2960654"/>
            <a:ext cx="1935584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sz="1300" noProof="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Customer Data &amp; AI </a:t>
            </a:r>
            <a:r>
              <a:rPr lang="it-IT" sz="1300" noProof="0" dirty="0" err="1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Specialist</a:t>
            </a:r>
            <a:endParaRPr lang="it-IT" sz="13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4322043" y="3192231"/>
            <a:ext cx="4325838" cy="326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it-IT" sz="13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Governa i dati, estrae insight strategici e definisce le metriche di successo per l'integrazione AI.</a:t>
            </a:r>
            <a:endParaRPr lang="it-IT" sz="13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5119" y="3734045"/>
            <a:ext cx="283518" cy="28351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4322043" y="3734045"/>
            <a:ext cx="1481807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sz="1300" noProof="0" dirty="0" err="1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Conversation</a:t>
            </a:r>
            <a:r>
              <a:rPr lang="it-IT" sz="1300" noProof="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Designer</a:t>
            </a:r>
            <a:endParaRPr lang="it-IT" sz="13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4322043" y="3965621"/>
            <a:ext cx="4325838" cy="326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it-IT" sz="13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Progetta flussi di dialogo naturali, efficaci e sicuri, ottimizzando l'esperienza conversazionale dell'utente.</a:t>
            </a:r>
            <a:endParaRPr lang="it-IT" sz="13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oogle Shape;138;p15">
            <a:extLst>
              <a:ext uri="{FF2B5EF4-FFF2-40B4-BE49-F238E27FC236}">
                <a16:creationId xmlns:a16="http://schemas.microsoft.com/office/drawing/2014/main" id="{29BEAEC7-C16D-D4EC-64E7-F9A68BE06FF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544F9C4-6EF3-2060-564E-DA8E9EDA7B8E}"/>
              </a:ext>
            </a:extLst>
          </p:cNvPr>
          <p:cNvSpPr/>
          <p:nvPr/>
        </p:nvSpPr>
        <p:spPr>
          <a:xfrm>
            <a:off x="-622300" y="82550"/>
            <a:ext cx="568537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</a:t>
            </a:r>
            <a:endParaRPr lang="en-GB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3C15C53D-87A2-83D8-965D-B4B8F0AB9BA3}"/>
              </a:ext>
            </a:extLst>
          </p:cNvPr>
          <p:cNvSpPr/>
          <p:nvPr/>
        </p:nvSpPr>
        <p:spPr>
          <a:xfrm>
            <a:off x="-850392" y="82550"/>
            <a:ext cx="796629" cy="50266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Anna Maria</a:t>
            </a:r>
            <a:endParaRPr lang="en-GB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1"/>
          <p:cNvPicPr preferRelativeResize="0"/>
          <p:nvPr/>
        </p:nvPicPr>
        <p:blipFill rotWithShape="1">
          <a:blip r:embed="rId3">
            <a:alphaModFix/>
          </a:blip>
          <a:srcRect t="612" b="622"/>
          <a:stretch/>
        </p:blipFill>
        <p:spPr>
          <a:xfrm>
            <a:off x="8067037" y="4688472"/>
            <a:ext cx="995700" cy="449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1" name="Google Shape;451;p41"/>
          <p:cNvGrpSpPr/>
          <p:nvPr/>
        </p:nvGrpSpPr>
        <p:grpSpPr>
          <a:xfrm>
            <a:off x="476248" y="134863"/>
            <a:ext cx="8496202" cy="1052662"/>
            <a:chOff x="476248" y="134863"/>
            <a:chExt cx="8496202" cy="1052662"/>
          </a:xfrm>
        </p:grpSpPr>
        <p:sp>
          <p:nvSpPr>
            <p:cNvPr id="452" name="Google Shape;452;p41"/>
            <p:cNvSpPr/>
            <p:nvPr/>
          </p:nvSpPr>
          <p:spPr>
            <a:xfrm>
              <a:off x="476249" y="134863"/>
              <a:ext cx="1512000" cy="241200"/>
            </a:xfrm>
            <a:prstGeom prst="roundRect">
              <a:avLst>
                <a:gd name="adj" fmla="val 16666"/>
              </a:avLst>
            </a:prstGeom>
            <a:solidFill>
              <a:srgbClr val="000000">
                <a:alpha val="0"/>
              </a:srgbClr>
            </a:solidFill>
            <a:ln w="9525" cap="flat" cmpd="sng">
              <a:solidFill>
                <a:srgbClr val="1B1B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1"/>
            <p:cNvSpPr txBox="1"/>
            <p:nvPr/>
          </p:nvSpPr>
          <p:spPr>
            <a:xfrm>
              <a:off x="476248" y="191901"/>
              <a:ext cx="15120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it-IT" sz="900" dirty="0">
                  <a:latin typeface="Arial" panose="020B0604020202020204" pitchFamily="34" charset="0"/>
                  <a:cs typeface="Arial" panose="020B0604020202020204" pitchFamily="34" charset="0"/>
                </a:rPr>
                <a:t>Nuovi ruoli e competenze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54" name="Google Shape;454;p41"/>
            <p:cNvSpPr txBox="1"/>
            <p:nvPr/>
          </p:nvSpPr>
          <p:spPr>
            <a:xfrm>
              <a:off x="780950" y="711125"/>
              <a:ext cx="8191500" cy="4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rgbClr val="1B1B27"/>
                  </a:solidFill>
                  <a:latin typeface="Raleway"/>
                  <a:ea typeface="Raleway"/>
                  <a:cs typeface="Raleway"/>
                  <a:sym typeface="Raleway"/>
                </a:rPr>
                <a:t>Skill Bridge AI: Il Ponte tra Presente e Futuro</a:t>
              </a:r>
              <a:endParaRPr sz="2800" b="0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58" name="Google Shape;458;p41"/>
          <p:cNvGrpSpPr/>
          <p:nvPr/>
        </p:nvGrpSpPr>
        <p:grpSpPr>
          <a:xfrm>
            <a:off x="476250" y="1428750"/>
            <a:ext cx="8191500" cy="2286000"/>
            <a:chOff x="476250" y="1428750"/>
            <a:chExt cx="8191500" cy="2286000"/>
          </a:xfrm>
        </p:grpSpPr>
        <p:sp>
          <p:nvSpPr>
            <p:cNvPr id="459" name="Google Shape;459;p41"/>
            <p:cNvSpPr/>
            <p:nvPr/>
          </p:nvSpPr>
          <p:spPr>
            <a:xfrm>
              <a:off x="476250" y="1428750"/>
              <a:ext cx="2667000" cy="2286000"/>
            </a:xfrm>
            <a:prstGeom prst="roundRect">
              <a:avLst>
                <a:gd name="adj" fmla="val 5000"/>
              </a:avLst>
            </a:prstGeom>
            <a:solidFill>
              <a:srgbClr val="FEE2E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1"/>
            <p:cNvSpPr txBox="1"/>
            <p:nvPr/>
          </p:nvSpPr>
          <p:spPr>
            <a:xfrm>
              <a:off x="619125" y="1571625"/>
              <a:ext cx="23814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>
                  <a:solidFill>
                    <a:srgbClr val="991B1B"/>
                  </a:solidFill>
                  <a:latin typeface="Raleway"/>
                  <a:ea typeface="Raleway"/>
                  <a:cs typeface="Raleway"/>
                  <a:sym typeface="Raleway"/>
                </a:rPr>
                <a:t>RISCHIO</a:t>
              </a:r>
              <a:endParaRPr sz="1600" b="1">
                <a:solidFill>
                  <a:srgbClr val="991B1B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1" name="Google Shape;461;p41"/>
            <p:cNvSpPr txBox="1"/>
            <p:nvPr/>
          </p:nvSpPr>
          <p:spPr>
            <a:xfrm>
              <a:off x="619125" y="2047875"/>
              <a:ext cx="23814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0">
                  <a:solidFill>
                    <a:srgbClr val="1B1B27"/>
                  </a:solidFill>
                  <a:latin typeface="Raleway"/>
                  <a:ea typeface="Raleway"/>
                  <a:cs typeface="Raleway"/>
                  <a:sym typeface="Raleway"/>
                </a:rPr>
                <a:t>Innovazioni vane se le persone non sono adeguatamente formate per sfruttarle.</a:t>
              </a:r>
              <a:endParaRPr sz="1300" b="0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2" name="Google Shape;462;p41"/>
            <p:cNvSpPr/>
            <p:nvPr/>
          </p:nvSpPr>
          <p:spPr>
            <a:xfrm>
              <a:off x="3238500" y="1428750"/>
              <a:ext cx="2667000" cy="2286000"/>
            </a:xfrm>
            <a:prstGeom prst="roundRect">
              <a:avLst>
                <a:gd name="adj" fmla="val 5000"/>
              </a:avLst>
            </a:prstGeom>
            <a:solidFill>
              <a:srgbClr val="E1E1EA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1"/>
            <p:cNvSpPr txBox="1"/>
            <p:nvPr/>
          </p:nvSpPr>
          <p:spPr>
            <a:xfrm>
              <a:off x="3381375" y="1571625"/>
              <a:ext cx="23814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>
                  <a:solidFill>
                    <a:srgbClr val="1B1B27"/>
                  </a:solidFill>
                  <a:latin typeface="Raleway"/>
                  <a:ea typeface="Raleway"/>
                  <a:cs typeface="Raleway"/>
                  <a:sym typeface="Raleway"/>
                </a:rPr>
                <a:t>SOLUZIONE</a:t>
              </a:r>
              <a:endParaRPr sz="1600" b="1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4" name="Google Shape;464;p41"/>
            <p:cNvSpPr txBox="1"/>
            <p:nvPr/>
          </p:nvSpPr>
          <p:spPr>
            <a:xfrm>
              <a:off x="3381375" y="2047875"/>
              <a:ext cx="23814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500" b="1">
                  <a:solidFill>
                    <a:srgbClr val="1B1B27"/>
                  </a:solidFill>
                  <a:latin typeface="Raleway"/>
                  <a:ea typeface="Raleway"/>
                  <a:cs typeface="Raleway"/>
                  <a:sym typeface="Raleway"/>
                </a:rPr>
                <a:t>Lo Skill Bridge AI</a:t>
              </a:r>
              <a:endParaRPr sz="1500" b="1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6000750" y="1428750"/>
              <a:ext cx="2667000" cy="2286000"/>
            </a:xfrm>
            <a:prstGeom prst="roundRect">
              <a:avLst>
                <a:gd name="adj" fmla="val 5000"/>
              </a:avLst>
            </a:prstGeom>
            <a:solidFill>
              <a:srgbClr val="DCFCE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1"/>
            <p:cNvSpPr txBox="1"/>
            <p:nvPr/>
          </p:nvSpPr>
          <p:spPr>
            <a:xfrm>
              <a:off x="6143625" y="1571625"/>
              <a:ext cx="23814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>
                  <a:solidFill>
                    <a:srgbClr val="166534"/>
                  </a:solidFill>
                  <a:latin typeface="Raleway"/>
                  <a:ea typeface="Raleway"/>
                  <a:cs typeface="Raleway"/>
                  <a:sym typeface="Raleway"/>
                </a:rPr>
                <a:t>OBIETTIVO</a:t>
              </a:r>
              <a:endParaRPr sz="1600" b="1">
                <a:solidFill>
                  <a:srgbClr val="166534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7" name="Google Shape;467;p41"/>
            <p:cNvSpPr txBox="1"/>
            <p:nvPr/>
          </p:nvSpPr>
          <p:spPr>
            <a:xfrm>
              <a:off x="6143625" y="2047875"/>
              <a:ext cx="23814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0">
                  <a:solidFill>
                    <a:srgbClr val="1B1B27"/>
                  </a:solidFill>
                  <a:latin typeface="Raleway"/>
                  <a:ea typeface="Raleway"/>
                  <a:cs typeface="Raleway"/>
                  <a:sym typeface="Raleway"/>
                </a:rPr>
                <a:t>Creare un ponte concreto tra le competenze attuali e quelle necessarie per i ruoli del futuro.</a:t>
              </a:r>
              <a:endParaRPr sz="1300" b="0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68" name="Google Shape;468;p41"/>
          <p:cNvSpPr txBox="1"/>
          <p:nvPr/>
        </p:nvSpPr>
        <p:spPr>
          <a:xfrm>
            <a:off x="476250" y="4095750"/>
            <a:ext cx="8191500" cy="381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rPr>
              <a:t>N.B. Le persone sono il vero moltiplicatore di valore dell’AI</a:t>
            </a:r>
            <a:endParaRPr sz="1400" b="1" i="1">
              <a:solidFill>
                <a:srgbClr val="3C393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5F158F1E-FFB1-8961-58B5-F386D3B23269}"/>
              </a:ext>
            </a:extLst>
          </p:cNvPr>
          <p:cNvSpPr/>
          <p:nvPr/>
        </p:nvSpPr>
        <p:spPr>
          <a:xfrm>
            <a:off x="-850392" y="169181"/>
            <a:ext cx="796629" cy="50266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Anna Maria</a:t>
            </a:r>
            <a:endParaRPr lang="en-GB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98574"/>
            <a:ext cx="3250034" cy="332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Come Funziona il Nostro Tool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193" y="1426866"/>
            <a:ext cx="6113785" cy="27511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06151" y="1615531"/>
            <a:ext cx="1069896" cy="165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Assessment</a:t>
            </a:r>
            <a:endParaRPr lang="en-US" sz="1000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406151" y="1827894"/>
            <a:ext cx="1069896" cy="115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8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Soft e hard skills</a:t>
            </a:r>
            <a:endParaRPr lang="en-US" sz="800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5549" y="2290646"/>
            <a:ext cx="236979" cy="23697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464290" y="3621036"/>
            <a:ext cx="1075775" cy="165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Analisi</a:t>
            </a:r>
            <a:endParaRPr lang="en-US" sz="1000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3464290" y="3833399"/>
            <a:ext cx="1075775" cy="231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8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AI per rilevamento e matching</a:t>
            </a:r>
            <a:endParaRPr lang="en-US" sz="800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3688" y="3154793"/>
            <a:ext cx="236979" cy="23697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510672" y="1479222"/>
            <a:ext cx="1069897" cy="165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Knowledge Base</a:t>
            </a:r>
            <a:endParaRPr lang="en-US" sz="1000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4510672" y="1691585"/>
            <a:ext cx="1069897" cy="347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8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Database competenze, corsi, profili</a:t>
            </a:r>
            <a:endParaRPr lang="en-US" sz="800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47706" y="2267132"/>
            <a:ext cx="236979" cy="23697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568811" y="3621036"/>
            <a:ext cx="1069896" cy="165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Formazione</a:t>
            </a:r>
            <a:endParaRPr lang="en-US" sz="1000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5568811" y="3833399"/>
            <a:ext cx="1069896" cy="231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8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Piano personalizzato con corsi</a:t>
            </a:r>
            <a:endParaRPr lang="en-US" sz="800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8209" y="3154793"/>
            <a:ext cx="236980" cy="236979"/>
          </a:xfrm>
          <a:prstGeom prst="rect">
            <a:avLst/>
          </a:prstGeom>
        </p:spPr>
      </p:pic>
      <p:pic>
        <p:nvPicPr>
          <p:cNvPr id="30" name="Elemento grafico 29">
            <a:extLst>
              <a:ext uri="{FF2B5EF4-FFF2-40B4-BE49-F238E27FC236}">
                <a16:creationId xmlns:a16="http://schemas.microsoft.com/office/drawing/2014/main" id="{1816081E-5232-51DD-B54C-2C3C9A95C7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621" y="2184339"/>
            <a:ext cx="686572" cy="686572"/>
          </a:xfrm>
          <a:prstGeom prst="rect">
            <a:avLst/>
          </a:prstGeom>
        </p:spPr>
      </p:pic>
      <p:pic>
        <p:nvPicPr>
          <p:cNvPr id="33" name="Elemento grafico 32">
            <a:extLst>
              <a:ext uri="{FF2B5EF4-FFF2-40B4-BE49-F238E27FC236}">
                <a16:creationId xmlns:a16="http://schemas.microsoft.com/office/drawing/2014/main" id="{8FBC9A5D-E1B8-8733-82C3-EFD1826A68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5615" y="2751585"/>
            <a:ext cx="687600" cy="687600"/>
          </a:xfrm>
          <a:prstGeom prst="rect">
            <a:avLst/>
          </a:prstGeom>
        </p:spPr>
      </p:pic>
      <p:pic>
        <p:nvPicPr>
          <p:cNvPr id="34" name="Google Shape;138;p15">
            <a:extLst>
              <a:ext uri="{FF2B5EF4-FFF2-40B4-BE49-F238E27FC236}">
                <a16:creationId xmlns:a16="http://schemas.microsoft.com/office/drawing/2014/main" id="{F3F5D74B-9810-A3ED-82EC-76ED65893DC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80987F3C-6D5F-EFF0-1762-698BBE3FE6B1}"/>
              </a:ext>
            </a:extLst>
          </p:cNvPr>
          <p:cNvSpPr/>
          <p:nvPr/>
        </p:nvSpPr>
        <p:spPr>
          <a:xfrm>
            <a:off x="-735712" y="82550"/>
            <a:ext cx="668349" cy="542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Anna Maria</a:t>
            </a:r>
            <a:endParaRPr lang="en-GB" sz="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0">
            <a:extLst>
              <a:ext uri="{FF2B5EF4-FFF2-40B4-BE49-F238E27FC236}">
                <a16:creationId xmlns:a16="http://schemas.microsoft.com/office/drawing/2014/main" id="{DD84EFE6-9205-D8E2-FD43-BA1B23E04547}"/>
              </a:ext>
            </a:extLst>
          </p:cNvPr>
          <p:cNvSpPr/>
          <p:nvPr/>
        </p:nvSpPr>
        <p:spPr>
          <a:xfrm>
            <a:off x="358959" y="136011"/>
            <a:ext cx="1512000" cy="241200"/>
          </a:xfrm>
          <a:prstGeom prst="roundRect">
            <a:avLst>
              <a:gd name="adj" fmla="val 18309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648A988C-DD95-49F0-58F2-C1B67382193C}"/>
              </a:ext>
            </a:extLst>
          </p:cNvPr>
          <p:cNvSpPr/>
          <p:nvPr/>
        </p:nvSpPr>
        <p:spPr>
          <a:xfrm>
            <a:off x="470236" y="199966"/>
            <a:ext cx="1156432" cy="11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00"/>
              </a:lnSpc>
            </a:pP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Nuovi ruoli e competenze</a:t>
            </a:r>
          </a:p>
          <a:p>
            <a:pPr marL="0" indent="0" algn="l">
              <a:lnSpc>
                <a:spcPts val="1000"/>
              </a:lnSpc>
              <a:buNone/>
            </a:pPr>
            <a:endParaRPr lang="it-IT" sz="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52188" y="72267"/>
            <a:ext cx="684297" cy="232618"/>
          </a:xfrm>
          <a:prstGeom prst="roundRect">
            <a:avLst>
              <a:gd name="adj" fmla="val 17525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3" name="Text 1"/>
          <p:cNvSpPr/>
          <p:nvPr/>
        </p:nvSpPr>
        <p:spPr>
          <a:xfrm>
            <a:off x="417991" y="117361"/>
            <a:ext cx="1213396" cy="168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it-IT" sz="8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it-IT" sz="9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</a:t>
            </a:r>
            <a:r>
              <a:rPr lang="it-IT" sz="8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it-IT" sz="9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CASE</a:t>
            </a:r>
            <a:endParaRPr lang="it-IT" sz="800" noProof="0" dirty="0"/>
          </a:p>
        </p:txBody>
      </p:sp>
      <p:sp>
        <p:nvSpPr>
          <p:cNvPr id="4" name="Text 2"/>
          <p:cNvSpPr/>
          <p:nvPr/>
        </p:nvSpPr>
        <p:spPr>
          <a:xfrm>
            <a:off x="496119" y="898987"/>
            <a:ext cx="5476949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it-IT" sz="2650" noProof="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Tre Use Case del Modello in Azione</a:t>
            </a:r>
            <a:endParaRPr lang="it-IT" sz="2650" noProof="0" dirty="0"/>
          </a:p>
        </p:txBody>
      </p:sp>
      <p:sp>
        <p:nvSpPr>
          <p:cNvPr id="5" name="Shape 3"/>
          <p:cNvSpPr/>
          <p:nvPr/>
        </p:nvSpPr>
        <p:spPr>
          <a:xfrm>
            <a:off x="496119" y="1627287"/>
            <a:ext cx="2631951" cy="2113062"/>
          </a:xfrm>
          <a:prstGeom prst="roundRect">
            <a:avLst>
              <a:gd name="adj" fmla="val 2677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6" name="Text 4"/>
          <p:cNvSpPr/>
          <p:nvPr/>
        </p:nvSpPr>
        <p:spPr>
          <a:xfrm>
            <a:off x="635496" y="1766664"/>
            <a:ext cx="2076748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it-IT" sz="1300" b="1" noProof="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USE CASE 1 — </a:t>
            </a:r>
            <a:r>
              <a:rPr lang="it-IT" sz="1300" b="1" noProof="0" dirty="0" err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Onboarding</a:t>
            </a:r>
            <a:endParaRPr lang="it-IT" sz="1300" b="1" noProof="0" dirty="0"/>
          </a:p>
        </p:txBody>
      </p:sp>
      <p:sp>
        <p:nvSpPr>
          <p:cNvPr id="7" name="Text 5"/>
          <p:cNvSpPr/>
          <p:nvPr/>
        </p:nvSpPr>
        <p:spPr>
          <a:xfrm>
            <a:off x="635496" y="2053754"/>
            <a:ext cx="2353196" cy="840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it-IT" sz="1050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 nuova risorsa carica il CV. L'AI analizza le competenze, le confronta con il profilo richiesto e genera un piano formativo iniziale personalizzato.</a:t>
            </a:r>
            <a:endParaRPr lang="it-IT" sz="1050" noProof="0" dirty="0"/>
          </a:p>
        </p:txBody>
      </p:sp>
      <p:sp>
        <p:nvSpPr>
          <p:cNvPr id="8" name="Text 6"/>
          <p:cNvSpPr/>
          <p:nvPr/>
        </p:nvSpPr>
        <p:spPr>
          <a:xfrm>
            <a:off x="635496" y="2970758"/>
            <a:ext cx="2353196" cy="420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it-IT" sz="1050" b="1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Beneficio:</a:t>
            </a:r>
            <a:r>
              <a:rPr lang="it-IT" sz="1050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it-IT" sz="1050" noProof="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onboarding</a:t>
            </a:r>
            <a:r>
              <a:rPr lang="it-IT" sz="1050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più veloce e formazione mirata fin dal primo giorno.</a:t>
            </a:r>
            <a:endParaRPr lang="it-IT" sz="1050" noProof="0" dirty="0"/>
          </a:p>
        </p:txBody>
      </p:sp>
      <p:sp>
        <p:nvSpPr>
          <p:cNvPr id="9" name="Shape 7"/>
          <p:cNvSpPr/>
          <p:nvPr/>
        </p:nvSpPr>
        <p:spPr>
          <a:xfrm>
            <a:off x="3255987" y="1627287"/>
            <a:ext cx="2631951" cy="2113062"/>
          </a:xfrm>
          <a:prstGeom prst="roundRect">
            <a:avLst>
              <a:gd name="adj" fmla="val 2677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0" name="Text 8"/>
          <p:cNvSpPr/>
          <p:nvPr/>
        </p:nvSpPr>
        <p:spPr>
          <a:xfrm>
            <a:off x="3395365" y="1766664"/>
            <a:ext cx="1940123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it-IT" sz="1300" b="1" noProof="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USE CASE 2 — </a:t>
            </a:r>
            <a:r>
              <a:rPr lang="it-IT" sz="1300" b="1" noProof="0" dirty="0" err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Upskilling</a:t>
            </a:r>
            <a:endParaRPr lang="it-IT" sz="1300" b="1" noProof="0" dirty="0"/>
          </a:p>
        </p:txBody>
      </p:sp>
      <p:sp>
        <p:nvSpPr>
          <p:cNvPr id="11" name="Text 9"/>
          <p:cNvSpPr/>
          <p:nvPr/>
        </p:nvSpPr>
        <p:spPr>
          <a:xfrm>
            <a:off x="3395365" y="2053754"/>
            <a:ext cx="2353196" cy="840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it-IT" sz="1050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 operatore aggiorna il proprio profilo. L'AI identifica i gap digitali rispetto al nuovo modello operativo con chatbot e </a:t>
            </a:r>
            <a:r>
              <a:rPr lang="it-IT" sz="1050" noProof="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GenAI</a:t>
            </a:r>
            <a:r>
              <a:rPr lang="it-IT" sz="1050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it-IT" sz="1050" noProof="0" dirty="0"/>
          </a:p>
        </p:txBody>
      </p:sp>
      <p:sp>
        <p:nvSpPr>
          <p:cNvPr id="12" name="Text 10"/>
          <p:cNvSpPr/>
          <p:nvPr/>
        </p:nvSpPr>
        <p:spPr>
          <a:xfrm>
            <a:off x="3395365" y="2970758"/>
            <a:ext cx="2353196" cy="630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it-IT" sz="1050" b="1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Beneficio:</a:t>
            </a:r>
            <a:r>
              <a:rPr lang="it-IT" sz="1050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aggiornamento continuo e maggiore capacità di lavorare con strumenti AI.</a:t>
            </a:r>
            <a:endParaRPr lang="it-IT" sz="1050" noProof="0" dirty="0"/>
          </a:p>
        </p:txBody>
      </p:sp>
      <p:sp>
        <p:nvSpPr>
          <p:cNvPr id="13" name="Shape 11"/>
          <p:cNvSpPr/>
          <p:nvPr/>
        </p:nvSpPr>
        <p:spPr>
          <a:xfrm>
            <a:off x="6015856" y="1627287"/>
            <a:ext cx="2631951" cy="2113062"/>
          </a:xfrm>
          <a:prstGeom prst="roundRect">
            <a:avLst>
              <a:gd name="adj" fmla="val 2677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4" name="Text 12"/>
          <p:cNvSpPr/>
          <p:nvPr/>
        </p:nvSpPr>
        <p:spPr>
          <a:xfrm>
            <a:off x="6155234" y="1766664"/>
            <a:ext cx="2255416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it-IT" sz="1300" b="1" noProof="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USE CASE 3 — Nuovi Ruoli AI</a:t>
            </a:r>
            <a:endParaRPr lang="it-IT" sz="1300" b="1" noProof="0" dirty="0"/>
          </a:p>
        </p:txBody>
      </p:sp>
      <p:sp>
        <p:nvSpPr>
          <p:cNvPr id="15" name="Text 13"/>
          <p:cNvSpPr/>
          <p:nvPr/>
        </p:nvSpPr>
        <p:spPr>
          <a:xfrm>
            <a:off x="6155234" y="2053754"/>
            <a:ext cx="2353196" cy="840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it-IT" sz="1050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 operatore vuole evolvere verso ruoli come AI Trainer o </a:t>
            </a:r>
            <a:r>
              <a:rPr lang="it-IT" sz="1050" noProof="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Conversation</a:t>
            </a:r>
            <a:r>
              <a:rPr lang="it-IT" sz="1050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Designer. L'AI confronta il profilo con le skill richieste e individua il percorso.</a:t>
            </a:r>
            <a:endParaRPr lang="it-IT" sz="1050" noProof="0" dirty="0"/>
          </a:p>
        </p:txBody>
      </p:sp>
      <p:sp>
        <p:nvSpPr>
          <p:cNvPr id="16" name="Text 14"/>
          <p:cNvSpPr/>
          <p:nvPr/>
        </p:nvSpPr>
        <p:spPr>
          <a:xfrm>
            <a:off x="6155234" y="2970758"/>
            <a:ext cx="2353196" cy="420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it-IT" sz="1050" b="1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Beneficio:</a:t>
            </a:r>
            <a:r>
              <a:rPr lang="it-IT" sz="1050" noProof="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sviluppo di carriera interno e valorizzazione delle risorse.</a:t>
            </a:r>
            <a:endParaRPr lang="it-IT" sz="1050" noProof="0" dirty="0"/>
          </a:p>
        </p:txBody>
      </p:sp>
      <p:pic>
        <p:nvPicPr>
          <p:cNvPr id="20" name="Google Shape;138;p15">
            <a:extLst>
              <a:ext uri="{FF2B5EF4-FFF2-40B4-BE49-F238E27FC236}">
                <a16:creationId xmlns:a16="http://schemas.microsoft.com/office/drawing/2014/main" id="{B67162DE-739A-F434-9CEB-5FD90D16F5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0C4AB210-BFAC-784F-79B3-176BC9F53681}"/>
              </a:ext>
            </a:extLst>
          </p:cNvPr>
          <p:cNvSpPr/>
          <p:nvPr/>
        </p:nvSpPr>
        <p:spPr>
          <a:xfrm>
            <a:off x="-740998" y="82550"/>
            <a:ext cx="684297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Speaker:Marco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489073" y="563159"/>
            <a:ext cx="5527204" cy="354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Il Processo di Onboarding in Dettaglio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4B2AFCD7-97DC-D709-7DB3-BC8180953976}"/>
              </a:ext>
            </a:extLst>
          </p:cNvPr>
          <p:cNvGrpSpPr/>
          <p:nvPr/>
        </p:nvGrpSpPr>
        <p:grpSpPr>
          <a:xfrm>
            <a:off x="3545190" y="1224474"/>
            <a:ext cx="5517527" cy="1714961"/>
            <a:chOff x="4397425" y="1140172"/>
            <a:chExt cx="3778151" cy="999679"/>
          </a:xfrm>
        </p:grpSpPr>
        <p:pic>
          <p:nvPicPr>
            <p:cNvPr id="6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7425" y="1140172"/>
              <a:ext cx="3778151" cy="999679"/>
            </a:xfrm>
            <a:prstGeom prst="rect">
              <a:avLst/>
            </a:prstGeom>
          </p:spPr>
        </p:pic>
        <p:sp>
          <p:nvSpPr>
            <p:cNvPr id="7" name="Text 3"/>
            <p:cNvSpPr/>
            <p:nvPr/>
          </p:nvSpPr>
          <p:spPr>
            <a:xfrm>
              <a:off x="4688927" y="1478183"/>
              <a:ext cx="571079" cy="10225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800"/>
                </a:lnSpc>
                <a:buNone/>
              </a:pPr>
              <a:r>
                <a:rPr lang="en-US" sz="700" b="1" dirty="0">
                  <a:solidFill>
                    <a:schemeClr val="accent1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CV + JD</a:t>
              </a:r>
              <a:endParaRPr lang="en-US" sz="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4"/>
            <p:cNvSpPr/>
            <p:nvPr/>
          </p:nvSpPr>
          <p:spPr>
            <a:xfrm>
              <a:off x="4688927" y="1609520"/>
              <a:ext cx="571079" cy="14724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550"/>
                </a:lnSpc>
                <a:buNone/>
              </a:pPr>
              <a:r>
                <a:rPr lang="en-US" sz="700" dirty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Input</a:t>
              </a:r>
              <a:r>
                <a:rPr lang="en-US" sz="7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: CV e Job Description</a:t>
              </a:r>
              <a:endParaRPr lang="en-US" sz="7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5"/>
            <p:cNvSpPr/>
            <p:nvPr/>
          </p:nvSpPr>
          <p:spPr>
            <a:xfrm>
              <a:off x="5343342" y="1523174"/>
              <a:ext cx="571079" cy="10225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800"/>
                </a:lnSpc>
                <a:buNone/>
              </a:pPr>
              <a:r>
                <a:rPr lang="en-US" sz="700" b="1" dirty="0">
                  <a:solidFill>
                    <a:schemeClr val="accent1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Analisi AI</a:t>
              </a:r>
              <a:endParaRPr lang="en-US" sz="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6"/>
            <p:cNvSpPr/>
            <p:nvPr/>
          </p:nvSpPr>
          <p:spPr>
            <a:xfrm>
              <a:off x="5343342" y="1654512"/>
              <a:ext cx="571079" cy="14724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550"/>
                </a:lnSpc>
                <a:buNone/>
              </a:pPr>
              <a:r>
                <a:rPr lang="en-US" sz="700" dirty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Skill detection e gap analysis</a:t>
              </a:r>
              <a:endParaRPr lang="en-US" sz="7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7"/>
            <p:cNvSpPr/>
            <p:nvPr/>
          </p:nvSpPr>
          <p:spPr>
            <a:xfrm>
              <a:off x="5997756" y="1478183"/>
              <a:ext cx="571079" cy="10225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800"/>
                </a:lnSpc>
                <a:buNone/>
              </a:pPr>
              <a:r>
                <a:rPr lang="en-US" sz="700" b="1" dirty="0">
                  <a:solidFill>
                    <a:schemeClr val="accent1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Competenze</a:t>
              </a:r>
              <a:endParaRPr lang="en-US" sz="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8"/>
            <p:cNvSpPr/>
            <p:nvPr/>
          </p:nvSpPr>
          <p:spPr>
            <a:xfrm>
              <a:off x="5997756" y="1609520"/>
              <a:ext cx="571079" cy="14724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550"/>
                </a:lnSpc>
                <a:buNone/>
              </a:pPr>
              <a:r>
                <a:rPr lang="en-US" sz="7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Ascolto e abilità operative</a:t>
              </a:r>
              <a:endParaRPr lang="en-US" sz="7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9"/>
            <p:cNvSpPr/>
            <p:nvPr/>
          </p:nvSpPr>
          <p:spPr>
            <a:xfrm>
              <a:off x="6652171" y="1449553"/>
              <a:ext cx="571079" cy="10225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800"/>
                </a:lnSpc>
                <a:buNone/>
              </a:pPr>
              <a:r>
                <a:rPr lang="en-US" sz="700" b="1" dirty="0">
                  <a:solidFill>
                    <a:schemeClr val="accent1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Corsi</a:t>
              </a:r>
              <a:endParaRPr lang="en-US" sz="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 10"/>
            <p:cNvSpPr/>
            <p:nvPr/>
          </p:nvSpPr>
          <p:spPr>
            <a:xfrm>
              <a:off x="6652171" y="1580890"/>
              <a:ext cx="571079" cy="22086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550"/>
                </a:lnSpc>
                <a:buNone/>
              </a:pPr>
              <a:r>
                <a:rPr lang="en-US" sz="700" dirty="0">
                  <a:solidFill>
                    <a:schemeClr val="bg2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Phone skills e procedure operative</a:t>
              </a:r>
              <a:endParaRPr lang="en-US" sz="7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11"/>
            <p:cNvSpPr/>
            <p:nvPr/>
          </p:nvSpPr>
          <p:spPr>
            <a:xfrm>
              <a:off x="7310220" y="1478183"/>
              <a:ext cx="571079" cy="10225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800"/>
                </a:lnSpc>
                <a:buNone/>
              </a:pPr>
              <a:r>
                <a:rPr lang="en-US" sz="700" b="1" dirty="0">
                  <a:solidFill>
                    <a:schemeClr val="accent1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Profilo</a:t>
              </a:r>
              <a:endParaRPr lang="en-US" sz="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12"/>
            <p:cNvSpPr/>
            <p:nvPr/>
          </p:nvSpPr>
          <p:spPr>
            <a:xfrm>
              <a:off x="7310220" y="1609520"/>
              <a:ext cx="571079" cy="14724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550"/>
                </a:lnSpc>
                <a:buNone/>
              </a:pPr>
              <a:r>
                <a:rPr lang="en-US" sz="700" dirty="0">
                  <a:solidFill>
                    <a:schemeClr val="bg2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Operatore di Front Office suggerito</a:t>
              </a:r>
              <a:endParaRPr lang="en-US" sz="7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Google Shape;138;p15">
            <a:extLst>
              <a:ext uri="{FF2B5EF4-FFF2-40B4-BE49-F238E27FC236}">
                <a16:creationId xmlns:a16="http://schemas.microsoft.com/office/drawing/2014/main" id="{5FF75D5A-1722-13BF-03B4-BF45A821409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7DC2133D-F00E-7BCF-C838-30756504078E}"/>
              </a:ext>
            </a:extLst>
          </p:cNvPr>
          <p:cNvSpPr/>
          <p:nvPr/>
        </p:nvSpPr>
        <p:spPr>
          <a:xfrm>
            <a:off x="-737190" y="82550"/>
            <a:ext cx="683428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Marco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0CA09CA7-0BDD-5B88-589B-FCEA3B3CAA84}"/>
              </a:ext>
            </a:extLst>
          </p:cNvPr>
          <p:cNvGrpSpPr/>
          <p:nvPr/>
        </p:nvGrpSpPr>
        <p:grpSpPr>
          <a:xfrm>
            <a:off x="3539377" y="2874354"/>
            <a:ext cx="1766527" cy="524647"/>
            <a:chOff x="3879316" y="3307891"/>
            <a:chExt cx="2258467" cy="638026"/>
          </a:xfrm>
        </p:grpSpPr>
        <p:sp>
          <p:nvSpPr>
            <p:cNvPr id="50" name="Shape 22">
              <a:extLst>
                <a:ext uri="{FF2B5EF4-FFF2-40B4-BE49-F238E27FC236}">
                  <a16:creationId xmlns:a16="http://schemas.microsoft.com/office/drawing/2014/main" id="{700FCD1E-BB95-FE3F-6BF0-337CFB4328CF}"/>
                </a:ext>
              </a:extLst>
            </p:cNvPr>
            <p:cNvSpPr/>
            <p:nvPr/>
          </p:nvSpPr>
          <p:spPr>
            <a:xfrm>
              <a:off x="3879316" y="3307891"/>
              <a:ext cx="2258467" cy="638026"/>
            </a:xfrm>
            <a:prstGeom prst="roundRect">
              <a:avLst>
                <a:gd name="adj" fmla="val 2133"/>
              </a:avLst>
            </a:prstGeom>
            <a:solidFill>
              <a:srgbClr val="FFFFFF"/>
            </a:solidFill>
            <a:ln w="9525">
              <a:solidFill>
                <a:srgbClr val="D8D4D4"/>
              </a:solidFill>
              <a:prstDash val="solid"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 23">
              <a:extLst>
                <a:ext uri="{FF2B5EF4-FFF2-40B4-BE49-F238E27FC236}">
                  <a16:creationId xmlns:a16="http://schemas.microsoft.com/office/drawing/2014/main" id="{B2CD923A-AD03-93F0-BEF1-FC391F36E7DA}"/>
                </a:ext>
              </a:extLst>
            </p:cNvPr>
            <p:cNvSpPr/>
            <p:nvPr/>
          </p:nvSpPr>
          <p:spPr>
            <a:xfrm>
              <a:off x="3979478" y="3408052"/>
              <a:ext cx="1133847" cy="14175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850" dirty="0">
                  <a:solidFill>
                    <a:srgbClr val="000000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📱</a:t>
              </a:r>
              <a:r>
                <a:rPr lang="en-US" sz="850" dirty="0">
                  <a:solidFill>
                    <a:srgbClr val="4C4C4D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 Utilizzo Applicativi</a:t>
              </a:r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 24">
              <a:extLst>
                <a:ext uri="{FF2B5EF4-FFF2-40B4-BE49-F238E27FC236}">
                  <a16:creationId xmlns:a16="http://schemas.microsoft.com/office/drawing/2014/main" id="{71118573-6DB8-A8C6-ED9B-326605219241}"/>
                </a:ext>
              </a:extLst>
            </p:cNvPr>
            <p:cNvSpPr/>
            <p:nvPr/>
          </p:nvSpPr>
          <p:spPr>
            <a:xfrm>
              <a:off x="3979478" y="3607780"/>
              <a:ext cx="2058144" cy="2379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0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Padronanza degli strumenti operativi del Customer Care</a:t>
              </a:r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9E9311D3-D5BE-348E-8283-455B911ABE6C}"/>
              </a:ext>
            </a:extLst>
          </p:cNvPr>
          <p:cNvGrpSpPr/>
          <p:nvPr/>
        </p:nvGrpSpPr>
        <p:grpSpPr>
          <a:xfrm>
            <a:off x="5451534" y="2873877"/>
            <a:ext cx="1766527" cy="525600"/>
            <a:chOff x="6037622" y="3118577"/>
            <a:chExt cx="1766527" cy="535037"/>
          </a:xfrm>
        </p:grpSpPr>
        <p:sp>
          <p:nvSpPr>
            <p:cNvPr id="53" name="Shape 25">
              <a:extLst>
                <a:ext uri="{FF2B5EF4-FFF2-40B4-BE49-F238E27FC236}">
                  <a16:creationId xmlns:a16="http://schemas.microsoft.com/office/drawing/2014/main" id="{9DB0D4C5-2880-31D2-0F8D-2D35D94623A4}"/>
                </a:ext>
              </a:extLst>
            </p:cNvPr>
            <p:cNvSpPr/>
            <p:nvPr/>
          </p:nvSpPr>
          <p:spPr>
            <a:xfrm>
              <a:off x="6037622" y="3118577"/>
              <a:ext cx="1766527" cy="535037"/>
            </a:xfrm>
            <a:prstGeom prst="roundRect">
              <a:avLst>
                <a:gd name="adj" fmla="val 2133"/>
              </a:avLst>
            </a:prstGeom>
            <a:solidFill>
              <a:srgbClr val="FFFFFF"/>
            </a:solidFill>
            <a:ln w="9525">
              <a:solidFill>
                <a:srgbClr val="D8D4D4"/>
              </a:solidFill>
              <a:prstDash val="solid"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26">
              <a:extLst>
                <a:ext uri="{FF2B5EF4-FFF2-40B4-BE49-F238E27FC236}">
                  <a16:creationId xmlns:a16="http://schemas.microsoft.com/office/drawing/2014/main" id="{9402BDBD-4240-AFBA-5920-43103A06E3BF}"/>
                </a:ext>
              </a:extLst>
            </p:cNvPr>
            <p:cNvSpPr/>
            <p:nvPr/>
          </p:nvSpPr>
          <p:spPr>
            <a:xfrm>
              <a:off x="6115966" y="3202570"/>
              <a:ext cx="1160087" cy="11887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850" dirty="0">
                  <a:solidFill>
                    <a:srgbClr val="000000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📞</a:t>
              </a:r>
              <a:r>
                <a:rPr lang="en-US" sz="850" dirty="0">
                  <a:solidFill>
                    <a:srgbClr val="4C4C4D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 Gestione Reclami Complessi</a:t>
              </a:r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 27">
              <a:extLst>
                <a:ext uri="{FF2B5EF4-FFF2-40B4-BE49-F238E27FC236}">
                  <a16:creationId xmlns:a16="http://schemas.microsoft.com/office/drawing/2014/main" id="{E6781C35-70EA-FCC3-87CA-D182C264BBC5}"/>
                </a:ext>
              </a:extLst>
            </p:cNvPr>
            <p:cNvSpPr/>
            <p:nvPr/>
          </p:nvSpPr>
          <p:spPr>
            <a:xfrm>
              <a:off x="6115966" y="3370058"/>
              <a:ext cx="1609838" cy="19956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0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Tecniche avanzate di gestione delle situazioni critiche</a:t>
              </a:r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DA75C7B6-995F-A0D2-9A07-F4E48D1CFBCF}"/>
              </a:ext>
            </a:extLst>
          </p:cNvPr>
          <p:cNvGrpSpPr/>
          <p:nvPr/>
        </p:nvGrpSpPr>
        <p:grpSpPr>
          <a:xfrm>
            <a:off x="7300054" y="2873877"/>
            <a:ext cx="1766527" cy="525600"/>
            <a:chOff x="3879316" y="4699879"/>
            <a:chExt cx="2258467" cy="638026"/>
          </a:xfrm>
        </p:grpSpPr>
        <p:sp>
          <p:nvSpPr>
            <p:cNvPr id="56" name="Shape 28">
              <a:extLst>
                <a:ext uri="{FF2B5EF4-FFF2-40B4-BE49-F238E27FC236}">
                  <a16:creationId xmlns:a16="http://schemas.microsoft.com/office/drawing/2014/main" id="{E3042D94-27E6-F31F-4DCE-1D58B92A6F25}"/>
                </a:ext>
              </a:extLst>
            </p:cNvPr>
            <p:cNvSpPr/>
            <p:nvPr/>
          </p:nvSpPr>
          <p:spPr>
            <a:xfrm>
              <a:off x="3879316" y="4699879"/>
              <a:ext cx="2258467" cy="638026"/>
            </a:xfrm>
            <a:prstGeom prst="roundRect">
              <a:avLst>
                <a:gd name="adj" fmla="val 2133"/>
              </a:avLst>
            </a:prstGeom>
            <a:solidFill>
              <a:srgbClr val="FFFFFF"/>
            </a:solidFill>
            <a:ln w="9525">
              <a:solidFill>
                <a:srgbClr val="D8D4D4"/>
              </a:solidFill>
              <a:prstDash val="solid"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 29">
              <a:extLst>
                <a:ext uri="{FF2B5EF4-FFF2-40B4-BE49-F238E27FC236}">
                  <a16:creationId xmlns:a16="http://schemas.microsoft.com/office/drawing/2014/main" id="{DCE21035-5C55-1FB8-0A90-F31466B888F7}"/>
                </a:ext>
              </a:extLst>
            </p:cNvPr>
            <p:cNvSpPr/>
            <p:nvPr/>
          </p:nvSpPr>
          <p:spPr>
            <a:xfrm>
              <a:off x="3979478" y="4800042"/>
              <a:ext cx="1151781" cy="14175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850" dirty="0">
                  <a:solidFill>
                    <a:srgbClr val="000000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🤖</a:t>
              </a:r>
              <a:r>
                <a:rPr lang="en-US" sz="850" dirty="0">
                  <a:solidFill>
                    <a:srgbClr val="4C4C4D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 AI nel Customer Care</a:t>
              </a:r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 30">
              <a:extLst>
                <a:ext uri="{FF2B5EF4-FFF2-40B4-BE49-F238E27FC236}">
                  <a16:creationId xmlns:a16="http://schemas.microsoft.com/office/drawing/2014/main" id="{46BF5294-B119-13ED-3686-C120D450C305}"/>
                </a:ext>
              </a:extLst>
            </p:cNvPr>
            <p:cNvSpPr/>
            <p:nvPr/>
          </p:nvSpPr>
          <p:spPr>
            <a:xfrm>
              <a:off x="3979478" y="4999769"/>
              <a:ext cx="2058144" cy="2379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0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Introduzione agli strumenti AI a supporto dell'operatore</a:t>
              </a:r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Shape 31">
            <a:extLst>
              <a:ext uri="{FF2B5EF4-FFF2-40B4-BE49-F238E27FC236}">
                <a16:creationId xmlns:a16="http://schemas.microsoft.com/office/drawing/2014/main" id="{91191EBF-9165-7839-84CF-13C30A8CDE6E}"/>
              </a:ext>
            </a:extLst>
          </p:cNvPr>
          <p:cNvSpPr/>
          <p:nvPr/>
        </p:nvSpPr>
        <p:spPr>
          <a:xfrm>
            <a:off x="3545190" y="3519297"/>
            <a:ext cx="5521391" cy="907729"/>
          </a:xfrm>
          <a:prstGeom prst="roundRect">
            <a:avLst>
              <a:gd name="adj" fmla="val 254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✅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Benefici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Onboarding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più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veloce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Formazione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mirata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Heebo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Migliore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produttività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Heebo" pitchFamily="34" charset="-122"/>
              <a:cs typeface="Arial" panose="020B0604020202020204" pitchFamily="34" charset="0"/>
            </a:endParaRPr>
          </a:p>
        </p:txBody>
      </p:sp>
      <p:sp>
        <p:nvSpPr>
          <p:cNvPr id="67" name="Text 3">
            <a:extLst>
              <a:ext uri="{FF2B5EF4-FFF2-40B4-BE49-F238E27FC236}">
                <a16:creationId xmlns:a16="http://schemas.microsoft.com/office/drawing/2014/main" id="{AE54C399-9832-41B9-8212-641FB0D1044F}"/>
              </a:ext>
            </a:extLst>
          </p:cNvPr>
          <p:cNvSpPr/>
          <p:nvPr/>
        </p:nvSpPr>
        <p:spPr>
          <a:xfrm>
            <a:off x="3489073" y="953532"/>
            <a:ext cx="5075807" cy="237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9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Una nuova risorsa entra nel team Customer Care e necessita di formazione tecnica e di business allineata al ruolo assegnato.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0">
            <a:extLst>
              <a:ext uri="{FF2B5EF4-FFF2-40B4-BE49-F238E27FC236}">
                <a16:creationId xmlns:a16="http://schemas.microsoft.com/office/drawing/2014/main" id="{63312208-78BB-A623-504C-2D0D59E02444}"/>
              </a:ext>
            </a:extLst>
          </p:cNvPr>
          <p:cNvSpPr/>
          <p:nvPr/>
        </p:nvSpPr>
        <p:spPr>
          <a:xfrm>
            <a:off x="3466274" y="27815"/>
            <a:ext cx="684000" cy="232618"/>
          </a:xfrm>
          <a:prstGeom prst="roundRect">
            <a:avLst>
              <a:gd name="adj" fmla="val 17525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5B67BDFE-BDB3-500F-9A88-BD7459C74113}"/>
              </a:ext>
            </a:extLst>
          </p:cNvPr>
          <p:cNvSpPr/>
          <p:nvPr/>
        </p:nvSpPr>
        <p:spPr>
          <a:xfrm>
            <a:off x="3509935" y="63284"/>
            <a:ext cx="1213396" cy="168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it-IT" sz="8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it-IT" sz="9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CASE</a:t>
            </a:r>
            <a:endParaRPr lang="it-IT" sz="900" noProof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50604-65D2-CF44-1F39-1F112B9F5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F6F4355-9A9E-2C0F-6A72-CA5219BB2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F03B135-671E-68D5-2DB6-EA040D931A6C}"/>
              </a:ext>
            </a:extLst>
          </p:cNvPr>
          <p:cNvSpPr/>
          <p:nvPr/>
        </p:nvSpPr>
        <p:spPr>
          <a:xfrm>
            <a:off x="3925119" y="591562"/>
            <a:ext cx="4722763" cy="132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it-IT" sz="2750" noProof="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Indice</a:t>
            </a:r>
            <a:endParaRPr lang="it-IT" sz="2750" noProof="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BBE61952-CEB6-A6D2-86AB-0AFACE4C50A4}"/>
              </a:ext>
            </a:extLst>
          </p:cNvPr>
          <p:cNvSpPr/>
          <p:nvPr/>
        </p:nvSpPr>
        <p:spPr>
          <a:xfrm>
            <a:off x="3925119" y="2902744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it-IT" sz="1100" noProof="0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417F1B5F-418F-C471-141C-FA736477E0AB}"/>
              </a:ext>
            </a:extLst>
          </p:cNvPr>
          <p:cNvSpPr/>
          <p:nvPr/>
        </p:nvSpPr>
        <p:spPr>
          <a:xfrm>
            <a:off x="-822302" y="82550"/>
            <a:ext cx="768539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Giulia</a:t>
            </a:r>
            <a:endParaRPr lang="en-GB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38;p15">
            <a:extLst>
              <a:ext uri="{FF2B5EF4-FFF2-40B4-BE49-F238E27FC236}">
                <a16:creationId xmlns:a16="http://schemas.microsoft.com/office/drawing/2014/main" id="{5A281F72-A71B-FA81-B3AD-1429C070A3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19E218-E767-D5E4-712D-AA8BF19EE960}"/>
              </a:ext>
            </a:extLst>
          </p:cNvPr>
          <p:cNvSpPr txBox="1"/>
          <p:nvPr/>
        </p:nvSpPr>
        <p:spPr>
          <a:xfrm rot="10800000" flipH="1" flipV="1">
            <a:off x="3797545" y="1509712"/>
            <a:ext cx="4392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Executive </a:t>
            </a:r>
            <a:r>
              <a:rPr lang="it-IT" dirty="0" err="1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summary</a:t>
            </a:r>
            <a:endParaRPr lang="it-IT" dirty="0">
              <a:solidFill>
                <a:srgbClr val="1B1B27"/>
              </a:solidFill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Cenni storici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L’impatto sul Customer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Alfabetizzazione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Nuovi ruoli e competenze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CASE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Prototipo</a:t>
            </a:r>
          </a:p>
          <a:p>
            <a:pPr marL="285750" indent="-285750">
              <a:buFontTx/>
              <a:buChar char="-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it-IT" dirty="0">
              <a:solidFill>
                <a:srgbClr val="1B1B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9903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535200" y="651600"/>
            <a:ext cx="4155356" cy="310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Upskilling: Evolvere con gli Strumenti AI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535200" y="1009786"/>
            <a:ext cx="4722763" cy="269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Un operatore già attivo nel Customer Care deve aggiornare le proprie competenze con l'introduzione di chatbot, GenAI e AI agent nel modello operativo aziendale.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199EBF1-03FE-174B-6899-86CF1CD9CB2A}"/>
              </a:ext>
            </a:extLst>
          </p:cNvPr>
          <p:cNvGrpSpPr/>
          <p:nvPr/>
        </p:nvGrpSpPr>
        <p:grpSpPr>
          <a:xfrm>
            <a:off x="3618185" y="1404663"/>
            <a:ext cx="5124173" cy="1713600"/>
            <a:chOff x="4633540" y="2317775"/>
            <a:chExt cx="3305919" cy="906363"/>
          </a:xfrm>
        </p:grpSpPr>
        <p:pic>
          <p:nvPicPr>
            <p:cNvPr id="7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3540" y="2317775"/>
              <a:ext cx="3305919" cy="906363"/>
            </a:xfrm>
            <a:prstGeom prst="rect">
              <a:avLst/>
            </a:prstGeom>
          </p:spPr>
        </p:pic>
        <p:sp>
          <p:nvSpPr>
            <p:cNvPr id="8" name="Text 4"/>
            <p:cNvSpPr/>
            <p:nvPr/>
          </p:nvSpPr>
          <p:spPr>
            <a:xfrm>
              <a:off x="5032037" y="2645291"/>
              <a:ext cx="499581" cy="17890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700"/>
                </a:lnSpc>
                <a:buNone/>
              </a:pPr>
              <a:r>
                <a:rPr lang="en-US" sz="700" b="1" dirty="0">
                  <a:solidFill>
                    <a:schemeClr val="accent1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Aggiornamento Profilo</a:t>
              </a:r>
              <a:endParaRPr lang="en-US" sz="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5"/>
            <p:cNvSpPr/>
            <p:nvPr/>
          </p:nvSpPr>
          <p:spPr>
            <a:xfrm>
              <a:off x="5027464" y="2849636"/>
              <a:ext cx="499581" cy="12165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450"/>
                </a:lnSpc>
                <a:buNone/>
              </a:pPr>
              <a:r>
                <a:rPr lang="en-US" sz="700" dirty="0">
                  <a:solidFill>
                    <a:schemeClr val="bg2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Rivedi competenze e ruoli</a:t>
              </a:r>
              <a:endParaRPr lang="en-US" sz="7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6"/>
            <p:cNvSpPr/>
            <p:nvPr/>
          </p:nvSpPr>
          <p:spPr>
            <a:xfrm>
              <a:off x="5706295" y="2691805"/>
              <a:ext cx="499582" cy="8945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700"/>
                </a:lnSpc>
                <a:buNone/>
              </a:pPr>
              <a:r>
                <a:rPr lang="en-US" sz="700" b="1" dirty="0">
                  <a:solidFill>
                    <a:schemeClr val="accent1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Analisi AI</a:t>
              </a:r>
              <a:endParaRPr lang="en-US" sz="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7"/>
            <p:cNvSpPr/>
            <p:nvPr/>
          </p:nvSpPr>
          <p:spPr>
            <a:xfrm>
              <a:off x="5706295" y="2806699"/>
              <a:ext cx="499582" cy="12165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450"/>
                </a:lnSpc>
                <a:buNone/>
              </a:pPr>
              <a:r>
                <a:rPr lang="en-US" sz="700" dirty="0">
                  <a:solidFill>
                    <a:schemeClr val="bg2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Valuta impatto su processi</a:t>
              </a:r>
              <a:endParaRPr lang="en-US" sz="7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8"/>
            <p:cNvSpPr/>
            <p:nvPr/>
          </p:nvSpPr>
          <p:spPr>
            <a:xfrm>
              <a:off x="6393275" y="2645291"/>
              <a:ext cx="499582" cy="17890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700"/>
                </a:lnSpc>
                <a:buNone/>
              </a:pPr>
              <a:r>
                <a:rPr lang="en-US" sz="700" b="1" dirty="0">
                  <a:solidFill>
                    <a:srgbClr val="152D47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I</a:t>
              </a:r>
              <a:r>
                <a:rPr lang="en-US" sz="700" b="1" dirty="0">
                  <a:solidFill>
                    <a:schemeClr val="accent1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dentificazione Gap</a:t>
              </a:r>
              <a:endParaRPr lang="en-US" sz="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9"/>
            <p:cNvSpPr/>
            <p:nvPr/>
          </p:nvSpPr>
          <p:spPr>
            <a:xfrm>
              <a:off x="6393275" y="2849636"/>
              <a:ext cx="499582" cy="12165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450"/>
                </a:lnSpc>
                <a:buNone/>
              </a:pPr>
              <a:r>
                <a:rPr lang="en-US" sz="700" dirty="0">
                  <a:solidFill>
                    <a:schemeClr val="bg2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Individua lacune di abilità</a:t>
              </a:r>
              <a:endParaRPr lang="en-US" sz="7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 10"/>
            <p:cNvSpPr/>
            <p:nvPr/>
          </p:nvSpPr>
          <p:spPr>
            <a:xfrm>
              <a:off x="7073895" y="2602355"/>
              <a:ext cx="499581" cy="17890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700"/>
                </a:lnSpc>
                <a:buNone/>
              </a:pPr>
              <a:r>
                <a:rPr lang="en-US" sz="700" b="1" dirty="0">
                  <a:solidFill>
                    <a:schemeClr val="accent1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Corsi Personalizzati</a:t>
              </a:r>
              <a:endParaRPr lang="en-US" sz="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11"/>
            <p:cNvSpPr/>
            <p:nvPr/>
          </p:nvSpPr>
          <p:spPr>
            <a:xfrm>
              <a:off x="7073895" y="2806699"/>
              <a:ext cx="499581" cy="12165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450"/>
                </a:lnSpc>
                <a:buNone/>
              </a:pPr>
              <a:r>
                <a:rPr lang="en-US" sz="700" dirty="0">
                  <a:solidFill>
                    <a:schemeClr val="bg2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Programmi su misura e pratici</a:t>
              </a:r>
              <a:endParaRPr lang="en-US" sz="7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Shape 12"/>
          <p:cNvSpPr/>
          <p:nvPr/>
        </p:nvSpPr>
        <p:spPr>
          <a:xfrm>
            <a:off x="3729632" y="3926853"/>
            <a:ext cx="4722763" cy="873010"/>
          </a:xfrm>
          <a:prstGeom prst="roundRect">
            <a:avLst>
              <a:gd name="adj" fmla="val 3095"/>
            </a:avLst>
          </a:prstGeom>
          <a:solidFill>
            <a:srgbClr val="B6FCB8"/>
          </a:solidFill>
          <a:ln/>
        </p:spPr>
        <p:txBody>
          <a:bodyPr/>
          <a:lstStyle/>
          <a:p>
            <a:pPr>
              <a:lnSpc>
                <a:spcPts val="1050"/>
              </a:lnSpc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✅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Benefici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1050"/>
              </a:lnSpc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Heebo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ts val="105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Aggiornamento delle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competenze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mirato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Heebo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ts val="105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Crescita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personalizzata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Heebo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ts val="105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Maggiore retention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dei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talenti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Heebo" pitchFamily="34" charset="-122"/>
              <a:cs typeface="Arial" panose="020B0604020202020204" pitchFamily="34" charset="0"/>
            </a:endParaRP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E5378FE2-5C53-05FB-D749-76751DB4D00B}"/>
              </a:ext>
            </a:extLst>
          </p:cNvPr>
          <p:cNvGrpSpPr/>
          <p:nvPr/>
        </p:nvGrpSpPr>
        <p:grpSpPr>
          <a:xfrm>
            <a:off x="3544565" y="3049895"/>
            <a:ext cx="1942728" cy="675896"/>
            <a:chOff x="4787474" y="3004564"/>
            <a:chExt cx="1942728" cy="726132"/>
          </a:xfrm>
        </p:grpSpPr>
        <p:sp>
          <p:nvSpPr>
            <p:cNvPr id="22" name="Shape 22">
              <a:extLst>
                <a:ext uri="{FF2B5EF4-FFF2-40B4-BE49-F238E27FC236}">
                  <a16:creationId xmlns:a16="http://schemas.microsoft.com/office/drawing/2014/main" id="{7302D25E-A9B3-8E36-73E3-78397ED25038}"/>
                </a:ext>
              </a:extLst>
            </p:cNvPr>
            <p:cNvSpPr/>
            <p:nvPr/>
          </p:nvSpPr>
          <p:spPr>
            <a:xfrm>
              <a:off x="4787474" y="3004564"/>
              <a:ext cx="1942728" cy="726132"/>
            </a:xfrm>
            <a:prstGeom prst="roundRect">
              <a:avLst>
                <a:gd name="adj" fmla="val 2050"/>
              </a:avLst>
            </a:prstGeom>
            <a:solidFill>
              <a:srgbClr val="FFFFFF"/>
            </a:solidFill>
            <a:ln w="14288">
              <a:solidFill>
                <a:srgbClr val="D8D4D4"/>
              </a:solidFill>
              <a:prstDash val="solid"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23">
              <a:extLst>
                <a:ext uri="{FF2B5EF4-FFF2-40B4-BE49-F238E27FC236}">
                  <a16:creationId xmlns:a16="http://schemas.microsoft.com/office/drawing/2014/main" id="{C5E1B081-D677-FF30-571E-40E90EDD0EC9}"/>
                </a:ext>
              </a:extLst>
            </p:cNvPr>
            <p:cNvSpPr/>
            <p:nvPr/>
          </p:nvSpPr>
          <p:spPr>
            <a:xfrm>
              <a:off x="4900955" y="3118046"/>
              <a:ext cx="1359694" cy="159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00"/>
                </a:lnSpc>
                <a:buNone/>
              </a:pPr>
              <a:r>
                <a:rPr lang="en-US" sz="950" b="1" dirty="0"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🤖 Uso di Chatbot e GenAI</a:t>
              </a:r>
              <a:endParaRPr lang="en-US" sz="9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24">
              <a:extLst>
                <a:ext uri="{FF2B5EF4-FFF2-40B4-BE49-F238E27FC236}">
                  <a16:creationId xmlns:a16="http://schemas.microsoft.com/office/drawing/2014/main" id="{80B16439-6B54-EDD6-D7B0-0AA1EB7B2DCD}"/>
                </a:ext>
              </a:extLst>
            </p:cNvPr>
            <p:cNvSpPr/>
            <p:nvPr/>
          </p:nvSpPr>
          <p:spPr>
            <a:xfrm>
              <a:off x="4900954" y="3347241"/>
              <a:ext cx="1767600" cy="26997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050"/>
                </a:lnSpc>
                <a:buNone/>
              </a:pPr>
              <a:r>
                <a:rPr lang="en-US" sz="75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Comprendere e utilizzare gli strumenti AI nel flusso operativo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59D57DE5-B4FC-897F-1620-C0B82A40EF2D}"/>
              </a:ext>
            </a:extLst>
          </p:cNvPr>
          <p:cNvGrpSpPr/>
          <p:nvPr/>
        </p:nvGrpSpPr>
        <p:grpSpPr>
          <a:xfrm>
            <a:off x="5556719" y="3035734"/>
            <a:ext cx="1708031" cy="704219"/>
            <a:chOff x="6799630" y="3004564"/>
            <a:chExt cx="1767600" cy="525600"/>
          </a:xfrm>
        </p:grpSpPr>
        <p:sp>
          <p:nvSpPr>
            <p:cNvPr id="25" name="Shape 25">
              <a:extLst>
                <a:ext uri="{FF2B5EF4-FFF2-40B4-BE49-F238E27FC236}">
                  <a16:creationId xmlns:a16="http://schemas.microsoft.com/office/drawing/2014/main" id="{6D7F067B-1F4C-8136-C138-9ECEEBD40B71}"/>
                </a:ext>
              </a:extLst>
            </p:cNvPr>
            <p:cNvSpPr/>
            <p:nvPr/>
          </p:nvSpPr>
          <p:spPr>
            <a:xfrm>
              <a:off x="6799630" y="3004564"/>
              <a:ext cx="1767600" cy="525600"/>
            </a:xfrm>
            <a:prstGeom prst="roundRect">
              <a:avLst>
                <a:gd name="adj" fmla="val 2050"/>
              </a:avLst>
            </a:prstGeom>
            <a:solidFill>
              <a:srgbClr val="FFFFFF"/>
            </a:solidFill>
            <a:ln w="14288">
              <a:solidFill>
                <a:srgbClr val="D8D4D4"/>
              </a:solidFill>
              <a:prstDash val="solid"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26">
              <a:extLst>
                <a:ext uri="{FF2B5EF4-FFF2-40B4-BE49-F238E27FC236}">
                  <a16:creationId xmlns:a16="http://schemas.microsoft.com/office/drawing/2014/main" id="{A7ADE946-65C8-A9E6-5791-B9C5276D640B}"/>
                </a:ext>
              </a:extLst>
            </p:cNvPr>
            <p:cNvSpPr/>
            <p:nvPr/>
          </p:nvSpPr>
          <p:spPr>
            <a:xfrm>
              <a:off x="6913111" y="3083924"/>
              <a:ext cx="1441400" cy="159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00"/>
                </a:lnSpc>
                <a:buNone/>
              </a:pPr>
              <a:r>
                <a:rPr lang="en-US" sz="950" b="1" dirty="0"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👁️ AI</a:t>
              </a:r>
              <a:endParaRPr lang="en-US" sz="9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27">
              <a:extLst>
                <a:ext uri="{FF2B5EF4-FFF2-40B4-BE49-F238E27FC236}">
                  <a16:creationId xmlns:a16="http://schemas.microsoft.com/office/drawing/2014/main" id="{736C6F01-99A2-378D-8DAC-1ADB1E4971F9}"/>
                </a:ext>
              </a:extLst>
            </p:cNvPr>
            <p:cNvSpPr/>
            <p:nvPr/>
          </p:nvSpPr>
          <p:spPr>
            <a:xfrm>
              <a:off x="6872751" y="3239051"/>
              <a:ext cx="1621355" cy="26997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050"/>
                </a:lnSpc>
                <a:buNone/>
              </a:pPr>
              <a:r>
                <a:rPr lang="en-US" sz="750" dirty="0" err="1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Tecniche</a:t>
              </a:r>
              <a:r>
                <a:rPr lang="en-US" sz="75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 per </a:t>
              </a:r>
              <a:r>
                <a:rPr lang="en-US" sz="750" dirty="0" err="1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correggere</a:t>
              </a:r>
              <a:r>
                <a:rPr lang="en-US" sz="75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 e </a:t>
              </a:r>
              <a:r>
                <a:rPr lang="en-US" sz="750" dirty="0" err="1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migliorare</a:t>
              </a:r>
              <a:r>
                <a:rPr lang="en-US" sz="75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 </a:t>
              </a:r>
              <a:r>
                <a:rPr lang="en-US" sz="750" dirty="0" err="1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output'AI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9451BD03-A601-45B4-4BD6-D7BC3461E19D}"/>
              </a:ext>
            </a:extLst>
          </p:cNvPr>
          <p:cNvGrpSpPr/>
          <p:nvPr/>
        </p:nvGrpSpPr>
        <p:grpSpPr>
          <a:xfrm>
            <a:off x="7318087" y="3035043"/>
            <a:ext cx="1767600" cy="705600"/>
            <a:chOff x="4148286" y="5287461"/>
            <a:chExt cx="3954884" cy="591145"/>
          </a:xfrm>
        </p:grpSpPr>
        <p:sp>
          <p:nvSpPr>
            <p:cNvPr id="28" name="Shape 28">
              <a:extLst>
                <a:ext uri="{FF2B5EF4-FFF2-40B4-BE49-F238E27FC236}">
                  <a16:creationId xmlns:a16="http://schemas.microsoft.com/office/drawing/2014/main" id="{62D20C0E-FFD0-E9F6-D298-4BA69B724350}"/>
                </a:ext>
              </a:extLst>
            </p:cNvPr>
            <p:cNvSpPr/>
            <p:nvPr/>
          </p:nvSpPr>
          <p:spPr>
            <a:xfrm>
              <a:off x="4148286" y="5287461"/>
              <a:ext cx="3954884" cy="591145"/>
            </a:xfrm>
            <a:prstGeom prst="roundRect">
              <a:avLst>
                <a:gd name="adj" fmla="val 2518"/>
              </a:avLst>
            </a:prstGeom>
            <a:solidFill>
              <a:srgbClr val="FFFFFF"/>
            </a:solidFill>
            <a:ln w="14288">
              <a:solidFill>
                <a:srgbClr val="D8D4D4"/>
              </a:solidFill>
              <a:prstDash val="solid"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29">
              <a:extLst>
                <a:ext uri="{FF2B5EF4-FFF2-40B4-BE49-F238E27FC236}">
                  <a16:creationId xmlns:a16="http://schemas.microsoft.com/office/drawing/2014/main" id="{8EC83F65-3465-E714-0F0A-19B799445CF7}"/>
                </a:ext>
              </a:extLst>
            </p:cNvPr>
            <p:cNvSpPr/>
            <p:nvPr/>
          </p:nvSpPr>
          <p:spPr>
            <a:xfrm>
              <a:off x="4261767" y="5400943"/>
              <a:ext cx="1240408" cy="159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00"/>
                </a:lnSpc>
                <a:buNone/>
              </a:pPr>
              <a:r>
                <a:rPr lang="en-US" sz="950" b="1" dirty="0"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📊 AI Analytics</a:t>
              </a:r>
              <a:endParaRPr lang="en-US" sz="9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 30">
              <a:extLst>
                <a:ext uri="{FF2B5EF4-FFF2-40B4-BE49-F238E27FC236}">
                  <a16:creationId xmlns:a16="http://schemas.microsoft.com/office/drawing/2014/main" id="{609525FD-F070-A870-2AAC-C4B205CBD119}"/>
                </a:ext>
              </a:extLst>
            </p:cNvPr>
            <p:cNvSpPr/>
            <p:nvPr/>
          </p:nvSpPr>
          <p:spPr>
            <a:xfrm>
              <a:off x="4261767" y="5630138"/>
              <a:ext cx="3727921" cy="13498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050"/>
                </a:lnSpc>
                <a:buNone/>
              </a:pPr>
              <a:r>
                <a:rPr lang="en-US" sz="75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Interpretare i dati </a:t>
              </a:r>
              <a:r>
                <a:rPr lang="en-US" sz="750" dirty="0" err="1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prodotti</a:t>
              </a:r>
              <a:r>
                <a:rPr lang="en-US" sz="75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 </a:t>
              </a:r>
              <a:r>
                <a:rPr lang="en-US" sz="750" dirty="0" err="1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dagli</a:t>
              </a:r>
              <a:endParaRPr lang="en-US" sz="7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endParaRPr>
            </a:p>
            <a:p>
              <a:pPr marL="0" indent="0" algn="l">
                <a:lnSpc>
                  <a:spcPts val="1050"/>
                </a:lnSpc>
                <a:buNone/>
              </a:pPr>
              <a:r>
                <a:rPr lang="en-US" sz="75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 strumenti AI per decisioni operative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Google Shape;138;p15">
            <a:extLst>
              <a:ext uri="{FF2B5EF4-FFF2-40B4-BE49-F238E27FC236}">
                <a16:creationId xmlns:a16="http://schemas.microsoft.com/office/drawing/2014/main" id="{8C47E85E-98B5-0F05-E5CA-B08DEE1864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28D1FE78-D0A7-5802-66B3-7B167F8FFEE7}"/>
              </a:ext>
            </a:extLst>
          </p:cNvPr>
          <p:cNvSpPr/>
          <p:nvPr/>
        </p:nvSpPr>
        <p:spPr>
          <a:xfrm>
            <a:off x="-737190" y="82550"/>
            <a:ext cx="683428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Marco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0">
            <a:extLst>
              <a:ext uri="{FF2B5EF4-FFF2-40B4-BE49-F238E27FC236}">
                <a16:creationId xmlns:a16="http://schemas.microsoft.com/office/drawing/2014/main" id="{CA185FED-EC62-1021-7D6A-D3A2C5B3C19D}"/>
              </a:ext>
            </a:extLst>
          </p:cNvPr>
          <p:cNvSpPr/>
          <p:nvPr/>
        </p:nvSpPr>
        <p:spPr>
          <a:xfrm>
            <a:off x="3491675" y="27815"/>
            <a:ext cx="684000" cy="232618"/>
          </a:xfrm>
          <a:prstGeom prst="roundRect">
            <a:avLst>
              <a:gd name="adj" fmla="val 17525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30424F50-223E-A75E-B8D9-3CD49722DF27}"/>
              </a:ext>
            </a:extLst>
          </p:cNvPr>
          <p:cNvSpPr/>
          <p:nvPr/>
        </p:nvSpPr>
        <p:spPr>
          <a:xfrm>
            <a:off x="3540301" y="65821"/>
            <a:ext cx="1213396" cy="168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it-IT" sz="8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it-IT" sz="9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CASE</a:t>
            </a:r>
            <a:endParaRPr lang="it-IT" sz="900" noProof="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3535200" y="651600"/>
            <a:ext cx="5166840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Nuovi Ruoli AI: Crescere nell'Era Digitale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925119" y="1903884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Un operatore del Customer Care vuole evolvere verso ruoli professionali emergenti introdotti dall'AI, costruendo un percorso di carriera interno all'azienda.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119" y="2743795"/>
            <a:ext cx="4722763" cy="129480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494410" y="3211675"/>
            <a:ext cx="713688" cy="127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00"/>
              </a:lnSpc>
              <a:buNone/>
            </a:pPr>
            <a:r>
              <a:rPr lang="en-US" sz="800" dirty="0">
                <a:solidFill>
                  <a:schemeClr val="bg2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Analisi Profilo</a:t>
            </a:r>
            <a:endParaRPr lang="en-US" sz="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494410" y="3375810"/>
            <a:ext cx="713688" cy="20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800"/>
              </a:lnSpc>
              <a:buNone/>
            </a:pPr>
            <a:r>
              <a:rPr lang="en-US" sz="600" dirty="0">
                <a:solidFill>
                  <a:schemeClr val="bg2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Valutazione competenze attuali</a:t>
            </a:r>
            <a:endParaRPr lang="en-US" sz="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457637" y="3247456"/>
            <a:ext cx="713687" cy="12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00"/>
              </a:lnSpc>
              <a:buNone/>
            </a:pPr>
            <a:r>
              <a:rPr lang="en-US" sz="800" dirty="0">
                <a:solidFill>
                  <a:schemeClr val="accent1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Confronto Ruolo</a:t>
            </a:r>
            <a:endParaRPr lang="en-US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457637" y="3411590"/>
            <a:ext cx="713687" cy="20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800"/>
              </a:lnSpc>
              <a:buNone/>
            </a:pPr>
            <a:r>
              <a:rPr lang="en-US" sz="600" dirty="0">
                <a:solidFill>
                  <a:schemeClr val="bg2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Allineamento con ruolo AI target</a:t>
            </a:r>
            <a:endParaRPr lang="en-US" sz="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439037" y="3211675"/>
            <a:ext cx="713687" cy="127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00"/>
              </a:lnSpc>
              <a:buNone/>
            </a:pPr>
            <a:r>
              <a:rPr lang="en-US" sz="800" dirty="0">
                <a:solidFill>
                  <a:schemeClr val="accent1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Skill Gap Map</a:t>
            </a:r>
            <a:endParaRPr lang="en-US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6439037" y="3375810"/>
            <a:ext cx="713687" cy="20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800"/>
              </a:lnSpc>
              <a:buNone/>
            </a:pPr>
            <a:r>
              <a:rPr lang="en-US" sz="600" dirty="0">
                <a:solidFill>
                  <a:schemeClr val="bg2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Identificazione lacune e priorità</a:t>
            </a:r>
            <a:endParaRPr lang="en-US" sz="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7411350" y="3017440"/>
            <a:ext cx="713688" cy="25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00"/>
              </a:lnSpc>
              <a:buNone/>
            </a:pPr>
            <a:r>
              <a:rPr lang="en-US" sz="800" dirty="0">
                <a:solidFill>
                  <a:schemeClr val="accent1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Percorso Sviluppo</a:t>
            </a:r>
            <a:endParaRPr lang="en-US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7411350" y="3309361"/>
            <a:ext cx="713688" cy="3066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800"/>
              </a:lnSpc>
              <a:buNone/>
            </a:pPr>
            <a:r>
              <a:rPr lang="en-US" sz="600" dirty="0">
                <a:solidFill>
                  <a:schemeClr val="bg2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Formazione e esperienze per la transizione</a:t>
            </a:r>
            <a:endParaRPr lang="en-US" sz="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3925119" y="4198069"/>
            <a:ext cx="4722763" cy="463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✅</a:t>
            </a:r>
            <a:r>
              <a:rPr lang="en-US" sz="11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Benefici: sviluppo di carriera interno, valorizzazione delle risorse, preparazione ai ruoli digitali del futuro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oogle Shape;138;p15">
            <a:extLst>
              <a:ext uri="{FF2B5EF4-FFF2-40B4-BE49-F238E27FC236}">
                <a16:creationId xmlns:a16="http://schemas.microsoft.com/office/drawing/2014/main" id="{01FB4F73-5D78-358B-0F97-31C557D722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B7B62690-C53B-323A-D8E6-6BF5844E5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" y="0"/>
            <a:ext cx="3429000" cy="5143500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95B4C5C7-1B20-8D96-5F9B-49B784A4572E}"/>
              </a:ext>
            </a:extLst>
          </p:cNvPr>
          <p:cNvGrpSpPr/>
          <p:nvPr/>
        </p:nvGrpSpPr>
        <p:grpSpPr>
          <a:xfrm>
            <a:off x="-39823" y="3655910"/>
            <a:ext cx="3954884" cy="1329556"/>
            <a:chOff x="4697760" y="1658689"/>
            <a:chExt cx="3954884" cy="1329556"/>
          </a:xfrm>
        </p:grpSpPr>
        <p:sp>
          <p:nvSpPr>
            <p:cNvPr id="2" name="Shape 22">
              <a:extLst>
                <a:ext uri="{FF2B5EF4-FFF2-40B4-BE49-F238E27FC236}">
                  <a16:creationId xmlns:a16="http://schemas.microsoft.com/office/drawing/2014/main" id="{A2A9FCD1-D636-46B7-BEE8-ED7615D01771}"/>
                </a:ext>
              </a:extLst>
            </p:cNvPr>
            <p:cNvSpPr/>
            <p:nvPr/>
          </p:nvSpPr>
          <p:spPr>
            <a:xfrm>
              <a:off x="4697760" y="1658689"/>
              <a:ext cx="1942728" cy="697557"/>
            </a:xfrm>
            <a:prstGeom prst="roundRect">
              <a:avLst>
                <a:gd name="adj" fmla="val 2134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 23">
              <a:extLst>
                <a:ext uri="{FF2B5EF4-FFF2-40B4-BE49-F238E27FC236}">
                  <a16:creationId xmlns:a16="http://schemas.microsoft.com/office/drawing/2014/main" id="{C9494923-B05F-11F6-C55B-9CCDCDA58A5C}"/>
                </a:ext>
              </a:extLst>
            </p:cNvPr>
            <p:cNvSpPr/>
            <p:nvPr/>
          </p:nvSpPr>
          <p:spPr>
            <a:xfrm>
              <a:off x="4796954" y="1757883"/>
              <a:ext cx="1240408" cy="159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00"/>
                </a:lnSpc>
                <a:buNone/>
              </a:pPr>
              <a:r>
                <a:rPr lang="en-US" sz="950" dirty="0">
                  <a:solidFill>
                    <a:srgbClr val="000000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🎓</a:t>
              </a:r>
              <a:r>
                <a:rPr lang="en-US" sz="950" dirty="0">
                  <a:solidFill>
                    <a:srgbClr val="4C4C4D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 AI Trainer</a:t>
              </a:r>
              <a:endParaRPr lang="en-US" sz="9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 24">
              <a:extLst>
                <a:ext uri="{FF2B5EF4-FFF2-40B4-BE49-F238E27FC236}">
                  <a16:creationId xmlns:a16="http://schemas.microsoft.com/office/drawing/2014/main" id="{7D8DEBAF-B367-EA5D-AC73-5D8226CBDFAE}"/>
                </a:ext>
              </a:extLst>
            </p:cNvPr>
            <p:cNvSpPr/>
            <p:nvPr/>
          </p:nvSpPr>
          <p:spPr>
            <a:xfrm>
              <a:off x="4796954" y="1987079"/>
              <a:ext cx="1744340" cy="26997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050"/>
                </a:lnSpc>
                <a:buNone/>
              </a:pPr>
              <a:r>
                <a:rPr lang="en-US" sz="75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Addestra e ottimizza i modelli AI con dati di qualità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hape 25">
              <a:extLst>
                <a:ext uri="{FF2B5EF4-FFF2-40B4-BE49-F238E27FC236}">
                  <a16:creationId xmlns:a16="http://schemas.microsoft.com/office/drawing/2014/main" id="{F2AE5BAE-2098-8EF9-137F-72A1849C7AF8}"/>
                </a:ext>
              </a:extLst>
            </p:cNvPr>
            <p:cNvSpPr/>
            <p:nvPr/>
          </p:nvSpPr>
          <p:spPr>
            <a:xfrm>
              <a:off x="6709916" y="1658689"/>
              <a:ext cx="1942728" cy="697557"/>
            </a:xfrm>
            <a:prstGeom prst="roundRect">
              <a:avLst>
                <a:gd name="adj" fmla="val 2134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26">
              <a:extLst>
                <a:ext uri="{FF2B5EF4-FFF2-40B4-BE49-F238E27FC236}">
                  <a16:creationId xmlns:a16="http://schemas.microsoft.com/office/drawing/2014/main" id="{457E4FA6-E8BD-ADB3-8100-E7AAC58E6FE9}"/>
                </a:ext>
              </a:extLst>
            </p:cNvPr>
            <p:cNvSpPr/>
            <p:nvPr/>
          </p:nvSpPr>
          <p:spPr>
            <a:xfrm>
              <a:off x="6809110" y="1757883"/>
              <a:ext cx="1347192" cy="159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00"/>
                </a:lnSpc>
                <a:buNone/>
              </a:pPr>
              <a:r>
                <a:rPr lang="en-US" sz="950" dirty="0">
                  <a:solidFill>
                    <a:srgbClr val="000000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✍️</a:t>
              </a:r>
              <a:r>
                <a:rPr lang="en-US" sz="950" dirty="0">
                  <a:solidFill>
                    <a:srgbClr val="4C4C4D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 Conversation Designer</a:t>
              </a:r>
              <a:endParaRPr lang="en-US" sz="9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27">
              <a:extLst>
                <a:ext uri="{FF2B5EF4-FFF2-40B4-BE49-F238E27FC236}">
                  <a16:creationId xmlns:a16="http://schemas.microsoft.com/office/drawing/2014/main" id="{E9FFB337-8F4E-C730-D253-D54CB89D44A0}"/>
                </a:ext>
              </a:extLst>
            </p:cNvPr>
            <p:cNvSpPr/>
            <p:nvPr/>
          </p:nvSpPr>
          <p:spPr>
            <a:xfrm>
              <a:off x="6809110" y="1987079"/>
              <a:ext cx="1744340" cy="26997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050"/>
                </a:lnSpc>
                <a:buNone/>
              </a:pPr>
              <a:r>
                <a:rPr lang="en-US" sz="75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Progetta i flussi conversazionali per chatbot e AI agent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Shape 28">
              <a:extLst>
                <a:ext uri="{FF2B5EF4-FFF2-40B4-BE49-F238E27FC236}">
                  <a16:creationId xmlns:a16="http://schemas.microsoft.com/office/drawing/2014/main" id="{A0B181A0-11B8-825F-C5B1-3EBBC279DF95}"/>
                </a:ext>
              </a:extLst>
            </p:cNvPr>
            <p:cNvSpPr/>
            <p:nvPr/>
          </p:nvSpPr>
          <p:spPr>
            <a:xfrm>
              <a:off x="4697760" y="2425675"/>
              <a:ext cx="3954884" cy="562570"/>
            </a:xfrm>
            <a:prstGeom prst="roundRect">
              <a:avLst>
                <a:gd name="adj" fmla="val 2646"/>
              </a:avLst>
            </a:prstGeom>
            <a:solidFill>
              <a:srgbClr val="F2EEEE"/>
            </a:solidFill>
            <a:ln/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29">
              <a:extLst>
                <a:ext uri="{FF2B5EF4-FFF2-40B4-BE49-F238E27FC236}">
                  <a16:creationId xmlns:a16="http://schemas.microsoft.com/office/drawing/2014/main" id="{8914C749-218D-434E-C908-360AEB6C8B66}"/>
                </a:ext>
              </a:extLst>
            </p:cNvPr>
            <p:cNvSpPr/>
            <p:nvPr/>
          </p:nvSpPr>
          <p:spPr>
            <a:xfrm>
              <a:off x="4796954" y="2524869"/>
              <a:ext cx="1275531" cy="159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200"/>
                </a:lnSpc>
                <a:buNone/>
              </a:pPr>
              <a:r>
                <a:rPr lang="en-US" sz="950" dirty="0">
                  <a:solidFill>
                    <a:srgbClr val="000000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🔍</a:t>
              </a:r>
              <a:r>
                <a:rPr lang="en-US" sz="950" dirty="0">
                  <a:solidFill>
                    <a:srgbClr val="4C4C4D"/>
                  </a:solidFill>
                  <a:latin typeface="Arial" panose="020B0604020202020204" pitchFamily="34" charset="0"/>
                  <a:ea typeface="Crimson Pro Semi Bold" pitchFamily="34" charset="-122"/>
                  <a:cs typeface="Arial" panose="020B0604020202020204" pitchFamily="34" charset="0"/>
                </a:rPr>
                <a:t> AI Quality Supervisor</a:t>
              </a:r>
              <a:endParaRPr lang="en-US" sz="9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30">
              <a:extLst>
                <a:ext uri="{FF2B5EF4-FFF2-40B4-BE49-F238E27FC236}">
                  <a16:creationId xmlns:a16="http://schemas.microsoft.com/office/drawing/2014/main" id="{407C7A21-4FEC-5975-7BA4-E2B976662885}"/>
                </a:ext>
              </a:extLst>
            </p:cNvPr>
            <p:cNvSpPr/>
            <p:nvPr/>
          </p:nvSpPr>
          <p:spPr>
            <a:xfrm>
              <a:off x="4796954" y="2754064"/>
              <a:ext cx="3756496" cy="13498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050"/>
                </a:lnSpc>
                <a:buNone/>
              </a:pPr>
              <a:r>
                <a:rPr lang="en-US" sz="750" dirty="0">
                  <a:solidFill>
                    <a:srgbClr val="4C4C4D"/>
                  </a:solidFill>
                  <a:latin typeface="Arial" panose="020B0604020202020204" pitchFamily="34" charset="0"/>
                  <a:ea typeface="Heebo" pitchFamily="34" charset="-122"/>
                  <a:cs typeface="Arial" panose="020B0604020202020204" pitchFamily="34" charset="0"/>
                </a:rPr>
                <a:t>Supervisiona e garantisce la qualità degli output AI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611BD838-858E-30F4-1CE3-DB429C749E8A}"/>
              </a:ext>
            </a:extLst>
          </p:cNvPr>
          <p:cNvSpPr/>
          <p:nvPr/>
        </p:nvSpPr>
        <p:spPr>
          <a:xfrm>
            <a:off x="-779718" y="101023"/>
            <a:ext cx="744810" cy="36945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Marco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0">
            <a:extLst>
              <a:ext uri="{FF2B5EF4-FFF2-40B4-BE49-F238E27FC236}">
                <a16:creationId xmlns:a16="http://schemas.microsoft.com/office/drawing/2014/main" id="{F51D4071-04A5-6640-A0D7-9D8F33FD9907}"/>
              </a:ext>
            </a:extLst>
          </p:cNvPr>
          <p:cNvSpPr/>
          <p:nvPr/>
        </p:nvSpPr>
        <p:spPr>
          <a:xfrm>
            <a:off x="3517077" y="27815"/>
            <a:ext cx="655099" cy="232618"/>
          </a:xfrm>
          <a:prstGeom prst="roundRect">
            <a:avLst>
              <a:gd name="adj" fmla="val 17525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28" name="Text 1">
            <a:extLst>
              <a:ext uri="{FF2B5EF4-FFF2-40B4-BE49-F238E27FC236}">
                <a16:creationId xmlns:a16="http://schemas.microsoft.com/office/drawing/2014/main" id="{3D70DED2-F75E-3B55-E99C-9A192D33EB09}"/>
              </a:ext>
            </a:extLst>
          </p:cNvPr>
          <p:cNvSpPr/>
          <p:nvPr/>
        </p:nvSpPr>
        <p:spPr>
          <a:xfrm>
            <a:off x="3551112" y="63284"/>
            <a:ext cx="1213396" cy="168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it-IT" sz="8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it-IT" sz="9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CASE</a:t>
            </a:r>
            <a:endParaRPr lang="it-IT" sz="900" noProof="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8379" y="420067"/>
            <a:ext cx="2647578" cy="305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Scalabilità della Soluzione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88379" y="826219"/>
            <a:ext cx="4738241" cy="2640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Il framework non è pensato solo per il Customer Care: la stessa logica di assessment, matching e formazione personalizzata può essere replicata in ogni funzione aziendale.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379" y="1165920"/>
            <a:ext cx="244153" cy="24415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88379" y="1494160"/>
            <a:ext cx="1221060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Finance</a:t>
            </a:r>
            <a:endParaRPr lang="en-US" sz="9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88379" y="1687116"/>
            <a:ext cx="4738241" cy="132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Competenze di analisi dati, AI per forecasting e compliance finanziaria.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379" y="1953741"/>
            <a:ext cx="244153" cy="24415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88379" y="2281982"/>
            <a:ext cx="1221060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Sales</a:t>
            </a:r>
            <a:endParaRPr lang="en-US" sz="9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488379" y="2474937"/>
            <a:ext cx="4738241" cy="132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Skill di AI selling, CRM intelligente e analisi predittiva delle opportunità.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379" y="2741563"/>
            <a:ext cx="244153" cy="24415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88379" y="3069803"/>
            <a:ext cx="1221060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HR</a:t>
            </a:r>
            <a:endParaRPr lang="en-US" sz="9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488379" y="3262759"/>
            <a:ext cx="4738241" cy="132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Recruiting assistito da AI, talent management e people analytics avanzata.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8379" y="3529385"/>
            <a:ext cx="244153" cy="24415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488379" y="3857625"/>
            <a:ext cx="1221060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Operations</a:t>
            </a:r>
            <a:endParaRPr lang="en-US" sz="9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488379" y="4050581"/>
            <a:ext cx="4738241" cy="132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Ottimizzazione dei processi, automazione intelligente e gestione della qualità.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0"/>
          <p:cNvSpPr/>
          <p:nvPr/>
        </p:nvSpPr>
        <p:spPr>
          <a:xfrm>
            <a:off x="488379" y="4258270"/>
            <a:ext cx="4738241" cy="465088"/>
          </a:xfrm>
          <a:prstGeom prst="roundRect">
            <a:avLst>
              <a:gd name="adj" fmla="val 3151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anchor="ctr"/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Il tool è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progettato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per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crescere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con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l'organizzazione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: ogni nuovo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dipartimento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integrato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amplia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il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valore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complessivo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della Knowledge Base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aziendale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oogle Shape;138;p15">
            <a:extLst>
              <a:ext uri="{FF2B5EF4-FFF2-40B4-BE49-F238E27FC236}">
                <a16:creationId xmlns:a16="http://schemas.microsoft.com/office/drawing/2014/main" id="{251755B0-6E51-138A-682F-6103DDD547E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F543804F-6AA4-8D7B-550E-66C06A8AB637}"/>
              </a:ext>
            </a:extLst>
          </p:cNvPr>
          <p:cNvSpPr/>
          <p:nvPr/>
        </p:nvSpPr>
        <p:spPr>
          <a:xfrm>
            <a:off x="-779720" y="82550"/>
            <a:ext cx="725958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Marco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0">
            <a:extLst>
              <a:ext uri="{FF2B5EF4-FFF2-40B4-BE49-F238E27FC236}">
                <a16:creationId xmlns:a16="http://schemas.microsoft.com/office/drawing/2014/main" id="{240193CD-DF14-7F18-B1E7-0952FAE64228}"/>
              </a:ext>
            </a:extLst>
          </p:cNvPr>
          <p:cNvSpPr/>
          <p:nvPr/>
        </p:nvSpPr>
        <p:spPr>
          <a:xfrm>
            <a:off x="321693" y="66279"/>
            <a:ext cx="655099" cy="232618"/>
          </a:xfrm>
          <a:prstGeom prst="roundRect">
            <a:avLst>
              <a:gd name="adj" fmla="val 17525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F93F592A-B7D1-A093-D917-B574B15D40A2}"/>
              </a:ext>
            </a:extLst>
          </p:cNvPr>
          <p:cNvSpPr/>
          <p:nvPr/>
        </p:nvSpPr>
        <p:spPr>
          <a:xfrm>
            <a:off x="353189" y="101748"/>
            <a:ext cx="1213396" cy="168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it-IT" sz="8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it-IT" sz="900" noProof="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CASE</a:t>
            </a:r>
            <a:endParaRPr lang="it-IT" sz="900" noProof="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8FB23FD-75A7-ABC9-8F30-FB0E0C3D0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0">
            <a:extLst>
              <a:ext uri="{FF2B5EF4-FFF2-40B4-BE49-F238E27FC236}">
                <a16:creationId xmlns:a16="http://schemas.microsoft.com/office/drawing/2014/main" id="{73C6EBC1-4D58-0888-9ACA-9A992369B990}"/>
              </a:ext>
            </a:extLst>
          </p:cNvPr>
          <p:cNvSpPr/>
          <p:nvPr/>
        </p:nvSpPr>
        <p:spPr>
          <a:xfrm>
            <a:off x="8237327" y="38386"/>
            <a:ext cx="655099" cy="232618"/>
          </a:xfrm>
          <a:prstGeom prst="roundRect">
            <a:avLst>
              <a:gd name="adj" fmla="val 17525"/>
            </a:avLst>
          </a:prstGeom>
          <a:noFill/>
          <a:ln w="4763">
            <a:solidFill>
              <a:schemeClr val="bg2"/>
            </a:solidFill>
            <a:prstDash val="solid"/>
          </a:ln>
        </p:spPr>
        <p:txBody>
          <a:bodyPr/>
          <a:lstStyle/>
          <a:p>
            <a:r>
              <a:rPr lang="it-IT" sz="900" noProof="0" dirty="0">
                <a:solidFill>
                  <a:schemeClr val="bg2"/>
                </a:solidFill>
              </a:rPr>
              <a:t>Prototipo</a:t>
            </a:r>
            <a:endParaRPr lang="it-IT" sz="800" noProof="0" dirty="0">
              <a:solidFill>
                <a:schemeClr val="bg2"/>
              </a:solidFill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209A5397-B5B4-B576-2A47-6C23905E16B0}"/>
              </a:ext>
            </a:extLst>
          </p:cNvPr>
          <p:cNvSpPr/>
          <p:nvPr/>
        </p:nvSpPr>
        <p:spPr>
          <a:xfrm>
            <a:off x="-779720" y="82550"/>
            <a:ext cx="725958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Speake: Daniel</a:t>
            </a:r>
            <a:endParaRPr lang="en-GB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38;p15">
            <a:extLst>
              <a:ext uri="{FF2B5EF4-FFF2-40B4-BE49-F238E27FC236}">
                <a16:creationId xmlns:a16="http://schemas.microsoft.com/office/drawing/2014/main" id="{915F9F06-3722-3BBE-665A-7C78E4DA50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412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0F61A4-5D82-E4C3-52C6-71201C3E7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0">
            <a:extLst>
              <a:ext uri="{FF2B5EF4-FFF2-40B4-BE49-F238E27FC236}">
                <a16:creationId xmlns:a16="http://schemas.microsoft.com/office/drawing/2014/main" id="{F44B3737-197E-0428-550E-0DF79DEB987F}"/>
              </a:ext>
            </a:extLst>
          </p:cNvPr>
          <p:cNvSpPr/>
          <p:nvPr/>
        </p:nvSpPr>
        <p:spPr>
          <a:xfrm>
            <a:off x="8308541" y="16934"/>
            <a:ext cx="719577" cy="232618"/>
          </a:xfrm>
          <a:prstGeom prst="roundRect">
            <a:avLst>
              <a:gd name="adj" fmla="val 17525"/>
            </a:avLst>
          </a:prstGeom>
          <a:noFill/>
          <a:ln w="4763">
            <a:solidFill>
              <a:schemeClr val="bg2"/>
            </a:solidFill>
            <a:prstDash val="solid"/>
          </a:ln>
        </p:spPr>
        <p:txBody>
          <a:bodyPr/>
          <a:lstStyle/>
          <a:p>
            <a:r>
              <a:rPr lang="it-IT" sz="800" noProof="0" dirty="0">
                <a:solidFill>
                  <a:schemeClr val="bg2"/>
                </a:solidFill>
              </a:rPr>
              <a:t> </a:t>
            </a:r>
            <a:r>
              <a:rPr lang="it-IT" sz="800" noProof="0" dirty="0">
                <a:solidFill>
                  <a:schemeClr val="bg2"/>
                </a:solidFill>
                <a:hlinkClick r:id="rId3"/>
              </a:rPr>
              <a:t>P</a:t>
            </a:r>
            <a:r>
              <a:rPr lang="it-IT" sz="900" noProof="0" dirty="0">
                <a:solidFill>
                  <a:schemeClr val="bg2"/>
                </a:solidFill>
                <a:hlinkClick r:id="rId3"/>
              </a:rPr>
              <a:t>rototipo</a:t>
            </a:r>
            <a:endParaRPr lang="it-IT" sz="800" noProof="0" dirty="0">
              <a:solidFill>
                <a:schemeClr val="bg2"/>
              </a:solidFill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FE9C33D-55AA-5A40-DA77-FFF6EE5AC833}"/>
              </a:ext>
            </a:extLst>
          </p:cNvPr>
          <p:cNvSpPr/>
          <p:nvPr/>
        </p:nvSpPr>
        <p:spPr>
          <a:xfrm>
            <a:off x="-828881" y="82550"/>
            <a:ext cx="775119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Daniel</a:t>
            </a:r>
            <a:endParaRPr lang="en-GB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38;p15">
            <a:extLst>
              <a:ext uri="{FF2B5EF4-FFF2-40B4-BE49-F238E27FC236}">
                <a16:creationId xmlns:a16="http://schemas.microsoft.com/office/drawing/2014/main" id="{1B41B563-E943-63FF-EFA1-D7456CA5E3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464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750B4-6FEB-0F75-F0DA-16702D671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C0776FB-6A99-7B30-43D5-EE300ED26DBC}"/>
              </a:ext>
            </a:extLst>
          </p:cNvPr>
          <p:cNvSpPr/>
          <p:nvPr/>
        </p:nvSpPr>
        <p:spPr>
          <a:xfrm>
            <a:off x="496119" y="420439"/>
            <a:ext cx="680963" cy="224284"/>
          </a:xfrm>
          <a:prstGeom prst="roundRect">
            <a:avLst>
              <a:gd name="adj" fmla="val 18052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1F10C101-719C-B4C6-51DB-A9512D3A5E2A}"/>
              </a:ext>
            </a:extLst>
          </p:cNvPr>
          <p:cNvSpPr/>
          <p:nvPr/>
        </p:nvSpPr>
        <p:spPr>
          <a:xfrm>
            <a:off x="573137" y="461293"/>
            <a:ext cx="526926" cy="142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it-IT" sz="750" noProof="0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Ex-</a:t>
            </a:r>
            <a:r>
              <a:rPr lang="it-IT" sz="750" noProof="0" dirty="0" err="1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summary</a:t>
            </a:r>
            <a:endParaRPr lang="it-IT" sz="75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3FAF5FE-1CE0-5334-7B9D-AF6176C39B47}"/>
              </a:ext>
            </a:extLst>
          </p:cNvPr>
          <p:cNvSpPr/>
          <p:nvPr/>
        </p:nvSpPr>
        <p:spPr>
          <a:xfrm>
            <a:off x="496119" y="685651"/>
            <a:ext cx="4871219" cy="376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it-IT" sz="2350" noProof="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Executive </a:t>
            </a:r>
            <a:r>
              <a:rPr lang="it-IT" sz="2350" noProof="0" dirty="0" err="1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summary</a:t>
            </a:r>
            <a:endParaRPr lang="it-IT" sz="235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EC0D2381-CF83-0E01-CA4E-60875FA56158}"/>
              </a:ext>
            </a:extLst>
          </p:cNvPr>
          <p:cNvSpPr/>
          <p:nvPr/>
        </p:nvSpPr>
        <p:spPr>
          <a:xfrm>
            <a:off x="-826936" y="82550"/>
            <a:ext cx="773173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Giulia</a:t>
            </a:r>
            <a:endParaRPr lang="en-GB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oogle Shape;138;p15">
            <a:extLst>
              <a:ext uri="{FF2B5EF4-FFF2-40B4-BE49-F238E27FC236}">
                <a16:creationId xmlns:a16="http://schemas.microsoft.com/office/drawing/2014/main" id="{3A915E75-5832-F92F-0DE9-71F18F6DC6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0D576C3-5DCD-0EAE-3E69-236ACD377DFF}"/>
              </a:ext>
            </a:extLst>
          </p:cNvPr>
          <p:cNvSpPr/>
          <p:nvPr/>
        </p:nvSpPr>
        <p:spPr>
          <a:xfrm>
            <a:off x="743007" y="4389590"/>
            <a:ext cx="7200000" cy="365779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A70057-6E04-7819-0AD9-5003AC4093E4}"/>
              </a:ext>
            </a:extLst>
          </p:cNvPr>
          <p:cNvSpPr txBox="1"/>
          <p:nvPr/>
        </p:nvSpPr>
        <p:spPr>
          <a:xfrm>
            <a:off x="904791" y="1036682"/>
            <a:ext cx="7151431" cy="509370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accent2"/>
                </a:solidFill>
              </a:rPr>
              <a:t>SCOPO DEL PROGETTO</a:t>
            </a:r>
          </a:p>
          <a:p>
            <a:r>
              <a:rPr lang="it-IT" sz="1600" dirty="0"/>
              <a:t>Realizzare un prototipo basato sull’AI che supporti la formazione di un operatore di Call Center per acquisire nuova knowledge su temi AI e non solo!</a:t>
            </a:r>
          </a:p>
          <a:p>
            <a:pPr algn="ctr"/>
            <a:endParaRPr lang="it-IT" b="1" dirty="0"/>
          </a:p>
          <a:p>
            <a:pPr algn="ctr">
              <a:lnSpc>
                <a:spcPct val="150000"/>
              </a:lnSpc>
            </a:pPr>
            <a:endParaRPr lang="it-IT" sz="400" b="1" dirty="0"/>
          </a:p>
          <a:p>
            <a:pPr algn="ctr">
              <a:lnSpc>
                <a:spcPct val="150000"/>
              </a:lnSpc>
            </a:pPr>
            <a:r>
              <a:rPr lang="it-IT" b="1" dirty="0"/>
              <a:t>MAIN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Cenni storici dell’AI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L'AI nei Processi di Customer Care: l’effetto moltiplicatore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Alfabetizzazione AI: nascono nuovi ruoli anche nei call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Prototipo: come funziona il tool</a:t>
            </a:r>
          </a:p>
          <a:p>
            <a:endParaRPr lang="it-IT" dirty="0"/>
          </a:p>
          <a:p>
            <a:pPr algn="ctr">
              <a:lnSpc>
                <a:spcPct val="150000"/>
              </a:lnSpc>
            </a:pPr>
            <a:r>
              <a:rPr lang="it-IT" b="1" dirty="0"/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Applicazione del prototipo e scalabilità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/>
          </a:p>
          <a:p>
            <a:endParaRPr lang="it-IT" b="1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0E93E35-26D3-1C79-3820-12B17BB7CD78}"/>
              </a:ext>
            </a:extLst>
          </p:cNvPr>
          <p:cNvSpPr/>
          <p:nvPr/>
        </p:nvSpPr>
        <p:spPr>
          <a:xfrm>
            <a:off x="753024" y="1457698"/>
            <a:ext cx="7200000" cy="612000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1FBBA7C9-2A8A-0FBF-5379-8FCB6D6589D0}"/>
              </a:ext>
            </a:extLst>
          </p:cNvPr>
          <p:cNvSpPr/>
          <p:nvPr/>
        </p:nvSpPr>
        <p:spPr>
          <a:xfrm>
            <a:off x="727117" y="2728829"/>
            <a:ext cx="7200000" cy="1044000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810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>
            <a:off x="0" y="828387"/>
            <a:ext cx="9144000" cy="43322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sz="1350">
              <a:solidFill>
                <a:sysClr val="windowText" lastClr="000000"/>
              </a:solidFill>
            </a:endParaRPr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285750" y="-119817"/>
            <a:ext cx="8572500" cy="102462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it-IT" sz="2300" b="1" dirty="0">
                <a:latin typeface="Play"/>
                <a:ea typeface="Play"/>
                <a:cs typeface="Play"/>
                <a:sym typeface="Play"/>
              </a:rPr>
              <a:t>Cenni storici (1)</a:t>
            </a:r>
            <a:br>
              <a:rPr lang="it-IT" sz="2400" b="1" dirty="0">
                <a:latin typeface="Play"/>
                <a:ea typeface="Play"/>
                <a:cs typeface="Play"/>
                <a:sym typeface="Play"/>
              </a:rPr>
            </a:br>
            <a:r>
              <a:rPr lang="it-IT" sz="2000" b="1" dirty="0">
                <a:latin typeface="Play"/>
                <a:sym typeface="Play"/>
              </a:rPr>
              <a:t>F</a:t>
            </a:r>
            <a:r>
              <a:rPr lang="it-IT" sz="2000" b="1" dirty="0">
                <a:latin typeface="Play"/>
                <a:ea typeface="Play"/>
                <a:cs typeface="Play"/>
                <a:sym typeface="Play"/>
              </a:rPr>
              <a:t>rom the </a:t>
            </a:r>
            <a:r>
              <a:rPr lang="it-IT" sz="2000" b="1" i="1" dirty="0" err="1">
                <a:latin typeface="Play"/>
                <a:ea typeface="Play"/>
                <a:cs typeface="Play"/>
                <a:sym typeface="Play"/>
              </a:rPr>
              <a:t>beginning</a:t>
            </a:r>
            <a:r>
              <a:rPr lang="it-IT" sz="2000" b="1" dirty="0"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it-IT" sz="2000" b="1" dirty="0">
                <a:latin typeface="Play"/>
              </a:rPr>
              <a:t>‘50s </a:t>
            </a:r>
            <a:r>
              <a:rPr lang="it-IT" sz="2000" b="1" dirty="0">
                <a:sym typeface="Wingdings" panose="05000000000000000000" pitchFamily="2" charset="2"/>
              </a:rPr>
              <a:t> </a:t>
            </a:r>
            <a:r>
              <a:rPr lang="it-IT" sz="2000" b="1" dirty="0">
                <a:latin typeface="Play"/>
                <a:sym typeface="Wingdings" panose="05000000000000000000" pitchFamily="2" charset="2"/>
              </a:rPr>
              <a:t>to the </a:t>
            </a:r>
            <a:r>
              <a:rPr lang="it-IT" sz="2000" b="1" i="1" dirty="0" err="1">
                <a:latin typeface="Play"/>
              </a:rPr>
              <a:t>present</a:t>
            </a:r>
            <a:endParaRPr sz="2000" b="1" i="1" dirty="0">
              <a:latin typeface="Play"/>
              <a:sym typeface="Play"/>
            </a:endParaRPr>
          </a:p>
        </p:txBody>
      </p:sp>
      <p:grpSp>
        <p:nvGrpSpPr>
          <p:cNvPr id="108" name="Google Shape;108;p15"/>
          <p:cNvGrpSpPr/>
          <p:nvPr/>
        </p:nvGrpSpPr>
        <p:grpSpPr>
          <a:xfrm>
            <a:off x="167395" y="959708"/>
            <a:ext cx="3213000" cy="4200909"/>
            <a:chOff x="476250" y="1428750"/>
            <a:chExt cx="3429000" cy="1897045"/>
          </a:xfrm>
        </p:grpSpPr>
        <p:sp>
          <p:nvSpPr>
            <p:cNvPr id="109" name="Google Shape;109;p15"/>
            <p:cNvSpPr/>
            <p:nvPr/>
          </p:nvSpPr>
          <p:spPr>
            <a:xfrm>
              <a:off x="476250" y="1428750"/>
              <a:ext cx="3429000" cy="1869540"/>
            </a:xfrm>
            <a:prstGeom prst="roundRect">
              <a:avLst>
                <a:gd name="adj" fmla="val 48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476250" y="1428750"/>
              <a:ext cx="3429000" cy="260395"/>
            </a:xfrm>
            <a:prstGeom prst="roundRect">
              <a:avLst>
                <a:gd name="adj" fmla="val 2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12" name="Google Shape;112;p15"/>
            <p:cNvSpPr txBox="1"/>
            <p:nvPr/>
          </p:nvSpPr>
          <p:spPr>
            <a:xfrm>
              <a:off x="548401" y="1478301"/>
              <a:ext cx="3143400" cy="236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rgbClr val="FFFFFF"/>
                  </a:solidFill>
                </a:rPr>
                <a:t> </a:t>
              </a:r>
              <a:r>
                <a:rPr lang="it-IT" sz="1500" b="1" dirty="0"/>
                <a:t>FABULOUS ‘50S</a:t>
              </a:r>
            </a:p>
            <a:p>
              <a:pPr algn="ctr"/>
              <a:endParaRPr lang="it-IT"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113" name="Google Shape;113;p15"/>
            <p:cNvSpPr txBox="1"/>
            <p:nvPr/>
          </p:nvSpPr>
          <p:spPr>
            <a:xfrm>
              <a:off x="552981" y="1766124"/>
              <a:ext cx="3352269" cy="15596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14300">
                <a:spcBef>
                  <a:spcPts val="300"/>
                </a:spcBef>
                <a:buClr>
                  <a:srgbClr val="334155"/>
                </a:buClr>
                <a:buSzPts val="1200"/>
              </a:pPr>
              <a:r>
                <a:rPr lang="it-IT" sz="1350" b="1" dirty="0"/>
                <a:t>1950: TURING TEST</a:t>
              </a:r>
            </a:p>
            <a:p>
              <a:pPr marL="114300">
                <a:spcBef>
                  <a:spcPts val="300"/>
                </a:spcBef>
                <a:buClr>
                  <a:srgbClr val="334155"/>
                </a:buClr>
                <a:buSzPts val="1200"/>
              </a:pPr>
              <a:r>
                <a:rPr lang="it-IT" sz="900" dirty="0"/>
                <a:t>Quando una </a:t>
              </a:r>
              <a:r>
                <a:rPr lang="it-IT" sz="900" b="1" dirty="0"/>
                <a:t>macchina</a:t>
              </a:r>
              <a:r>
                <a:rPr lang="it-IT" sz="900" dirty="0"/>
                <a:t> può essere definita «</a:t>
              </a:r>
              <a:r>
                <a:rPr lang="it-IT" sz="900" b="1" dirty="0"/>
                <a:t>intelligente</a:t>
              </a:r>
              <a:r>
                <a:rPr lang="it-IT" sz="900" dirty="0"/>
                <a:t>»</a:t>
              </a:r>
            </a:p>
            <a:p>
              <a:pPr marL="242888" lvl="1" indent="-128588">
                <a:spcBef>
                  <a:spcPts val="563"/>
                </a:spcBef>
                <a:buClr>
                  <a:srgbClr val="334155"/>
                </a:buClr>
                <a:buSzPts val="1200"/>
                <a:buFont typeface="Arial" panose="020B0604020202020204" pitchFamily="34" charset="0"/>
                <a:buChar char="•"/>
              </a:pPr>
              <a:r>
                <a:rPr lang="it-IT" sz="900" dirty="0"/>
                <a:t>E’ in grado di comunicare: elabora il linguaggio naturale</a:t>
              </a:r>
            </a:p>
            <a:p>
              <a:pPr marL="114300" lvl="1">
                <a:spcBef>
                  <a:spcPts val="563"/>
                </a:spcBef>
                <a:buClr>
                  <a:srgbClr val="334155"/>
                </a:buClr>
                <a:buSzPts val="1200"/>
              </a:pPr>
              <a:endParaRPr lang="it-IT" sz="100" dirty="0"/>
            </a:p>
            <a:p>
              <a:pPr marL="671513" lvl="5" indent="-214313">
                <a:buFont typeface="Arial" panose="020B0604020202020204" pitchFamily="34" charset="0"/>
                <a:buChar char="•"/>
              </a:pPr>
              <a:r>
                <a:rPr lang="it-IT" sz="900" dirty="0"/>
                <a:t>Immagazzina le informazioni</a:t>
              </a:r>
            </a:p>
            <a:p>
              <a:pPr lvl="4"/>
              <a:endParaRPr lang="it-IT" sz="300" dirty="0"/>
            </a:p>
            <a:p>
              <a:pPr lvl="4"/>
              <a:endParaRPr lang="it-IT" sz="100" dirty="0"/>
            </a:p>
            <a:p>
              <a:pPr marL="671513" lvl="3" indent="-214313">
                <a:buFont typeface="Arial" panose="020B0604020202020204" pitchFamily="34" charset="0"/>
                <a:buChar char="•"/>
              </a:pPr>
              <a:r>
                <a:rPr lang="it-IT" sz="900" dirty="0"/>
                <a:t>Ragiona in maniera automatica:  utilizza le info immagazzinate, trae conclusioni e risponde a domande</a:t>
              </a:r>
            </a:p>
            <a:p>
              <a:pPr lvl="3"/>
              <a:endParaRPr lang="it-IT" sz="525" dirty="0"/>
            </a:p>
            <a:p>
              <a:pPr marL="671513" lvl="3" indent="-214313">
                <a:buFont typeface="Arial" panose="020B0604020202020204" pitchFamily="34" charset="0"/>
                <a:buChar char="•"/>
              </a:pPr>
              <a:r>
                <a:rPr lang="it-IT" sz="900" dirty="0"/>
                <a:t>Apprende in maniera automatica per adattarsi alle circostanze</a:t>
              </a:r>
            </a:p>
            <a:p>
              <a:pPr marL="114300">
                <a:spcBef>
                  <a:spcPts val="563"/>
                </a:spcBef>
                <a:buClr>
                  <a:srgbClr val="334155"/>
                </a:buClr>
                <a:buSzPts val="1200"/>
              </a:pPr>
              <a:endParaRPr lang="it-IT" sz="150" b="1" dirty="0"/>
            </a:p>
            <a:p>
              <a:pPr marL="114300">
                <a:spcBef>
                  <a:spcPts val="563"/>
                </a:spcBef>
                <a:buClr>
                  <a:srgbClr val="334155"/>
                </a:buClr>
                <a:buSzPts val="1200"/>
              </a:pPr>
              <a:r>
                <a:rPr lang="it-IT" sz="1350" b="1" dirty="0"/>
                <a:t>1955: </a:t>
              </a:r>
              <a:r>
                <a:rPr lang="it-IT" sz="900" dirty="0"/>
                <a:t>viene coniato il termine </a:t>
              </a:r>
              <a:r>
                <a:rPr lang="it-IT" sz="900" b="1" i="1" dirty="0"/>
                <a:t>Intelligenza Artificiale </a:t>
              </a:r>
              <a:r>
                <a:rPr lang="it-IT" sz="900" b="1" dirty="0"/>
                <a:t>(John McCarthy) </a:t>
              </a:r>
            </a:p>
            <a:p>
              <a:pPr marL="114300">
                <a:spcBef>
                  <a:spcPts val="563"/>
                </a:spcBef>
                <a:buClr>
                  <a:srgbClr val="334155"/>
                </a:buClr>
                <a:buSzPts val="1200"/>
              </a:pPr>
              <a:endParaRPr lang="it-IT" sz="100" b="1" dirty="0"/>
            </a:p>
            <a:p>
              <a:pPr marL="114300">
                <a:spcBef>
                  <a:spcPts val="563"/>
                </a:spcBef>
                <a:buClr>
                  <a:srgbClr val="334155"/>
                </a:buClr>
                <a:buSzPts val="1200"/>
              </a:pPr>
              <a:r>
                <a:rPr lang="it-IT" sz="1350" b="1" dirty="0"/>
                <a:t>1956</a:t>
              </a:r>
              <a:r>
                <a:rPr lang="it-IT" sz="1350" dirty="0"/>
                <a:t>:</a:t>
              </a:r>
              <a:r>
                <a:rPr lang="it-IT" sz="900" dirty="0"/>
                <a:t> conferenza di </a:t>
              </a:r>
              <a:r>
                <a:rPr lang="it-IT" sz="900" b="1" dirty="0"/>
                <a:t>Dartmouth.</a:t>
              </a:r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900" dirty="0"/>
                <a:t>Nascita dell’Intelligenza Artificiale come </a:t>
              </a:r>
              <a:r>
                <a:rPr lang="it-IT" sz="900" b="1" dirty="0"/>
                <a:t>campo di ricerca</a:t>
              </a:r>
            </a:p>
            <a:p>
              <a:pPr marL="114300">
                <a:buClr>
                  <a:srgbClr val="334155"/>
                </a:buClr>
                <a:buSzPts val="1200"/>
              </a:pPr>
              <a:endParaRPr lang="it-IT" sz="900" b="1" dirty="0"/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1350" b="1" dirty="0"/>
                <a:t>1959</a:t>
              </a:r>
              <a:r>
                <a:rPr lang="it-IT" sz="900" dirty="0"/>
                <a:t>: nasce il</a:t>
              </a:r>
              <a:r>
                <a:rPr lang="it-IT" sz="900" b="1" dirty="0"/>
                <a:t> </a:t>
              </a:r>
              <a:r>
                <a:rPr lang="it-IT" sz="900" b="1" i="1" dirty="0"/>
                <a:t>Machine Learning</a:t>
              </a:r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900" dirty="0"/>
                <a:t>E’ la capacità di una macchina di imitare il comportamento e l’intelligenza umani.</a:t>
              </a:r>
              <a:endParaRPr lang="it-IT" sz="900" i="1" dirty="0"/>
            </a:p>
            <a:p>
              <a:pPr marL="114300">
                <a:spcBef>
                  <a:spcPts val="563"/>
                </a:spcBef>
                <a:buClr>
                  <a:srgbClr val="334155"/>
                </a:buClr>
                <a:buSzPts val="1200"/>
              </a:pPr>
              <a:endParaRPr sz="825" dirty="0">
                <a:solidFill>
                  <a:srgbClr val="334155"/>
                </a:solidFill>
              </a:endParaRPr>
            </a:p>
          </p:txBody>
        </p:sp>
      </p:grpSp>
      <p:grpSp>
        <p:nvGrpSpPr>
          <p:cNvPr id="114" name="Google Shape;114;p15"/>
          <p:cNvGrpSpPr/>
          <p:nvPr/>
        </p:nvGrpSpPr>
        <p:grpSpPr>
          <a:xfrm>
            <a:off x="3568540" y="1465085"/>
            <a:ext cx="2556870" cy="2403704"/>
            <a:chOff x="4481842" y="1479899"/>
            <a:chExt cx="3514452" cy="2382097"/>
          </a:xfrm>
        </p:grpSpPr>
        <p:sp>
          <p:nvSpPr>
            <p:cNvPr id="115" name="Google Shape;115;p15"/>
            <p:cNvSpPr/>
            <p:nvPr/>
          </p:nvSpPr>
          <p:spPr>
            <a:xfrm>
              <a:off x="4562436" y="1480596"/>
              <a:ext cx="3429000" cy="2381400"/>
            </a:xfrm>
            <a:prstGeom prst="roundRect">
              <a:avLst>
                <a:gd name="adj" fmla="val 48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4567294" y="1480658"/>
              <a:ext cx="3429000" cy="535146"/>
            </a:xfrm>
            <a:prstGeom prst="roundRect">
              <a:avLst>
                <a:gd name="adj" fmla="val 2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18" name="Google Shape;118;p15"/>
            <p:cNvSpPr txBox="1"/>
            <p:nvPr/>
          </p:nvSpPr>
          <p:spPr>
            <a:xfrm>
              <a:off x="4666374" y="1479899"/>
              <a:ext cx="3143400" cy="4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it-IT" sz="1500" b="1" dirty="0"/>
                <a:t>1970-1980: l’inverno dell’AI</a:t>
              </a:r>
              <a:endParaRPr sz="1500" b="1" dirty="0"/>
            </a:p>
          </p:txBody>
        </p:sp>
        <p:sp>
          <p:nvSpPr>
            <p:cNvPr id="119" name="Google Shape;119;p15"/>
            <p:cNvSpPr txBox="1"/>
            <p:nvPr/>
          </p:nvSpPr>
          <p:spPr>
            <a:xfrm>
              <a:off x="4481842" y="2248874"/>
              <a:ext cx="3509593" cy="7882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14300">
                <a:buClr>
                  <a:srgbClr val="334155"/>
                </a:buClr>
                <a:buSzPts val="1200"/>
              </a:pPr>
              <a:r>
                <a:rPr lang="it-IT" sz="900" dirty="0"/>
                <a:t>L’interesse e quindi i finanziamenti a sostegno della ricerca AI diminuiscono:</a:t>
              </a:r>
            </a:p>
            <a:p>
              <a:pPr marL="114300">
                <a:buClr>
                  <a:srgbClr val="334155"/>
                </a:buClr>
                <a:buSzPts val="1200"/>
              </a:pPr>
              <a:endParaRPr lang="it-IT" sz="500" dirty="0"/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900" dirty="0"/>
                <a:t>il primo algoritmo </a:t>
              </a:r>
              <a:r>
                <a:rPr lang="it-IT" sz="900" b="1" dirty="0" err="1"/>
                <a:t>Perceptron</a:t>
              </a:r>
              <a:r>
                <a:rPr lang="it-IT" sz="900" b="1" dirty="0"/>
                <a:t> (1958) </a:t>
              </a:r>
              <a:r>
                <a:rPr lang="it-IT" sz="900" dirty="0"/>
                <a:t>in grado di     apprendere da solo</a:t>
              </a:r>
              <a:r>
                <a:rPr lang="it-IT" sz="900" b="1" dirty="0"/>
                <a:t> </a:t>
              </a:r>
              <a:r>
                <a:rPr lang="it-IT" sz="900" dirty="0"/>
                <a:t>dimostrava capacità limitate, lontane da un essere intelligente.</a:t>
              </a:r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900" dirty="0"/>
                <a:t> </a:t>
              </a:r>
              <a:endParaRPr lang="it-IT" sz="900" b="1" dirty="0"/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1350" b="1" dirty="0"/>
                <a:t>1986</a:t>
              </a:r>
              <a:r>
                <a:rPr lang="it-IT" sz="900" dirty="0"/>
                <a:t>: viene introdotto il </a:t>
              </a:r>
              <a:r>
                <a:rPr lang="it-IT" sz="900" b="1" dirty="0"/>
                <a:t>Deep Learning</a:t>
              </a:r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900" dirty="0"/>
                <a:t>E’ un sottoinsieme del Machine Learning e basato </a:t>
              </a:r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900" dirty="0"/>
                <a:t>su reti neurali multistrato </a:t>
              </a:r>
            </a:p>
          </p:txBody>
        </p:sp>
      </p:grpSp>
      <p:grpSp>
        <p:nvGrpSpPr>
          <p:cNvPr id="120" name="Google Shape;120;p15"/>
          <p:cNvGrpSpPr/>
          <p:nvPr/>
        </p:nvGrpSpPr>
        <p:grpSpPr>
          <a:xfrm>
            <a:off x="6193367" y="799700"/>
            <a:ext cx="2814335" cy="4266970"/>
            <a:chOff x="8286750" y="1352046"/>
            <a:chExt cx="3429000" cy="2577718"/>
          </a:xfrm>
        </p:grpSpPr>
        <p:sp>
          <p:nvSpPr>
            <p:cNvPr id="121" name="Google Shape;121;p15"/>
            <p:cNvSpPr/>
            <p:nvPr/>
          </p:nvSpPr>
          <p:spPr>
            <a:xfrm>
              <a:off x="8286750" y="1428750"/>
              <a:ext cx="3429000" cy="2501014"/>
            </a:xfrm>
            <a:prstGeom prst="roundRect">
              <a:avLst>
                <a:gd name="adj" fmla="val 48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endParaRPr sz="900" dirty="0"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8286750" y="1428750"/>
              <a:ext cx="3429000" cy="326219"/>
            </a:xfrm>
            <a:prstGeom prst="roundRect">
              <a:avLst>
                <a:gd name="adj" fmla="val 2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24" name="Google Shape;124;p15"/>
            <p:cNvSpPr txBox="1"/>
            <p:nvPr/>
          </p:nvSpPr>
          <p:spPr>
            <a:xfrm>
              <a:off x="8410723" y="1352046"/>
              <a:ext cx="3143400" cy="4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it-IT" sz="1500" b="1" dirty="0"/>
                <a:t>1990  -  2000</a:t>
              </a:r>
              <a:endParaRPr sz="1500" b="1" dirty="0"/>
            </a:p>
          </p:txBody>
        </p:sp>
        <p:sp>
          <p:nvSpPr>
            <p:cNvPr id="125" name="Google Shape;125;p15"/>
            <p:cNvSpPr txBox="1"/>
            <p:nvPr/>
          </p:nvSpPr>
          <p:spPr>
            <a:xfrm>
              <a:off x="8429625" y="1879451"/>
              <a:ext cx="3143400" cy="1934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14300">
                <a:buClr>
                  <a:srgbClr val="334155"/>
                </a:buClr>
                <a:buSzPts val="1200"/>
              </a:pPr>
              <a:r>
                <a:rPr lang="it-IT" sz="1350" b="1" dirty="0"/>
                <a:t>1990-2000</a:t>
              </a:r>
            </a:p>
            <a:p>
              <a:pPr marL="114300">
                <a:buClr>
                  <a:srgbClr val="334155"/>
                </a:buClr>
                <a:buSzPts val="1200"/>
              </a:pPr>
              <a:endParaRPr lang="it-IT" sz="500" b="1" dirty="0"/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900" dirty="0"/>
                <a:t>L’IA rimane una tecnologia a disposizione del mondo universitario.</a:t>
              </a:r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900" dirty="0"/>
                <a:t>Mancano: </a:t>
              </a:r>
            </a:p>
            <a:p>
              <a:pPr marL="242888" indent="-128588">
                <a:buClr>
                  <a:srgbClr val="334155"/>
                </a:buClr>
                <a:buSzPts val="1200"/>
                <a:buFont typeface="Arial" panose="020B0604020202020204" pitchFamily="34" charset="0"/>
                <a:buChar char="•"/>
              </a:pPr>
              <a:r>
                <a:rPr lang="it-IT" sz="900" dirty="0"/>
                <a:t>sufficiente quantità di dati</a:t>
              </a:r>
            </a:p>
            <a:p>
              <a:pPr marL="114300">
                <a:buClr>
                  <a:srgbClr val="334155"/>
                </a:buClr>
                <a:buSzPts val="1200"/>
              </a:pPr>
              <a:endParaRPr lang="it-IT" sz="300" dirty="0"/>
            </a:p>
            <a:p>
              <a:pPr marL="242888" indent="-128588">
                <a:buClr>
                  <a:srgbClr val="334155"/>
                </a:buClr>
                <a:buSzPts val="1200"/>
                <a:buFont typeface="Arial" panose="020B0604020202020204" pitchFamily="34" charset="0"/>
                <a:buChar char="•"/>
              </a:pPr>
              <a:r>
                <a:rPr lang="it-IT" sz="900" dirty="0"/>
                <a:t>adeguata potenza di calcolo</a:t>
              </a:r>
            </a:p>
            <a:p>
              <a:pPr marL="114300">
                <a:buClr>
                  <a:srgbClr val="334155"/>
                </a:buClr>
                <a:buSzPts val="1200"/>
              </a:pPr>
              <a:endParaRPr lang="it-IT" sz="900" dirty="0"/>
            </a:p>
            <a:p>
              <a:pPr marL="114300">
                <a:buClr>
                  <a:srgbClr val="334155"/>
                </a:buClr>
                <a:buSzPts val="1200"/>
              </a:pPr>
              <a:endParaRPr lang="it-IT" sz="900" dirty="0"/>
            </a:p>
            <a:p>
              <a:pPr marL="114300">
                <a:buClr>
                  <a:srgbClr val="334155"/>
                </a:buClr>
                <a:buSzPts val="1200"/>
              </a:pPr>
              <a:endParaRPr lang="it-IT" sz="900" dirty="0"/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900" dirty="0"/>
                <a:t>L’introduzione di </a:t>
              </a:r>
              <a:r>
                <a:rPr lang="it-IT" sz="900" b="1" dirty="0"/>
                <a:t>Internet</a:t>
              </a:r>
              <a:r>
                <a:rPr lang="it-IT" sz="900" dirty="0"/>
                <a:t> e dei </a:t>
              </a:r>
              <a:r>
                <a:rPr lang="it-IT" sz="900" b="1" dirty="0"/>
                <a:t>transistor </a:t>
              </a:r>
              <a:r>
                <a:rPr lang="it-IT" sz="900" dirty="0"/>
                <a:t>danno la spinta all’utilizzo dell’AI su </a:t>
              </a:r>
              <a:r>
                <a:rPr lang="it-IT" sz="900" b="1" dirty="0"/>
                <a:t>larga scala</a:t>
              </a:r>
            </a:p>
            <a:p>
              <a:pPr marL="114300">
                <a:buClr>
                  <a:srgbClr val="334155"/>
                </a:buClr>
                <a:buSzPts val="1200"/>
              </a:pPr>
              <a:endParaRPr lang="it-IT" sz="900" b="1" dirty="0"/>
            </a:p>
            <a:p>
              <a:pPr marL="114300">
                <a:buClr>
                  <a:srgbClr val="334155"/>
                </a:buClr>
                <a:buSzPts val="1200"/>
              </a:pPr>
              <a:endParaRPr lang="it-IT" sz="900" b="1" dirty="0"/>
            </a:p>
            <a:p>
              <a:pPr marL="114300">
                <a:buClr>
                  <a:srgbClr val="334155"/>
                </a:buClr>
                <a:buSzPts val="1200"/>
              </a:pPr>
              <a:endParaRPr lang="it-IT" sz="900" b="1" dirty="0"/>
            </a:p>
            <a:p>
              <a:pPr marL="114300">
                <a:buClr>
                  <a:srgbClr val="334155"/>
                </a:buClr>
                <a:buSzPts val="1200"/>
              </a:pPr>
              <a:r>
                <a:rPr lang="it-IT" sz="900" b="1" dirty="0"/>
                <a:t>Innovazioni </a:t>
              </a:r>
              <a:r>
                <a:rPr lang="it-IT" sz="900" dirty="0"/>
                <a:t>in molti settori:</a:t>
              </a:r>
            </a:p>
            <a:p>
              <a:pPr marL="114300">
                <a:buClr>
                  <a:srgbClr val="334155"/>
                </a:buClr>
                <a:buSzPts val="1200"/>
              </a:pPr>
              <a:endParaRPr lang="it-IT" sz="3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900" dirty="0"/>
                <a:t>Macchine a guida autonoma</a:t>
              </a:r>
            </a:p>
            <a:p>
              <a:endParaRPr lang="it-IT" sz="3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900" dirty="0"/>
                <a:t>Amazon Alexa o Google Assistant</a:t>
              </a:r>
            </a:p>
            <a:p>
              <a:endParaRPr lang="it-IT" sz="3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900" dirty="0" err="1"/>
                <a:t>Halicin</a:t>
              </a:r>
              <a:r>
                <a:rPr lang="it-IT" sz="900" dirty="0"/>
                <a:t>: il nuovo antibiotico scoperto dall’AI </a:t>
              </a:r>
            </a:p>
            <a:p>
              <a:endParaRPr lang="it-IT" sz="3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900" dirty="0"/>
                <a:t>Google Images, Maps</a:t>
              </a:r>
            </a:p>
            <a:p>
              <a:endParaRPr lang="it-IT" sz="3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900" dirty="0"/>
                <a:t>Chatbot</a:t>
              </a:r>
            </a:p>
            <a:p>
              <a:pPr marL="114300">
                <a:buClr>
                  <a:srgbClr val="334155"/>
                </a:buClr>
                <a:buSzPts val="1200"/>
              </a:pPr>
              <a:endParaRPr sz="900" dirty="0"/>
            </a:p>
          </p:txBody>
        </p:sp>
      </p:grp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8CF33DFC-3217-130B-AB1C-0A5C7E975905}"/>
              </a:ext>
            </a:extLst>
          </p:cNvPr>
          <p:cNvSpPr/>
          <p:nvPr/>
        </p:nvSpPr>
        <p:spPr>
          <a:xfrm>
            <a:off x="7440136" y="2757424"/>
            <a:ext cx="159488" cy="2565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BC2C188C-C34C-5540-8163-1BF393E4977D}"/>
              </a:ext>
            </a:extLst>
          </p:cNvPr>
          <p:cNvSpPr/>
          <p:nvPr/>
        </p:nvSpPr>
        <p:spPr>
          <a:xfrm>
            <a:off x="7440136" y="3418579"/>
            <a:ext cx="159488" cy="2565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Google Shape;138;p15">
            <a:extLst>
              <a:ext uri="{FF2B5EF4-FFF2-40B4-BE49-F238E27FC236}">
                <a16:creationId xmlns:a16="http://schemas.microsoft.com/office/drawing/2014/main" id="{74B7546A-D86D-28C3-07B4-AA46E64758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194" b="6194"/>
          <a:stretch/>
        </p:blipFill>
        <p:spPr>
          <a:xfrm>
            <a:off x="8051778" y="4673866"/>
            <a:ext cx="995680" cy="3933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4159D215-499A-B7A0-EB58-189A2FAB46FF}"/>
              </a:ext>
            </a:extLst>
          </p:cNvPr>
          <p:cNvCxnSpPr/>
          <p:nvPr/>
        </p:nvCxnSpPr>
        <p:spPr>
          <a:xfrm flipV="1">
            <a:off x="167395" y="857250"/>
            <a:ext cx="8840307" cy="1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32C3F1DE-1225-D4C9-302A-BE8084488FC8}"/>
              </a:ext>
            </a:extLst>
          </p:cNvPr>
          <p:cNvSpPr/>
          <p:nvPr/>
        </p:nvSpPr>
        <p:spPr>
          <a:xfrm>
            <a:off x="-850790" y="82550"/>
            <a:ext cx="797027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Giulia</a:t>
            </a:r>
            <a:endParaRPr lang="en-GB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0">
            <a:extLst>
              <a:ext uri="{FF2B5EF4-FFF2-40B4-BE49-F238E27FC236}">
                <a16:creationId xmlns:a16="http://schemas.microsoft.com/office/drawing/2014/main" id="{A1D3D1C3-7312-8BF5-260E-4F0AB026F2D0}"/>
              </a:ext>
            </a:extLst>
          </p:cNvPr>
          <p:cNvSpPr/>
          <p:nvPr/>
        </p:nvSpPr>
        <p:spPr>
          <a:xfrm>
            <a:off x="260982" y="176594"/>
            <a:ext cx="776421" cy="224284"/>
          </a:xfrm>
          <a:prstGeom prst="roundRect">
            <a:avLst>
              <a:gd name="adj" fmla="val 18052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0FD0DF64-1BE8-2DFE-4C48-F9D6176E28AA}"/>
              </a:ext>
            </a:extLst>
          </p:cNvPr>
          <p:cNvSpPr/>
          <p:nvPr/>
        </p:nvSpPr>
        <p:spPr>
          <a:xfrm>
            <a:off x="322098" y="217448"/>
            <a:ext cx="526926" cy="142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it-IT" sz="750" noProof="0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Cenni storici AI</a:t>
            </a:r>
            <a:endParaRPr lang="it-IT" sz="75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134B41BF-2DB4-1601-7439-2FA03EA7F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>
            <a:extLst>
              <a:ext uri="{FF2B5EF4-FFF2-40B4-BE49-F238E27FC236}">
                <a16:creationId xmlns:a16="http://schemas.microsoft.com/office/drawing/2014/main" id="{8611F0C1-D524-C509-10E2-D01479BAD26A}"/>
              </a:ext>
            </a:extLst>
          </p:cNvPr>
          <p:cNvSpPr/>
          <p:nvPr/>
        </p:nvSpPr>
        <p:spPr>
          <a:xfrm>
            <a:off x="7081" y="759527"/>
            <a:ext cx="9144000" cy="43481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5">
            <a:extLst>
              <a:ext uri="{FF2B5EF4-FFF2-40B4-BE49-F238E27FC236}">
                <a16:creationId xmlns:a16="http://schemas.microsoft.com/office/drawing/2014/main" id="{B16D6F6C-3D75-9ED8-4089-55C5230159D5}"/>
              </a:ext>
            </a:extLst>
          </p:cNvPr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sz="1350">
              <a:solidFill>
                <a:sysClr val="windowText" lastClr="000000"/>
              </a:solidFill>
            </a:endParaRPr>
          </a:p>
        </p:txBody>
      </p:sp>
      <p:sp>
        <p:nvSpPr>
          <p:cNvPr id="107" name="Google Shape;107;p15">
            <a:extLst>
              <a:ext uri="{FF2B5EF4-FFF2-40B4-BE49-F238E27FC236}">
                <a16:creationId xmlns:a16="http://schemas.microsoft.com/office/drawing/2014/main" id="{10EB9F01-BA94-2AC6-6750-08699DAE6E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750" y="-119817"/>
            <a:ext cx="8572500" cy="102462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it-IT" sz="2300" b="1" dirty="0">
                <a:latin typeface="Play"/>
                <a:ea typeface="Play"/>
                <a:cs typeface="Play"/>
                <a:sym typeface="Play"/>
              </a:rPr>
              <a:t>Cenni storici (2)</a:t>
            </a:r>
            <a:br>
              <a:rPr lang="it-IT" sz="2400" b="1" dirty="0">
                <a:latin typeface="Play"/>
                <a:ea typeface="Play"/>
                <a:cs typeface="Play"/>
                <a:sym typeface="Play"/>
              </a:rPr>
            </a:br>
            <a:r>
              <a:rPr lang="it-IT" sz="2000" b="1" dirty="0">
                <a:latin typeface="Play"/>
                <a:sym typeface="Play"/>
              </a:rPr>
              <a:t>F</a:t>
            </a:r>
            <a:r>
              <a:rPr lang="it-IT" sz="2000" b="1" dirty="0">
                <a:latin typeface="Play"/>
                <a:ea typeface="Play"/>
                <a:cs typeface="Play"/>
                <a:sym typeface="Play"/>
              </a:rPr>
              <a:t>rom the </a:t>
            </a:r>
            <a:r>
              <a:rPr lang="it-IT" sz="2000" b="1" i="1" dirty="0" err="1">
                <a:latin typeface="Play"/>
                <a:ea typeface="Play"/>
                <a:cs typeface="Play"/>
                <a:sym typeface="Play"/>
              </a:rPr>
              <a:t>beginning</a:t>
            </a:r>
            <a:r>
              <a:rPr lang="it-IT" sz="2000" b="1" dirty="0"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it-IT" sz="2000" b="1" dirty="0">
                <a:latin typeface="Play"/>
              </a:rPr>
              <a:t>‘50s </a:t>
            </a:r>
            <a:r>
              <a:rPr lang="it-IT" sz="2000" b="1" dirty="0">
                <a:sym typeface="Wingdings" panose="05000000000000000000" pitchFamily="2" charset="2"/>
              </a:rPr>
              <a:t> </a:t>
            </a:r>
            <a:r>
              <a:rPr lang="it-IT" sz="2000" b="1" dirty="0">
                <a:latin typeface="Play"/>
                <a:sym typeface="Wingdings" panose="05000000000000000000" pitchFamily="2" charset="2"/>
              </a:rPr>
              <a:t>to the </a:t>
            </a:r>
            <a:r>
              <a:rPr lang="it-IT" sz="2000" b="1" i="1" dirty="0" err="1">
                <a:latin typeface="Play"/>
              </a:rPr>
              <a:t>present</a:t>
            </a:r>
            <a:endParaRPr sz="2000" b="1" i="1" dirty="0">
              <a:latin typeface="Play"/>
              <a:sym typeface="Play"/>
            </a:endParaRPr>
          </a:p>
        </p:txBody>
      </p:sp>
      <p:grpSp>
        <p:nvGrpSpPr>
          <p:cNvPr id="108" name="Google Shape;108;p15">
            <a:extLst>
              <a:ext uri="{FF2B5EF4-FFF2-40B4-BE49-F238E27FC236}">
                <a16:creationId xmlns:a16="http://schemas.microsoft.com/office/drawing/2014/main" id="{6B987CEB-AA7C-0E46-69BB-1302BFD6281B}"/>
              </a:ext>
            </a:extLst>
          </p:cNvPr>
          <p:cNvGrpSpPr/>
          <p:nvPr/>
        </p:nvGrpSpPr>
        <p:grpSpPr>
          <a:xfrm>
            <a:off x="487080" y="967660"/>
            <a:ext cx="3685441" cy="4147768"/>
            <a:chOff x="842626" y="1428750"/>
            <a:chExt cx="4319516" cy="1873047"/>
          </a:xfrm>
        </p:grpSpPr>
        <p:sp>
          <p:nvSpPr>
            <p:cNvPr id="109" name="Google Shape;109;p15">
              <a:extLst>
                <a:ext uri="{FF2B5EF4-FFF2-40B4-BE49-F238E27FC236}">
                  <a16:creationId xmlns:a16="http://schemas.microsoft.com/office/drawing/2014/main" id="{49858299-7723-8800-BC91-1C0777D32783}"/>
                </a:ext>
              </a:extLst>
            </p:cNvPr>
            <p:cNvSpPr/>
            <p:nvPr/>
          </p:nvSpPr>
          <p:spPr>
            <a:xfrm>
              <a:off x="858387" y="1428750"/>
              <a:ext cx="4303745" cy="1755741"/>
            </a:xfrm>
            <a:prstGeom prst="roundRect">
              <a:avLst>
                <a:gd name="adj" fmla="val 48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10" name="Google Shape;110;p15">
              <a:extLst>
                <a:ext uri="{FF2B5EF4-FFF2-40B4-BE49-F238E27FC236}">
                  <a16:creationId xmlns:a16="http://schemas.microsoft.com/office/drawing/2014/main" id="{EDD0DAA6-EC34-BDC0-AA8C-99548DB55056}"/>
                </a:ext>
              </a:extLst>
            </p:cNvPr>
            <p:cNvSpPr/>
            <p:nvPr/>
          </p:nvSpPr>
          <p:spPr>
            <a:xfrm>
              <a:off x="858394" y="1428750"/>
              <a:ext cx="4303748" cy="227596"/>
            </a:xfrm>
            <a:prstGeom prst="roundRect">
              <a:avLst>
                <a:gd name="adj" fmla="val 2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12" name="Google Shape;112;p15">
              <a:extLst>
                <a:ext uri="{FF2B5EF4-FFF2-40B4-BE49-F238E27FC236}">
                  <a16:creationId xmlns:a16="http://schemas.microsoft.com/office/drawing/2014/main" id="{75D6DAB4-F93E-E6F3-F164-312AB06CBB48}"/>
                </a:ext>
              </a:extLst>
            </p:cNvPr>
            <p:cNvSpPr txBox="1"/>
            <p:nvPr/>
          </p:nvSpPr>
          <p:spPr>
            <a:xfrm>
              <a:off x="1016642" y="1437642"/>
              <a:ext cx="3143400" cy="236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it-IT" sz="1200" b="1" dirty="0">
                  <a:solidFill>
                    <a:srgbClr val="FFFFFF"/>
                  </a:solidFill>
                </a:rPr>
                <a:t> </a:t>
              </a:r>
              <a:r>
                <a:rPr lang="it-IT" sz="1500" b="1" dirty="0"/>
                <a:t>2000 -2020: La rinascita dell’AI</a:t>
              </a:r>
            </a:p>
          </p:txBody>
        </p:sp>
        <p:sp>
          <p:nvSpPr>
            <p:cNvPr id="113" name="Google Shape;113;p15">
              <a:extLst>
                <a:ext uri="{FF2B5EF4-FFF2-40B4-BE49-F238E27FC236}">
                  <a16:creationId xmlns:a16="http://schemas.microsoft.com/office/drawing/2014/main" id="{97288783-0928-EA35-1851-537119814E21}"/>
                </a:ext>
              </a:extLst>
            </p:cNvPr>
            <p:cNvSpPr txBox="1"/>
            <p:nvPr/>
          </p:nvSpPr>
          <p:spPr>
            <a:xfrm>
              <a:off x="842626" y="1742126"/>
              <a:ext cx="4282548" cy="15596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87313" indent="26988">
                <a:lnSpc>
                  <a:spcPts val="1320"/>
                </a:lnSpc>
                <a:buClr>
                  <a:srgbClr val="334155"/>
                </a:buClr>
                <a:buSzPts val="1200"/>
              </a:pPr>
              <a:r>
                <a:rPr lang="it-IT" sz="825" dirty="0"/>
                <a:t>Il </a:t>
              </a:r>
              <a:r>
                <a:rPr lang="it-IT" sz="1100" b="1" dirty="0"/>
                <a:t>Machine learning moderno</a:t>
              </a:r>
              <a:r>
                <a:rPr lang="it-IT" sz="825" b="1" dirty="0"/>
                <a:t> </a:t>
              </a:r>
              <a:r>
                <a:rPr lang="it-IT" sz="825" dirty="0"/>
                <a:t>si diffonde</a:t>
              </a:r>
              <a:r>
                <a:rPr lang="it-IT" sz="825" b="1" dirty="0"/>
                <a:t>.</a:t>
              </a:r>
            </a:p>
            <a:p>
              <a:pPr marL="92075" lvl="1">
                <a:lnSpc>
                  <a:spcPts val="1300"/>
                </a:lnSpc>
                <a:buClr>
                  <a:srgbClr val="334155"/>
                </a:buClr>
                <a:buSzPts val="1200"/>
              </a:pPr>
              <a:r>
                <a:rPr lang="it-IT" sz="825" dirty="0"/>
                <a:t>Si concentra sull’addestramento di algoritmi attraverso dati anziché sulla programmazione esplicita.</a:t>
              </a:r>
            </a:p>
            <a:p>
              <a:pPr marL="269875" lvl="1">
                <a:buClr>
                  <a:srgbClr val="334155"/>
                </a:buClr>
                <a:buSzPts val="1200"/>
              </a:pPr>
              <a:endParaRPr lang="it-IT" sz="830" dirty="0"/>
            </a:p>
            <a:p>
              <a:pPr marL="114300">
                <a:spcBef>
                  <a:spcPts val="563"/>
                </a:spcBef>
                <a:buClr>
                  <a:srgbClr val="334155"/>
                </a:buClr>
                <a:buSzPts val="1200"/>
              </a:pPr>
              <a:r>
                <a:rPr lang="it-IT" sz="825" dirty="0"/>
                <a:t>Emergono e si diffondono altre tecniche quali:</a:t>
              </a:r>
            </a:p>
            <a:p>
              <a:pPr marL="114300">
                <a:spcBef>
                  <a:spcPts val="400"/>
                </a:spcBef>
                <a:buClr>
                  <a:srgbClr val="334155"/>
                </a:buClr>
                <a:buSzPts val="1200"/>
              </a:pPr>
              <a:endParaRPr lang="it-IT" sz="400" dirty="0"/>
            </a:p>
            <a:p>
              <a:pPr marL="444500" lvl="1" indent="-171450">
                <a:lnSpc>
                  <a:spcPts val="990"/>
                </a:lnSpc>
                <a:buFont typeface="Arial" panose="020B0604020202020204" pitchFamily="34" charset="0"/>
                <a:buChar char="•"/>
              </a:pPr>
              <a:r>
                <a:rPr lang="it-IT" sz="825" b="1" dirty="0"/>
                <a:t>Support </a:t>
              </a:r>
              <a:r>
                <a:rPr lang="it-IT" sz="825" b="1" dirty="0" err="1"/>
                <a:t>Vector</a:t>
              </a:r>
              <a:r>
                <a:rPr lang="it-IT" sz="825" b="1" dirty="0"/>
                <a:t> Machines:</a:t>
              </a:r>
              <a:r>
                <a:rPr lang="it-IT" sz="825" dirty="0"/>
                <a:t> migliorano notevolmente l’accuratezza dei modelli</a:t>
              </a:r>
            </a:p>
            <a:p>
              <a:pPr marL="444500" lvl="0" indent="-171450">
                <a:buFont typeface="Arial" panose="020B0604020202020204" pitchFamily="34" charset="0"/>
                <a:buChar char="•"/>
              </a:pPr>
              <a:endParaRPr lang="it-IT" sz="500" dirty="0"/>
            </a:p>
            <a:p>
              <a:pPr marL="444500" lvl="1" indent="-171450">
                <a:lnSpc>
                  <a:spcPts val="990"/>
                </a:lnSpc>
                <a:buFont typeface="Arial" panose="020B0604020202020204" pitchFamily="34" charset="0"/>
                <a:buChar char="•"/>
              </a:pPr>
              <a:r>
                <a:rPr lang="it-IT" sz="825" b="1" dirty="0"/>
                <a:t>Algoritmi di Clustering:</a:t>
              </a:r>
              <a:r>
                <a:rPr lang="it-IT" sz="825" dirty="0"/>
                <a:t> permettono di raggruppare dati in modo automatico e intelligente</a:t>
              </a:r>
            </a:p>
            <a:p>
              <a:pPr marL="444500" lvl="1" indent="-171450">
                <a:lnSpc>
                  <a:spcPts val="990"/>
                </a:lnSpc>
              </a:pPr>
              <a:endParaRPr lang="it-IT" sz="500" dirty="0"/>
            </a:p>
            <a:p>
              <a:pPr marL="444500" lvl="1" indent="-171450">
                <a:lnSpc>
                  <a:spcPts val="990"/>
                </a:lnSpc>
                <a:buFont typeface="Arial" panose="020B0604020202020204" pitchFamily="34" charset="0"/>
                <a:buChar char="•"/>
              </a:pPr>
              <a:r>
                <a:rPr lang="it-IT" sz="825" b="1" dirty="0" err="1"/>
                <a:t>Retropropagazione</a:t>
              </a:r>
              <a:r>
                <a:rPr lang="it-IT" sz="825" dirty="0"/>
                <a:t> (</a:t>
              </a:r>
              <a:r>
                <a:rPr lang="it-IT" sz="825" dirty="0" err="1"/>
                <a:t>Backpropagation</a:t>
              </a:r>
              <a:r>
                <a:rPr lang="it-IT" sz="825" dirty="0"/>
                <a:t>): tecnica per l’addestramento delle reti neurali che ha reso possibile l’apprendimento profondo</a:t>
              </a:r>
            </a:p>
            <a:p>
              <a:pPr marL="114300">
                <a:spcBef>
                  <a:spcPts val="563"/>
                </a:spcBef>
                <a:buClr>
                  <a:srgbClr val="334155"/>
                </a:buClr>
                <a:buSzPts val="1200"/>
              </a:pPr>
              <a:endParaRPr lang="it-IT" sz="500" dirty="0"/>
            </a:p>
            <a:p>
              <a:pPr marL="114300">
                <a:spcBef>
                  <a:spcPts val="563"/>
                </a:spcBef>
                <a:buClr>
                  <a:srgbClr val="334155"/>
                </a:buClr>
                <a:buSzPts val="1200"/>
              </a:pPr>
              <a:r>
                <a:rPr lang="it-IT" sz="1100" b="1" dirty="0"/>
                <a:t>Deep learning</a:t>
              </a:r>
              <a:r>
                <a:rPr lang="it-IT" sz="900" b="1" dirty="0"/>
                <a:t>  </a:t>
              </a:r>
            </a:p>
            <a:p>
              <a:pPr marL="87313" lvl="1">
                <a:lnSpc>
                  <a:spcPts val="1080"/>
                </a:lnSpc>
                <a:spcBef>
                  <a:spcPts val="100"/>
                </a:spcBef>
              </a:pPr>
              <a:r>
                <a:rPr lang="it-IT" sz="825" dirty="0"/>
                <a:t>Le </a:t>
              </a:r>
              <a:r>
                <a:rPr lang="it-IT" sz="825" b="1" dirty="0"/>
                <a:t>reti neurali</a:t>
              </a:r>
              <a:r>
                <a:rPr lang="it-IT" sz="825" dirty="0"/>
                <a:t> profonde risolvono </a:t>
              </a:r>
              <a:r>
                <a:rPr lang="it-IT" sz="825" b="1" dirty="0"/>
                <a:t>problemi complessi</a:t>
              </a:r>
              <a:r>
                <a:rPr lang="it-IT" sz="825" dirty="0"/>
                <a:t>  (es. traduzione automatica, riconoscimento immagini) che prima sembravano irrisolvibili.</a:t>
              </a:r>
            </a:p>
            <a:p>
              <a:pPr marL="87313" lvl="1">
                <a:lnSpc>
                  <a:spcPts val="1080"/>
                </a:lnSpc>
                <a:spcBef>
                  <a:spcPts val="100"/>
                </a:spcBef>
              </a:pPr>
              <a:r>
                <a:rPr lang="it-IT" sz="825" dirty="0"/>
                <a:t>Ciò grazie all’aumento della potenza di calcolo e alla disponibilità di grandi dataset.</a:t>
              </a:r>
            </a:p>
            <a:p>
              <a:pPr>
                <a:lnSpc>
                  <a:spcPts val="1080"/>
                </a:lnSpc>
              </a:pPr>
              <a:endParaRPr lang="it-IT" sz="900" b="1" dirty="0">
                <a:highlight>
                  <a:srgbClr val="FFFF00"/>
                </a:highlight>
              </a:endParaRPr>
            </a:p>
            <a:p>
              <a:pPr lvl="0"/>
              <a:endParaRPr lang="it-IT" sz="900" b="1" dirty="0">
                <a:solidFill>
                  <a:srgbClr val="334155"/>
                </a:solidFill>
              </a:endParaRPr>
            </a:p>
            <a:p>
              <a:pPr marL="114300">
                <a:spcBef>
                  <a:spcPts val="563"/>
                </a:spcBef>
                <a:buClr>
                  <a:srgbClr val="334155"/>
                </a:buClr>
                <a:buSzPts val="1200"/>
              </a:pPr>
              <a:r>
                <a:rPr lang="it-IT" sz="900" dirty="0">
                  <a:solidFill>
                    <a:srgbClr val="334155"/>
                  </a:solidFill>
                </a:rPr>
                <a:t> </a:t>
              </a:r>
              <a:endParaRPr sz="900" dirty="0">
                <a:solidFill>
                  <a:srgbClr val="334155"/>
                </a:solidFill>
              </a:endParaRPr>
            </a:p>
          </p:txBody>
        </p:sp>
      </p:grp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4595FBC1-44EB-F61F-EB49-27C2375DAA36}"/>
              </a:ext>
            </a:extLst>
          </p:cNvPr>
          <p:cNvCxnSpPr/>
          <p:nvPr/>
        </p:nvCxnSpPr>
        <p:spPr>
          <a:xfrm flipV="1">
            <a:off x="167395" y="857250"/>
            <a:ext cx="8840307" cy="1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oogle Shape;108;p15">
            <a:extLst>
              <a:ext uri="{FF2B5EF4-FFF2-40B4-BE49-F238E27FC236}">
                <a16:creationId xmlns:a16="http://schemas.microsoft.com/office/drawing/2014/main" id="{8E4FF745-2A4E-CD7F-87F6-044DE0EC4E8B}"/>
              </a:ext>
            </a:extLst>
          </p:cNvPr>
          <p:cNvGrpSpPr/>
          <p:nvPr/>
        </p:nvGrpSpPr>
        <p:grpSpPr>
          <a:xfrm>
            <a:off x="4849938" y="958168"/>
            <a:ext cx="3708000" cy="3896357"/>
            <a:chOff x="457610" y="1463388"/>
            <a:chExt cx="3677689" cy="1759517"/>
          </a:xfrm>
        </p:grpSpPr>
        <p:sp>
          <p:nvSpPr>
            <p:cNvPr id="5" name="Google Shape;109;p15">
              <a:extLst>
                <a:ext uri="{FF2B5EF4-FFF2-40B4-BE49-F238E27FC236}">
                  <a16:creationId xmlns:a16="http://schemas.microsoft.com/office/drawing/2014/main" id="{B5845FAD-4C88-DE3D-C4B9-65F6697F7323}"/>
                </a:ext>
              </a:extLst>
            </p:cNvPr>
            <p:cNvSpPr/>
            <p:nvPr/>
          </p:nvSpPr>
          <p:spPr>
            <a:xfrm>
              <a:off x="457610" y="1467162"/>
              <a:ext cx="3677689" cy="1755743"/>
            </a:xfrm>
            <a:prstGeom prst="roundRect">
              <a:avLst>
                <a:gd name="adj" fmla="val 48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endParaRPr sz="900" b="1" dirty="0"/>
            </a:p>
          </p:txBody>
        </p:sp>
        <p:sp>
          <p:nvSpPr>
            <p:cNvPr id="6" name="Google Shape;110;p15">
              <a:extLst>
                <a:ext uri="{FF2B5EF4-FFF2-40B4-BE49-F238E27FC236}">
                  <a16:creationId xmlns:a16="http://schemas.microsoft.com/office/drawing/2014/main" id="{AD2C7341-8615-09FB-85AD-9DA84BB21380}"/>
                </a:ext>
              </a:extLst>
            </p:cNvPr>
            <p:cNvSpPr/>
            <p:nvPr/>
          </p:nvSpPr>
          <p:spPr>
            <a:xfrm>
              <a:off x="463915" y="1470363"/>
              <a:ext cx="3628649" cy="227596"/>
            </a:xfrm>
            <a:prstGeom prst="roundRect">
              <a:avLst>
                <a:gd name="adj" fmla="val 2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7" name="Google Shape;112;p15">
              <a:extLst>
                <a:ext uri="{FF2B5EF4-FFF2-40B4-BE49-F238E27FC236}">
                  <a16:creationId xmlns:a16="http://schemas.microsoft.com/office/drawing/2014/main" id="{47071E15-D378-B90E-6C26-84178D6598A2}"/>
                </a:ext>
              </a:extLst>
            </p:cNvPr>
            <p:cNvSpPr txBox="1"/>
            <p:nvPr/>
          </p:nvSpPr>
          <p:spPr>
            <a:xfrm>
              <a:off x="584635" y="1463388"/>
              <a:ext cx="3143400" cy="236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it-IT" sz="1200" b="1" dirty="0"/>
                <a:t> </a:t>
              </a:r>
              <a:r>
                <a:rPr lang="it-IT" sz="1500" b="1" dirty="0"/>
                <a:t>Dal 2020 ad oggi</a:t>
              </a:r>
            </a:p>
          </p:txBody>
        </p:sp>
      </p:grpSp>
      <p:pic>
        <p:nvPicPr>
          <p:cNvPr id="2" name="Google Shape;138;p15">
            <a:extLst>
              <a:ext uri="{FF2B5EF4-FFF2-40B4-BE49-F238E27FC236}">
                <a16:creationId xmlns:a16="http://schemas.microsoft.com/office/drawing/2014/main" id="{38BC1211-323E-CDD0-2ECB-64E70B33CC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194" b="6194"/>
          <a:stretch/>
        </p:blipFill>
        <p:spPr>
          <a:xfrm>
            <a:off x="8051778" y="4673866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C69805-699E-8CAF-BB9C-EA604E1268E8}"/>
              </a:ext>
            </a:extLst>
          </p:cNvPr>
          <p:cNvSpPr txBox="1"/>
          <p:nvPr/>
        </p:nvSpPr>
        <p:spPr>
          <a:xfrm>
            <a:off x="4919331" y="1587065"/>
            <a:ext cx="358916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i="0" dirty="0">
                <a:effectLst/>
                <a:latin typeface="TIMSans"/>
              </a:rPr>
              <a:t>2020 – 2022: </a:t>
            </a:r>
            <a:r>
              <a:rPr lang="it-IT" sz="1100" b="1" dirty="0"/>
              <a:t>Esplosione dell'IA Generativa </a:t>
            </a:r>
          </a:p>
          <a:p>
            <a:r>
              <a:rPr lang="it-IT" sz="825" dirty="0"/>
              <a:t>Da strumento di analisi a creatore di contenuti (Es. ChatGPT e DALL-E) partendo da semplici istruzioni testuali (</a:t>
            </a:r>
            <a:r>
              <a:rPr lang="it-IT" sz="825" b="1" dirty="0"/>
              <a:t>prompt</a:t>
            </a:r>
            <a:r>
              <a:rPr lang="it-IT" sz="825" dirty="0"/>
              <a:t>).</a:t>
            </a:r>
          </a:p>
          <a:p>
            <a:pPr lvl="0">
              <a:lnSpc>
                <a:spcPct val="150000"/>
              </a:lnSpc>
            </a:pPr>
            <a:endParaRPr lang="it-IT" sz="500" b="1" dirty="0"/>
          </a:p>
          <a:p>
            <a:pPr lvl="0">
              <a:lnSpc>
                <a:spcPct val="150000"/>
              </a:lnSpc>
            </a:pPr>
            <a:r>
              <a:rPr lang="it-IT" sz="1100" b="1" dirty="0"/>
              <a:t>2023-2024: Multimodalità avanzata</a:t>
            </a:r>
          </a:p>
          <a:p>
            <a:pPr lvl="0"/>
            <a:r>
              <a:rPr lang="it-IT" sz="825" dirty="0"/>
              <a:t>L’IA supera il limite di operare su un solo tipo di contenuto (testo o immagini) ...</a:t>
            </a:r>
          </a:p>
          <a:p>
            <a:pPr lvl="0"/>
            <a:r>
              <a:rPr lang="it-IT" sz="825" dirty="0"/>
              <a:t>                        … i sistemi diventano "</a:t>
            </a:r>
            <a:r>
              <a:rPr lang="it-IT" sz="825" b="1" dirty="0"/>
              <a:t>multimodali</a:t>
            </a:r>
            <a:r>
              <a:rPr lang="it-IT" sz="825" dirty="0"/>
              <a:t>"</a:t>
            </a:r>
          </a:p>
          <a:p>
            <a:pPr lvl="0"/>
            <a:endParaRPr lang="it-IT" sz="825" dirty="0"/>
          </a:p>
          <a:p>
            <a:pPr lvl="0"/>
            <a:endParaRPr lang="it-IT" sz="825" dirty="0"/>
          </a:p>
          <a:p>
            <a:pPr lvl="0"/>
            <a:r>
              <a:rPr lang="it-IT" sz="825" dirty="0"/>
              <a:t>elaborano, comprendono e generano </a:t>
            </a:r>
            <a:r>
              <a:rPr lang="it-IT" sz="825" b="1" dirty="0"/>
              <a:t>simultaneamente</a:t>
            </a:r>
            <a:r>
              <a:rPr lang="it-IT" sz="825" dirty="0"/>
              <a:t> </a:t>
            </a:r>
            <a:r>
              <a:rPr lang="it-IT" sz="825" i="1" dirty="0"/>
              <a:t>audio</a:t>
            </a:r>
            <a:r>
              <a:rPr lang="it-IT" sz="825" dirty="0"/>
              <a:t>, </a:t>
            </a:r>
            <a:r>
              <a:rPr lang="it-IT" sz="825" i="1" dirty="0"/>
              <a:t>video</a:t>
            </a:r>
            <a:r>
              <a:rPr lang="it-IT" sz="825" dirty="0"/>
              <a:t>, </a:t>
            </a:r>
            <a:r>
              <a:rPr lang="it-IT" sz="825" i="1" dirty="0"/>
              <a:t>codice</a:t>
            </a:r>
            <a:r>
              <a:rPr lang="it-IT" sz="825" dirty="0"/>
              <a:t> di programmazione e </a:t>
            </a:r>
            <a:r>
              <a:rPr lang="it-IT" sz="825" i="1" dirty="0"/>
              <a:t>immagini</a:t>
            </a:r>
            <a:r>
              <a:rPr lang="it-IT" sz="825" dirty="0"/>
              <a:t>.</a:t>
            </a:r>
          </a:p>
          <a:p>
            <a:pPr lvl="0"/>
            <a:endParaRPr lang="it-IT" sz="300" dirty="0"/>
          </a:p>
          <a:p>
            <a:pPr lvl="0"/>
            <a:endParaRPr lang="it-IT" sz="825" dirty="0"/>
          </a:p>
          <a:p>
            <a:pPr lvl="0"/>
            <a:r>
              <a:rPr lang="it-IT" sz="1100" b="1" dirty="0"/>
              <a:t>2024 : BOOM dei Modelli open source e miniaturizzazione</a:t>
            </a:r>
            <a:r>
              <a:rPr lang="it-IT" sz="1100" dirty="0"/>
              <a:t> </a:t>
            </a:r>
          </a:p>
          <a:p>
            <a:pPr lvl="0"/>
            <a:r>
              <a:rPr lang="it-IT" sz="825" dirty="0"/>
              <a:t>I modelli sono pensati per funzionare direttamente in locale su dispositivi come smartphone e PC, garantendo maggiore privacy e velocità.</a:t>
            </a:r>
          </a:p>
          <a:p>
            <a:pPr lvl="0"/>
            <a:endParaRPr lang="it-IT" sz="825" dirty="0"/>
          </a:p>
          <a:p>
            <a:pPr lvl="0"/>
            <a:endParaRPr lang="it-IT" sz="300" dirty="0"/>
          </a:p>
          <a:p>
            <a:pPr lvl="0"/>
            <a:r>
              <a:rPr lang="it-IT" sz="1100" b="1" dirty="0"/>
              <a:t>2025 + :</a:t>
            </a:r>
            <a:r>
              <a:rPr lang="it-IT" sz="1100" dirty="0"/>
              <a:t> </a:t>
            </a:r>
            <a:r>
              <a:rPr lang="it-IT" sz="1100" b="1" dirty="0"/>
              <a:t>Agenti Autonomi e RAG</a:t>
            </a:r>
            <a:r>
              <a:rPr lang="it-IT" sz="825" b="1" dirty="0"/>
              <a:t>:</a:t>
            </a:r>
          </a:p>
          <a:p>
            <a:pPr lvl="0"/>
            <a:r>
              <a:rPr lang="it-IT" sz="825" dirty="0"/>
              <a:t>Grazie al</a:t>
            </a:r>
            <a:r>
              <a:rPr lang="it-IT" sz="825" b="1" dirty="0"/>
              <a:t> </a:t>
            </a:r>
            <a:r>
              <a:rPr lang="it-IT" sz="825" dirty="0"/>
              <a:t>sistema RAG (</a:t>
            </a:r>
            <a:r>
              <a:rPr lang="it-IT" sz="825" dirty="0" err="1"/>
              <a:t>Retrieval-Augmented</a:t>
            </a:r>
            <a:r>
              <a:rPr lang="it-IT" sz="825" dirty="0"/>
              <a:t> Generation) l’IA riesce a collegarsi a fonti esterne e database aziendali.</a:t>
            </a:r>
          </a:p>
          <a:p>
            <a:pPr lvl="0"/>
            <a:endParaRPr lang="it-IT" sz="400" dirty="0"/>
          </a:p>
          <a:p>
            <a:pPr lvl="0"/>
            <a:r>
              <a:rPr lang="it-IT" sz="825" dirty="0"/>
              <a:t>Non serve  l'intervento umano per compiere azioni complesse e per concatenare più task.</a:t>
            </a:r>
          </a:p>
          <a:p>
            <a:endParaRPr lang="it-IT" sz="825" dirty="0"/>
          </a:p>
          <a:p>
            <a:endParaRPr lang="it-IT" sz="825" dirty="0">
              <a:solidFill>
                <a:srgbClr val="334155"/>
              </a:solidFill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73E5C9FC-EF23-6E65-D4A5-7D06017A5B52}"/>
              </a:ext>
            </a:extLst>
          </p:cNvPr>
          <p:cNvSpPr/>
          <p:nvPr/>
        </p:nvSpPr>
        <p:spPr>
          <a:xfrm>
            <a:off x="6496760" y="2847905"/>
            <a:ext cx="131808" cy="2120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C5B11BAA-F638-83D7-1A39-663B1D18ED64}"/>
              </a:ext>
            </a:extLst>
          </p:cNvPr>
          <p:cNvSpPr/>
          <p:nvPr/>
        </p:nvSpPr>
        <p:spPr>
          <a:xfrm>
            <a:off x="-850790" y="82550"/>
            <a:ext cx="797027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Giulia</a:t>
            </a:r>
            <a:endParaRPr lang="en-GB" sz="1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0">
            <a:extLst>
              <a:ext uri="{FF2B5EF4-FFF2-40B4-BE49-F238E27FC236}">
                <a16:creationId xmlns:a16="http://schemas.microsoft.com/office/drawing/2014/main" id="{335FFCDD-2995-DF3C-4593-BFFF887EC74C}"/>
              </a:ext>
            </a:extLst>
          </p:cNvPr>
          <p:cNvSpPr/>
          <p:nvPr/>
        </p:nvSpPr>
        <p:spPr>
          <a:xfrm>
            <a:off x="260982" y="176594"/>
            <a:ext cx="776421" cy="224284"/>
          </a:xfrm>
          <a:prstGeom prst="roundRect">
            <a:avLst>
              <a:gd name="adj" fmla="val 18052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925F80D1-73F9-F2BA-1891-3637CCCCBD04}"/>
              </a:ext>
            </a:extLst>
          </p:cNvPr>
          <p:cNvSpPr/>
          <p:nvPr/>
        </p:nvSpPr>
        <p:spPr>
          <a:xfrm>
            <a:off x="322098" y="217448"/>
            <a:ext cx="526926" cy="142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it-IT" sz="750" noProof="0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Cenni storici AI</a:t>
            </a:r>
            <a:endParaRPr lang="it-IT" sz="75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85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16289" y="142578"/>
            <a:ext cx="1516527" cy="275927"/>
          </a:xfrm>
          <a:prstGeom prst="roundRect">
            <a:avLst>
              <a:gd name="adj" fmla="val 17263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90946" y="182132"/>
            <a:ext cx="61972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it-IT" sz="850" noProof="0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L’impatto sul Customer Care</a:t>
            </a:r>
            <a:endParaRPr lang="it-IT" sz="85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960239"/>
            <a:ext cx="552130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it-IT" sz="2750" noProof="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L'AI nei Processi di Customer Care</a:t>
            </a:r>
            <a:endParaRPr lang="it-IT" sz="275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7B231579-9D2B-AF52-BCA8-43B21D4AE32C}"/>
              </a:ext>
            </a:extLst>
          </p:cNvPr>
          <p:cNvGrpSpPr/>
          <p:nvPr/>
        </p:nvGrpSpPr>
        <p:grpSpPr>
          <a:xfrm>
            <a:off x="496119" y="1615827"/>
            <a:ext cx="8151762" cy="2899991"/>
            <a:chOff x="496119" y="1615827"/>
            <a:chExt cx="8151762" cy="2899991"/>
          </a:xfrm>
        </p:grpSpPr>
        <p:sp>
          <p:nvSpPr>
            <p:cNvPr id="5" name="Shape 3"/>
            <p:cNvSpPr/>
            <p:nvPr/>
          </p:nvSpPr>
          <p:spPr>
            <a:xfrm>
              <a:off x="496119" y="1615827"/>
              <a:ext cx="4004965" cy="1379116"/>
            </a:xfrm>
            <a:prstGeom prst="roundRect">
              <a:avLst>
                <a:gd name="adj" fmla="val 4317"/>
              </a:avLst>
            </a:prstGeom>
            <a:solidFill>
              <a:srgbClr val="E1E1EA"/>
            </a:solidFill>
            <a:ln w="4763">
              <a:solidFill>
                <a:srgbClr val="C7C7D0"/>
              </a:solidFill>
              <a:prstDash val="solid"/>
            </a:ln>
          </p:spPr>
          <p:txBody>
            <a:bodyPr/>
            <a:lstStyle/>
            <a:p>
              <a:endParaRPr lang="it-IT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 4"/>
            <p:cNvSpPr/>
            <p:nvPr/>
          </p:nvSpPr>
          <p:spPr>
            <a:xfrm>
              <a:off x="642640" y="1762348"/>
              <a:ext cx="1781026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it-IT" sz="1350" b="1" noProof="0" dirty="0">
                  <a:solidFill>
                    <a:srgbClr val="3C3939"/>
                  </a:solidFill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Gestione del Contatto</a:t>
              </a:r>
              <a:endParaRPr lang="it-IT" sz="1350" b="1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 5"/>
            <p:cNvSpPr/>
            <p:nvPr/>
          </p:nvSpPr>
          <p:spPr>
            <a:xfrm>
              <a:off x="642640" y="2068860"/>
              <a:ext cx="3711922" cy="77956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Comprende l'intento e indirizza il cliente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Identifica la richiesta dal messaggio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Gestione autonoma delle richieste semplici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hape 6"/>
            <p:cNvSpPr/>
            <p:nvPr/>
          </p:nvSpPr>
          <p:spPr>
            <a:xfrm>
              <a:off x="4642842" y="1615827"/>
              <a:ext cx="4005039" cy="1379116"/>
            </a:xfrm>
            <a:prstGeom prst="roundRect">
              <a:avLst>
                <a:gd name="adj" fmla="val 4317"/>
              </a:avLst>
            </a:prstGeom>
            <a:solidFill>
              <a:srgbClr val="E1E1EA"/>
            </a:solidFill>
            <a:ln w="4763">
              <a:solidFill>
                <a:srgbClr val="C7C7D0"/>
              </a:solidFill>
              <a:prstDash val="solid"/>
            </a:ln>
          </p:spPr>
          <p:txBody>
            <a:bodyPr/>
            <a:lstStyle/>
            <a:p>
              <a:endParaRPr lang="it-IT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7"/>
            <p:cNvSpPr/>
            <p:nvPr/>
          </p:nvSpPr>
          <p:spPr>
            <a:xfrm>
              <a:off x="4789363" y="1762348"/>
              <a:ext cx="1912069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it-IT" sz="1350" b="1" noProof="0" dirty="0">
                  <a:solidFill>
                    <a:srgbClr val="3C3939"/>
                  </a:solidFill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Supporto agli Operatori</a:t>
              </a:r>
              <a:endParaRPr lang="it-IT" sz="1350" b="1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8"/>
            <p:cNvSpPr/>
            <p:nvPr/>
          </p:nvSpPr>
          <p:spPr>
            <a:xfrm>
              <a:off x="4789363" y="2068860"/>
              <a:ext cx="3711997" cy="77956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Suggerisce risposte in tempo reale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Ricerca intelligente nella knowledge base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Sintesi automatica di conversazioni e ticket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hape 9"/>
            <p:cNvSpPr/>
            <p:nvPr/>
          </p:nvSpPr>
          <p:spPr>
            <a:xfrm>
              <a:off x="496119" y="3136702"/>
              <a:ext cx="4004965" cy="1379116"/>
            </a:xfrm>
            <a:prstGeom prst="roundRect">
              <a:avLst>
                <a:gd name="adj" fmla="val 4317"/>
              </a:avLst>
            </a:prstGeom>
            <a:solidFill>
              <a:srgbClr val="E1E1EA"/>
            </a:solidFill>
            <a:ln w="4763">
              <a:solidFill>
                <a:srgbClr val="C7C7D0"/>
              </a:solidFill>
              <a:prstDash val="solid"/>
            </a:ln>
          </p:spPr>
          <p:txBody>
            <a:bodyPr/>
            <a:lstStyle/>
            <a:p>
              <a:endParaRPr lang="it-IT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10"/>
            <p:cNvSpPr/>
            <p:nvPr/>
          </p:nvSpPr>
          <p:spPr>
            <a:xfrm>
              <a:off x="642640" y="3283223"/>
              <a:ext cx="2111648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it-IT" sz="1350" b="1" noProof="0" dirty="0">
                  <a:solidFill>
                    <a:srgbClr val="3C3939"/>
                  </a:solidFill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Automazione dei Processi</a:t>
              </a:r>
              <a:endParaRPr lang="it-IT" sz="1350" b="1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11"/>
            <p:cNvSpPr/>
            <p:nvPr/>
          </p:nvSpPr>
          <p:spPr>
            <a:xfrm>
              <a:off x="642640" y="3589734"/>
              <a:ext cx="3711922" cy="77956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Classificazione e categorizzazione dei casi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Apertura, aggiornamento e chiusura ticket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Integrazione con CRM e sistemi </a:t>
              </a:r>
              <a:r>
                <a:rPr lang="it-IT" sz="1100" noProof="0" dirty="0" err="1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backend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hape 12"/>
            <p:cNvSpPr/>
            <p:nvPr/>
          </p:nvSpPr>
          <p:spPr>
            <a:xfrm>
              <a:off x="4642842" y="3136702"/>
              <a:ext cx="4005039" cy="1379116"/>
            </a:xfrm>
            <a:prstGeom prst="roundRect">
              <a:avLst>
                <a:gd name="adj" fmla="val 4317"/>
              </a:avLst>
            </a:prstGeom>
            <a:solidFill>
              <a:srgbClr val="E1E1EA"/>
            </a:solidFill>
            <a:ln w="4763">
              <a:solidFill>
                <a:srgbClr val="C7C7D0"/>
              </a:solidFill>
              <a:prstDash val="solid"/>
            </a:ln>
          </p:spPr>
          <p:txBody>
            <a:bodyPr/>
            <a:lstStyle/>
            <a:p>
              <a:endParaRPr lang="it-IT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13"/>
            <p:cNvSpPr/>
            <p:nvPr/>
          </p:nvSpPr>
          <p:spPr>
            <a:xfrm>
              <a:off x="4789363" y="3283223"/>
              <a:ext cx="2681064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it-IT" sz="1350" b="1" noProof="0" dirty="0">
                  <a:solidFill>
                    <a:srgbClr val="3C3939"/>
                  </a:solidFill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Personalizzazione CX &amp; Analytics</a:t>
              </a:r>
              <a:endParaRPr lang="it-IT" sz="1350" b="1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14"/>
            <p:cNvSpPr/>
            <p:nvPr/>
          </p:nvSpPr>
          <p:spPr>
            <a:xfrm>
              <a:off x="4789363" y="3589734"/>
              <a:ext cx="3711997" cy="77956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Adattamento del tono e risposte contestuali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Sentiment </a:t>
              </a:r>
              <a:r>
                <a:rPr lang="it-IT" sz="1100" noProof="0" dirty="0" err="1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analysis</a:t>
              </a: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 e pattern ricorrenti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1750"/>
                </a:lnSpc>
                <a:buSzPct val="100000"/>
                <a:buChar char="•"/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Previsione volumi per ottimizzare le risorse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Elemento grafico 18" descr="Call center con riempimento a tinta unita">
              <a:extLst>
                <a:ext uri="{FF2B5EF4-FFF2-40B4-BE49-F238E27FC236}">
                  <a16:creationId xmlns:a16="http://schemas.microsoft.com/office/drawing/2014/main" id="{A72A5EB8-91A3-6338-F40A-62B79CD75B2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99406" y="1626104"/>
              <a:ext cx="442987" cy="442987"/>
            </a:xfrm>
            <a:prstGeom prst="rect">
              <a:avLst/>
            </a:prstGeom>
          </p:spPr>
        </p:pic>
        <p:pic>
          <p:nvPicPr>
            <p:cNvPr id="21" name="Elemento grafico 20" descr="Aspirazione con riempimento a tinta unita">
              <a:extLst>
                <a:ext uri="{FF2B5EF4-FFF2-40B4-BE49-F238E27FC236}">
                  <a16:creationId xmlns:a16="http://schemas.microsoft.com/office/drawing/2014/main" id="{31464306-00C2-4220-2C17-FE0D7897984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99499" y="3148163"/>
              <a:ext cx="442800" cy="442800"/>
            </a:xfrm>
            <a:prstGeom prst="rect">
              <a:avLst/>
            </a:prstGeom>
          </p:spPr>
        </p:pic>
        <p:pic>
          <p:nvPicPr>
            <p:cNvPr id="23" name="Elemento grafico 22" descr="Cerchi con frecce con riempimento a tinta unita">
              <a:extLst>
                <a:ext uri="{FF2B5EF4-FFF2-40B4-BE49-F238E27FC236}">
                  <a16:creationId xmlns:a16="http://schemas.microsoft.com/office/drawing/2014/main" id="{10364BAB-52CC-010E-FE4C-A49E8218394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7253" y="3148163"/>
              <a:ext cx="442800" cy="442800"/>
            </a:xfrm>
            <a:prstGeom prst="rect">
              <a:avLst/>
            </a:prstGeom>
          </p:spPr>
        </p:pic>
        <p:pic>
          <p:nvPicPr>
            <p:cNvPr id="25" name="Elemento grafico 24" descr="Portatile con riempimento a tinta unita">
              <a:extLst>
                <a:ext uri="{FF2B5EF4-FFF2-40B4-BE49-F238E27FC236}">
                  <a16:creationId xmlns:a16="http://schemas.microsoft.com/office/drawing/2014/main" id="{A185AFEB-C8BB-F5E6-C98D-4F944396276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57253" y="1626197"/>
              <a:ext cx="442800" cy="442800"/>
            </a:xfrm>
            <a:prstGeom prst="rect">
              <a:avLst/>
            </a:prstGeom>
          </p:spPr>
        </p:pic>
      </p:grpSp>
      <p:pic>
        <p:nvPicPr>
          <p:cNvPr id="27" name="Google Shape;138;p15">
            <a:extLst>
              <a:ext uri="{FF2B5EF4-FFF2-40B4-BE49-F238E27FC236}">
                <a16:creationId xmlns:a16="http://schemas.microsoft.com/office/drawing/2014/main" id="{3D8A3D65-A625-A986-E416-78A6E345C1B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DE46B7F7-1E5A-DCF4-0768-8199F37E9E60}"/>
              </a:ext>
            </a:extLst>
          </p:cNvPr>
          <p:cNvSpPr/>
          <p:nvPr/>
        </p:nvSpPr>
        <p:spPr>
          <a:xfrm>
            <a:off x="-795130" y="74599"/>
            <a:ext cx="741367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MARINA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>
            <a:extLst>
              <a:ext uri="{FF2B5EF4-FFF2-40B4-BE49-F238E27FC236}">
                <a16:creationId xmlns:a16="http://schemas.microsoft.com/office/drawing/2014/main" id="{F1EB8200-CDC4-4873-1A1C-A29937C1C6DE}"/>
              </a:ext>
            </a:extLst>
          </p:cNvPr>
          <p:cNvGrpSpPr/>
          <p:nvPr/>
        </p:nvGrpSpPr>
        <p:grpSpPr>
          <a:xfrm>
            <a:off x="496194" y="1736006"/>
            <a:ext cx="8167766" cy="567035"/>
            <a:chOff x="496194" y="1736006"/>
            <a:chExt cx="8167766" cy="56703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8" name="Freccia a gallone 17">
              <a:extLst>
                <a:ext uri="{FF2B5EF4-FFF2-40B4-BE49-F238E27FC236}">
                  <a16:creationId xmlns:a16="http://schemas.microsoft.com/office/drawing/2014/main" id="{45E97647-2445-E119-68A2-6B6DFD86F327}"/>
                </a:ext>
              </a:extLst>
            </p:cNvPr>
            <p:cNvSpPr/>
            <p:nvPr/>
          </p:nvSpPr>
          <p:spPr>
            <a:xfrm>
              <a:off x="496194" y="1736006"/>
              <a:ext cx="2717154" cy="56703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>
                  <a:solidFill>
                    <a:srgbClr val="3C3939"/>
                  </a:solidFill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Chatbot</a:t>
              </a:r>
              <a:endParaRPr lang="it-IT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ccia a gallone 18">
              <a:extLst>
                <a:ext uri="{FF2B5EF4-FFF2-40B4-BE49-F238E27FC236}">
                  <a16:creationId xmlns:a16="http://schemas.microsoft.com/office/drawing/2014/main" id="{5F24D53D-4DEE-975A-A90A-89053F502E5C}"/>
                </a:ext>
              </a:extLst>
            </p:cNvPr>
            <p:cNvSpPr/>
            <p:nvPr/>
          </p:nvSpPr>
          <p:spPr>
            <a:xfrm>
              <a:off x="3221500" y="1736006"/>
              <a:ext cx="2717154" cy="56703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err="1">
                  <a:solidFill>
                    <a:srgbClr val="3C3939"/>
                  </a:solidFill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GenAI</a:t>
              </a:r>
              <a:endParaRPr lang="it-IT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ccia a gallone 19">
              <a:extLst>
                <a:ext uri="{FF2B5EF4-FFF2-40B4-BE49-F238E27FC236}">
                  <a16:creationId xmlns:a16="http://schemas.microsoft.com/office/drawing/2014/main" id="{4177A9E9-05D9-6912-BF96-F60F0D318B0D}"/>
                </a:ext>
              </a:extLst>
            </p:cNvPr>
            <p:cNvSpPr/>
            <p:nvPr/>
          </p:nvSpPr>
          <p:spPr>
            <a:xfrm>
              <a:off x="5946806" y="1736006"/>
              <a:ext cx="2717154" cy="56703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3C39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Agent</a:t>
              </a:r>
              <a:endParaRPr lang="en-GB" b="1" dirty="0">
                <a:solidFill>
                  <a:srgbClr val="3C39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 2"/>
          <p:cNvSpPr/>
          <p:nvPr/>
        </p:nvSpPr>
        <p:spPr>
          <a:xfrm>
            <a:off x="496119" y="850032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it-IT" sz="2750" noProof="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Evoluzione AI nel Customer Service</a:t>
            </a:r>
            <a:endParaRPr lang="it-IT" sz="275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18783" y="244480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it-IT" sz="135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96194" y="2459684"/>
            <a:ext cx="2433712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it-IT" sz="11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Regole e flussi definiti, risposte predefinite. 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it-IT" sz="1100" b="1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Controllabile</a:t>
            </a:r>
            <a:r>
              <a:rPr lang="it-IT" sz="11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e prevedibile, ma non gestisce richieste fuori script.</a:t>
            </a:r>
            <a:endParaRPr lang="it-IT" sz="11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3355107" y="244480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endParaRPr lang="it-IT" sz="135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3355107" y="2459684"/>
            <a:ext cx="2320946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it-IT" sz="11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Interpreta il linguaggio con modelli avanzati. 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it-IT" sz="11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Conversazioni naturali e risoluzione di problemi complessi. Richiede supervisione.</a:t>
            </a:r>
            <a:endParaRPr lang="it-IT" sz="11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6072336" y="2459684"/>
            <a:ext cx="2320946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it-IT" sz="11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Agisce sui sistemi: aggiorna CRM, ticket, database. </a:t>
            </a:r>
          </a:p>
          <a:p>
            <a:pPr marL="171450" indent="-17145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it-IT" sz="1100" b="1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Automazione end-to-end</a:t>
            </a:r>
            <a:r>
              <a:rPr lang="it-IT" sz="11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24/7, migliora nel tempo.</a:t>
            </a:r>
            <a:endParaRPr lang="it-IT" sz="11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585937" y="4066654"/>
            <a:ext cx="806194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it-IT" sz="20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Ogni generazione aggiunge autonomia e capacità, ma richiede livelli crescenti di </a:t>
            </a:r>
            <a:r>
              <a:rPr lang="it-IT" sz="2000" b="1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governance, competenza e responsabilità umana.</a:t>
            </a:r>
            <a:endParaRPr lang="it-IT" sz="20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50EAB762-2E8E-AD4D-F0EB-1CACAA3BE6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037" y="1798579"/>
            <a:ext cx="442800" cy="442800"/>
          </a:xfrm>
          <a:prstGeom prst="rect">
            <a:avLst/>
          </a:prstGeom>
        </p:spPr>
      </p:pic>
      <p:pic>
        <p:nvPicPr>
          <p:cNvPr id="23" name="Elemento grafico 22">
            <a:extLst>
              <a:ext uri="{FF2B5EF4-FFF2-40B4-BE49-F238E27FC236}">
                <a16:creationId xmlns:a16="http://schemas.microsoft.com/office/drawing/2014/main" id="{1B7CC023-5BDA-B1F6-5A40-D874523BC2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8403" y="1798579"/>
            <a:ext cx="442800" cy="442800"/>
          </a:xfrm>
          <a:prstGeom prst="rect">
            <a:avLst/>
          </a:prstGeom>
        </p:spPr>
      </p:pic>
      <p:pic>
        <p:nvPicPr>
          <p:cNvPr id="25" name="Elemento grafico 24">
            <a:extLst>
              <a:ext uri="{FF2B5EF4-FFF2-40B4-BE49-F238E27FC236}">
                <a16:creationId xmlns:a16="http://schemas.microsoft.com/office/drawing/2014/main" id="{17D87C63-878E-2705-93B5-EA04BB377E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8179" y="1798579"/>
            <a:ext cx="442800" cy="442800"/>
          </a:xfrm>
          <a:prstGeom prst="rect">
            <a:avLst/>
          </a:prstGeom>
        </p:spPr>
      </p:pic>
      <p:pic>
        <p:nvPicPr>
          <p:cNvPr id="26" name="Google Shape;138;p15">
            <a:extLst>
              <a:ext uri="{FF2B5EF4-FFF2-40B4-BE49-F238E27FC236}">
                <a16:creationId xmlns:a16="http://schemas.microsoft.com/office/drawing/2014/main" id="{E2728156-71C3-5E6F-6D68-FF6069AF61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1B20208-8D50-4B65-8721-5AB259F4BD81}"/>
              </a:ext>
            </a:extLst>
          </p:cNvPr>
          <p:cNvSpPr/>
          <p:nvPr/>
        </p:nvSpPr>
        <p:spPr>
          <a:xfrm>
            <a:off x="-765544" y="82550"/>
            <a:ext cx="711781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Speaker:Marina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FBB2DE6F-1409-165B-B06E-917C85B3EBAD}"/>
              </a:ext>
            </a:extLst>
          </p:cNvPr>
          <p:cNvSpPr/>
          <p:nvPr/>
        </p:nvSpPr>
        <p:spPr>
          <a:xfrm>
            <a:off x="496119" y="195176"/>
            <a:ext cx="1666636" cy="275927"/>
          </a:xfrm>
          <a:prstGeom prst="roundRect">
            <a:avLst>
              <a:gd name="adj" fmla="val 17263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pPr>
              <a:lnSpc>
                <a:spcPts val="1400"/>
              </a:lnSpc>
            </a:pPr>
            <a:r>
              <a:rPr lang="it-IT" sz="900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L’impatto sul Customer Care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68300" y="208251"/>
            <a:ext cx="1661529" cy="275927"/>
          </a:xfrm>
          <a:prstGeom prst="roundRect">
            <a:avLst>
              <a:gd name="adj" fmla="val 17263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it-IT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85936" y="255504"/>
            <a:ext cx="61972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r>
              <a:rPr lang="it-IT" sz="900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L’impatto sul Customer Care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1400"/>
              </a:lnSpc>
              <a:buNone/>
            </a:pPr>
            <a:endParaRPr lang="it-IT" sz="85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1161083"/>
            <a:ext cx="792494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it-IT" sz="2750" noProof="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L'AI come Moltiplicatore: effetti positivi e negativi</a:t>
            </a:r>
            <a:endParaRPr lang="it-IT" sz="275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405CB1C-0494-1321-B517-672944EAB094}"/>
              </a:ext>
            </a:extLst>
          </p:cNvPr>
          <p:cNvGrpSpPr/>
          <p:nvPr/>
        </p:nvGrpSpPr>
        <p:grpSpPr>
          <a:xfrm>
            <a:off x="394022" y="1816671"/>
            <a:ext cx="4107135" cy="3012716"/>
            <a:chOff x="394022" y="1816671"/>
            <a:chExt cx="4107135" cy="3012716"/>
          </a:xfrm>
        </p:grpSpPr>
        <p:sp>
          <p:nvSpPr>
            <p:cNvPr id="5" name="Shape 3"/>
            <p:cNvSpPr/>
            <p:nvPr/>
          </p:nvSpPr>
          <p:spPr>
            <a:xfrm>
              <a:off x="394022" y="1816671"/>
              <a:ext cx="4107135" cy="3012716"/>
            </a:xfrm>
            <a:prstGeom prst="roundRect">
              <a:avLst>
                <a:gd name="adj" fmla="val 4086"/>
              </a:avLst>
            </a:prstGeom>
            <a:solidFill>
              <a:schemeClr val="accent1">
                <a:lumMod val="20000"/>
                <a:lumOff val="80000"/>
                <a:alpha val="95000"/>
              </a:schemeClr>
            </a:solidFill>
            <a:ln/>
          </p:spPr>
          <p:txBody>
            <a:bodyPr/>
            <a:lstStyle/>
            <a:p>
              <a:endParaRPr lang="it-IT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 4"/>
            <p:cNvSpPr/>
            <p:nvPr/>
          </p:nvSpPr>
          <p:spPr>
            <a:xfrm>
              <a:off x="535781" y="1958429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it-IT" sz="1350" noProof="0" dirty="0">
                  <a:solidFill>
                    <a:srgbClr val="000000"/>
                  </a:solidFill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✅</a:t>
              </a:r>
              <a:r>
                <a:rPr lang="it-IT" sz="1350" noProof="0" dirty="0">
                  <a:solidFill>
                    <a:srgbClr val="1B1B27"/>
                  </a:solidFill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 </a:t>
              </a:r>
              <a:r>
                <a:rPr lang="it-IT" sz="1350" b="1" noProof="0" dirty="0">
                  <a:solidFill>
                    <a:srgbClr val="1B1B27"/>
                  </a:solidFill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Effetto Positivo</a:t>
              </a:r>
              <a:endParaRPr lang="it-IT" sz="1350" b="1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 5"/>
            <p:cNvSpPr/>
            <p:nvPr/>
          </p:nvSpPr>
          <p:spPr>
            <a:xfrm>
              <a:off x="535781" y="2321644"/>
              <a:ext cx="3823618" cy="68044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it-IT" sz="1100" noProof="0" dirty="0">
                  <a:solidFill>
                    <a:srgbClr val="000000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Amplifica </a:t>
              </a:r>
              <a:r>
                <a:rPr lang="it-IT" sz="1100" b="1" noProof="0" dirty="0">
                  <a:solidFill>
                    <a:srgbClr val="000000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qualità e competenze</a:t>
              </a:r>
              <a:r>
                <a:rPr lang="it-IT" sz="1100" noProof="0" dirty="0">
                  <a:solidFill>
                    <a:srgbClr val="000000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 se inserita in un ecosistema governato e consapevole. Automatizza le attività ripetitive e riduce il rischio dell'esecuzione manuale.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6"/>
            <p:cNvSpPr/>
            <p:nvPr/>
          </p:nvSpPr>
          <p:spPr>
            <a:xfrm>
              <a:off x="535781" y="3129632"/>
              <a:ext cx="3823618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it-IT" sz="1100" noProof="0" dirty="0">
                  <a:solidFill>
                    <a:srgbClr val="000000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Il lavoro umano evolve: dall'</a:t>
              </a:r>
              <a:r>
                <a:rPr lang="it-IT" sz="1100" b="1" noProof="0" dirty="0">
                  <a:solidFill>
                    <a:srgbClr val="000000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esecuzione</a:t>
              </a:r>
              <a:r>
                <a:rPr lang="it-IT" sz="1100" noProof="0" dirty="0">
                  <a:solidFill>
                    <a:srgbClr val="000000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 alla </a:t>
              </a:r>
              <a:r>
                <a:rPr lang="it-IT" sz="1100" b="1" noProof="0" dirty="0">
                  <a:solidFill>
                    <a:srgbClr val="000000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valutazione</a:t>
              </a:r>
              <a:r>
                <a:rPr lang="it-IT" sz="1100" noProof="0" dirty="0">
                  <a:solidFill>
                    <a:srgbClr val="000000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, dal volume alla qualità.</a:t>
              </a:r>
            </a:p>
            <a:p>
              <a:pPr marL="0" indent="0" algn="l">
                <a:lnSpc>
                  <a:spcPts val="1750"/>
                </a:lnSpc>
                <a:buNone/>
              </a:pPr>
              <a:endParaRPr lang="it-IT" sz="1100" dirty="0">
                <a:solidFill>
                  <a:srgbClr val="000000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50"/>
                </a:lnSpc>
              </a:pPr>
              <a:endParaRPr lang="it-IT" sz="11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50"/>
                </a:lnSpc>
              </a:pP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Se non governata, l'AI amplifica esponenzialmente </a:t>
              </a:r>
              <a:r>
                <a:rPr lang="it-IT" sz="1100" b="1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errori e inefficienze</a:t>
              </a:r>
              <a:r>
                <a:rPr lang="it-IT" sz="1100" noProof="0" dirty="0">
                  <a:solidFill>
                    <a:srgbClr val="3C3939"/>
                  </a:solidFill>
                  <a:latin typeface="Arial" panose="020B0604020202020204" pitchFamily="34" charset="0"/>
                  <a:ea typeface="Roboto" pitchFamily="34" charset="-122"/>
                  <a:cs typeface="Arial" panose="020B0604020202020204" pitchFamily="34" charset="0"/>
                </a:rPr>
                <a:t> preesistenti. I problemi nei dati o nei processi emergono con forza maggiore.</a:t>
              </a: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l">
                <a:lnSpc>
                  <a:spcPts val="1750"/>
                </a:lnSpc>
                <a:buNone/>
              </a:pPr>
              <a:endParaRPr lang="it-IT" sz="11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 9"/>
          <p:cNvSpPr/>
          <p:nvPr/>
        </p:nvSpPr>
        <p:spPr>
          <a:xfrm>
            <a:off x="5027408" y="195339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it-IT" sz="2000" b="1" noProof="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 principi chiave:</a:t>
            </a:r>
            <a:endParaRPr lang="it-IT" sz="20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027408" y="2300226"/>
            <a:ext cx="390294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it-IT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L'AI non sostituisce l'operatore: </a:t>
            </a:r>
            <a:r>
              <a:rPr lang="it-IT" b="1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gestisce l'iterativo</a:t>
            </a:r>
            <a:r>
              <a:rPr lang="it-IT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 </a:t>
            </a:r>
          </a:p>
          <a:p>
            <a:pPr marL="0" indent="0" algn="l">
              <a:lnSpc>
                <a:spcPts val="1750"/>
              </a:lnSpc>
              <a:buNone/>
            </a:pPr>
            <a:endParaRPr lang="it-IT" dirty="0">
              <a:solidFill>
                <a:srgbClr val="3C3939"/>
              </a:solidFill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750"/>
              </a:lnSpc>
              <a:buNone/>
            </a:pPr>
            <a:r>
              <a:rPr lang="it-IT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Le persone restano fondamentali per </a:t>
            </a:r>
            <a:r>
              <a:rPr lang="it-IT" b="1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empatia, giudizio e responsabilità </a:t>
            </a:r>
            <a:r>
              <a:rPr lang="it-IT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decisionale</a:t>
            </a:r>
            <a:r>
              <a:rPr lang="it-IT" sz="1100" noProof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it-IT" sz="11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CF336ADF-1419-BAC5-EF26-A5C30F85F72F}"/>
              </a:ext>
            </a:extLst>
          </p:cNvPr>
          <p:cNvSpPr/>
          <p:nvPr/>
        </p:nvSpPr>
        <p:spPr>
          <a:xfrm>
            <a:off x="491356" y="3766455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it-IT" sz="1350" noProof="0" dirty="0">
                <a:solidFill>
                  <a:srgbClr val="0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⚠️</a:t>
            </a:r>
            <a:r>
              <a:rPr lang="it-IT" sz="1350" noProof="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it-IT" sz="1350" b="1" noProof="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Effetto Negativo</a:t>
            </a:r>
            <a:endParaRPr lang="it-IT" sz="135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oogle Shape;138;p15">
            <a:extLst>
              <a:ext uri="{FF2B5EF4-FFF2-40B4-BE49-F238E27FC236}">
                <a16:creationId xmlns:a16="http://schemas.microsoft.com/office/drawing/2014/main" id="{00669DB7-7A55-CDC7-3E10-02C504822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C9F6EE0-57FA-E79E-2147-B00F9545FD41}"/>
              </a:ext>
            </a:extLst>
          </p:cNvPr>
          <p:cNvSpPr/>
          <p:nvPr/>
        </p:nvSpPr>
        <p:spPr>
          <a:xfrm>
            <a:off x="-772632" y="82550"/>
            <a:ext cx="718870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</a:t>
            </a:r>
          </a:p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12020" y="208476"/>
            <a:ext cx="1573981" cy="275927"/>
          </a:xfrm>
          <a:prstGeom prst="roundRect">
            <a:avLst>
              <a:gd name="adj" fmla="val 17263"/>
            </a:avLst>
          </a:prstGeom>
          <a:noFill/>
          <a:ln w="4763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585936" y="255729"/>
            <a:ext cx="61972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r>
              <a:rPr lang="it-IT" sz="900" dirty="0">
                <a:solidFill>
                  <a:srgbClr val="1B1B27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L’impatto sul Customer Care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1400"/>
              </a:lnSpc>
              <a:buNone/>
            </a:pP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75990"/>
            <a:ext cx="615486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Perché l'AI Fallisce nel Customer Care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031578"/>
            <a:ext cx="2622724" cy="2068488"/>
          </a:xfrm>
          <a:prstGeom prst="roundRect">
            <a:avLst>
              <a:gd name="adj" fmla="val 2879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Shape 4"/>
          <p:cNvSpPr/>
          <p:nvPr/>
        </p:nvSpPr>
        <p:spPr>
          <a:xfrm>
            <a:off x="642640" y="2178100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19" y="2295004"/>
            <a:ext cx="191319" cy="19131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42640" y="2745135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Knowledge Gap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42640" y="3051646"/>
            <a:ext cx="232968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Basi dati frammentate, obsolete o non governate rendono l'AI inutile o dannosa.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3260601" y="2031578"/>
            <a:ext cx="2622724" cy="2068488"/>
          </a:xfrm>
          <a:prstGeom prst="roundRect">
            <a:avLst>
              <a:gd name="adj" fmla="val 2879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Shape 8"/>
          <p:cNvSpPr/>
          <p:nvPr/>
        </p:nvSpPr>
        <p:spPr>
          <a:xfrm>
            <a:off x="3407122" y="2178100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4101" y="2295004"/>
            <a:ext cx="191319" cy="191319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3407122" y="2745135"/>
            <a:ext cx="2329681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Mancanza di Consapevolezza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3407122" y="3273103"/>
            <a:ext cx="232968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Uso dello strumento senza comprenderne le logiche, i limiti e le possibili allucinazioni.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6025083" y="2031578"/>
            <a:ext cx="2622724" cy="2068488"/>
          </a:xfrm>
          <a:prstGeom prst="roundRect">
            <a:avLst>
              <a:gd name="adj" fmla="val 2879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6" name="Shape 12"/>
          <p:cNvSpPr/>
          <p:nvPr/>
        </p:nvSpPr>
        <p:spPr>
          <a:xfrm>
            <a:off x="6171605" y="2178100"/>
            <a:ext cx="425276" cy="425276"/>
          </a:xfrm>
          <a:prstGeom prst="roundRect">
            <a:avLst>
              <a:gd name="adj" fmla="val 13436988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8584" y="2295004"/>
            <a:ext cx="191319" cy="191319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171605" y="2745135"/>
            <a:ext cx="190924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Assenza di Governance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171605" y="3051646"/>
            <a:ext cx="232968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Nessuna responsabilità chiara su chi controlla, valida e corregge l'output dell'AI.</a:t>
            </a:r>
            <a:endParaRPr lang="en-US" sz="1100" dirty="0"/>
          </a:p>
        </p:txBody>
      </p:sp>
      <p:pic>
        <p:nvPicPr>
          <p:cNvPr id="20" name="Google Shape;138;p15">
            <a:extLst>
              <a:ext uri="{FF2B5EF4-FFF2-40B4-BE49-F238E27FC236}">
                <a16:creationId xmlns:a16="http://schemas.microsoft.com/office/drawing/2014/main" id="{0715A7E5-CED7-7ECA-5C97-12411846C09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6194" b="6194"/>
          <a:stretch/>
        </p:blipFill>
        <p:spPr>
          <a:xfrm>
            <a:off x="8067037" y="4716287"/>
            <a:ext cx="995680" cy="3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87200CF9-3CD6-4FCB-FA08-10F264F8AB1C}"/>
              </a:ext>
            </a:extLst>
          </p:cNvPr>
          <p:cNvSpPr/>
          <p:nvPr/>
        </p:nvSpPr>
        <p:spPr>
          <a:xfrm>
            <a:off x="-792419" y="82550"/>
            <a:ext cx="707360" cy="406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 Marina</a:t>
            </a:r>
            <a:endParaRPr lang="en-GB" sz="9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</TotalTime>
  <Words>2324</Words>
  <Application>Microsoft Office PowerPoint</Application>
  <PresentationFormat>Presentazione su schermo (16:9)</PresentationFormat>
  <Paragraphs>409</Paragraphs>
  <Slides>24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Arial</vt:lpstr>
      <vt:lpstr>Wingdings</vt:lpstr>
      <vt:lpstr>Raleway</vt:lpstr>
      <vt:lpstr>Roboto</vt:lpstr>
      <vt:lpstr>Play</vt:lpstr>
      <vt:lpstr>Aptos</vt:lpstr>
      <vt:lpstr>TIMSans</vt:lpstr>
      <vt:lpstr>Office Theme</vt:lpstr>
      <vt:lpstr>Presentazione standard di PowerPoint</vt:lpstr>
      <vt:lpstr>Presentazione standard di PowerPoint</vt:lpstr>
      <vt:lpstr>Presentazione standard di PowerPoint</vt:lpstr>
      <vt:lpstr>Cenni storici (1) From the beginning ‘50s  to the present</vt:lpstr>
      <vt:lpstr>Cenni storici (2) From the beginning ‘50s  to the present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Pupillo, Fabrizio (Bip Group)</dc:creator>
  <cp:lastModifiedBy>Mario Massone</cp:lastModifiedBy>
  <cp:revision>5</cp:revision>
  <dcterms:created xsi:type="dcterms:W3CDTF">2026-05-14T14:35:00Z</dcterms:created>
  <dcterms:modified xsi:type="dcterms:W3CDTF">2026-05-30T08:05:23Z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1840fb-8939-4796-95d0-bc833736564d_Enabled">
    <vt:lpwstr>true</vt:lpwstr>
  </property>
  <property fmtid="{D5CDD505-2E9C-101B-9397-08002B2CF9AE}" pid="3" name="MSIP_Label_2e1840fb-8939-4796-95d0-bc833736564d_SetDate">
    <vt:lpwstr>2026-05-28T07:48:28Z</vt:lpwstr>
  </property>
  <property fmtid="{D5CDD505-2E9C-101B-9397-08002B2CF9AE}" pid="4" name="MSIP_Label_2e1840fb-8939-4796-95d0-bc833736564d_Method">
    <vt:lpwstr>Standard</vt:lpwstr>
  </property>
  <property fmtid="{D5CDD505-2E9C-101B-9397-08002B2CF9AE}" pid="5" name="MSIP_Label_2e1840fb-8939-4796-95d0-bc833736564d_Name">
    <vt:lpwstr>Confidential - Open Access</vt:lpwstr>
  </property>
  <property fmtid="{D5CDD505-2E9C-101B-9397-08002B2CF9AE}" pid="6" name="MSIP_Label_2e1840fb-8939-4796-95d0-bc833736564d_SiteId">
    <vt:lpwstr>513294a0-3e20-41b2-a970-6d30bf1546fa</vt:lpwstr>
  </property>
  <property fmtid="{D5CDD505-2E9C-101B-9397-08002B2CF9AE}" pid="7" name="MSIP_Label_2e1840fb-8939-4796-95d0-bc833736564d_ActionId">
    <vt:lpwstr>b341043d-b861-4253-9a03-3ab5e2c0b566</vt:lpwstr>
  </property>
  <property fmtid="{D5CDD505-2E9C-101B-9397-08002B2CF9AE}" pid="8" name="MSIP_Label_2e1840fb-8939-4796-95d0-bc833736564d_ContentBits">
    <vt:lpwstr>0</vt:lpwstr>
  </property>
  <property fmtid="{D5CDD505-2E9C-101B-9397-08002B2CF9AE}" pid="9" name="MSIP_Label_2e1840fb-8939-4796-95d0-bc833736564d_Tag">
    <vt:lpwstr>10, 3, 0, 1</vt:lpwstr>
  </property>
</Properties>
</file>