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60" r:id="rId4"/>
    <p:sldId id="265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46D99-0F23-4F36-B9C7-9AF3E1FC1324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AD7DB-6E30-44D2-8A77-C7D7859743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06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18338D-0BB4-6B3A-726B-CB22C8984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D406065-0707-EA2F-86FC-4C6D5BF95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DCF572-9E60-2C76-EA11-F9BF931C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DEE8BE-EF95-DD45-76F8-B5854301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E66FBB-4FB7-C2EA-351A-677E479F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71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E5803C-5337-5E8C-0B46-1EAE0CB0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1E93873-75AA-1562-C525-29F7AE4B7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F32401-0149-6B9E-A782-2A6FD50D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45B93B-B19D-863E-3088-34C36276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293BE3-944B-7C00-048C-824914934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989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97C872-5D14-B203-AE7D-F822BB8E2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C308E12-6B4D-A25D-C1E0-987CD8D40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820049-F59D-FB52-55BA-7C86D13A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233BCD-4F28-202E-1645-343EB85A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95050B-DFA2-F02F-A5F9-B7E1BB77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35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it-IT" sz="1500"/>
          </a:p>
        </p:txBody>
      </p:sp>
    </p:spTree>
    <p:extLst>
      <p:ext uri="{BB962C8B-B14F-4D97-AF65-F5344CB8AC3E}">
        <p14:creationId xmlns:p14="http://schemas.microsoft.com/office/powerpoint/2010/main" val="444956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32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912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89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9D43EC-5CAE-7024-D926-472FC32DA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C1290-A4EC-C2FD-F860-4BAC64F88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9F9506-DA48-BF1B-FA5E-F28000D22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56B4AF-2612-8662-F18F-E3631595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9DB1C7-3152-8C16-1097-05DCD1B65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52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C1F27A-A2A6-FBF0-E73D-DBE200F02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22681E-B045-9633-2171-03550D70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E0882C-8279-BE0C-FEC5-1230940FF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AAD71A-E78C-C968-072A-55E67EBC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FBE879-9528-D560-F917-DBA19DFE0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08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FCF7DA-FA1F-8F17-6CDD-040AC2BFD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4A76EF-D1AB-D68B-6F14-A00927134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C63FC9-2CDB-1C5D-B7E1-73C9E8F24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87F7FD-00EE-C592-1CFE-AEBFA591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DF28D7-D8D2-65A1-972B-05384082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05C4B7-571F-FBE7-7583-E66BBF11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23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FF4FE8-E7B2-60EB-1F9F-F94A2DDD8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254CC8-E8D1-2599-481F-429FB1D15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5110DC-5CC0-D88C-9122-BCB6F1188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AC78039-C78A-FE67-9C4D-B488BCC78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24A7E28-04C4-52F2-4636-F019B6368F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2FDC72A-1F11-0555-7BD4-D5A05129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A46D3DA-B554-FA31-FB0B-DA6DE671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F06E47B-E707-413F-C130-4D7110BF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67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CF60D-CB2C-458C-C09A-D46770B0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DAB9C9-269D-DC27-62D9-098C809B7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933704-5CAC-5221-9A24-4C72AD9A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28B0CE-4A97-2B0C-F06F-CAC4D468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10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B07A73E-D604-2076-2912-2D63BB08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61D2B07-0598-EA7A-1AA7-425501C1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A424C1-14FB-D80A-3D2D-61F64ED9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29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6CF39C-ED5C-7261-D1BA-91EA09DB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549469-F0DB-0A75-908C-73EF4F662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6DE05C-4AFF-CB7F-3141-92C360D61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08274E-8543-EF1E-9A8F-5090E07D7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50C254-C95E-0C61-7403-70CE565A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3CCD47-6E79-3134-9EE0-04F39696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69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B3ACAF-9E89-05F5-B03D-36566DCBA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24F1F96-3CF7-B0E2-BCB9-2226A7676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9375DE-C90A-DCB1-E622-990D6FC0F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83F7C24-255D-D2F5-DD7C-90DF0AFD0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FC73E7-49AE-0857-30CD-92A8EFD07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211C91-A8AD-A74B-11A1-332780DF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14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F7F11A5-FBEF-FA44-C558-F4B964E94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54137E-320C-9703-A4A3-399AAA812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25A97A-43BB-7F35-5AE3-A9D35BD310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A59E0E-C2A7-40E9-A3A4-5A8AC2782C1B}" type="datetimeFigureOut">
              <a:rPr lang="it-IT" smtClean="0"/>
              <a:t>27/03/2026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117889-0AA5-C0BD-A52D-910D4AEB4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B4265-68A8-63CE-C9A9-59B5794E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567A1A-5C3A-4577-845F-83FC5A4E76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98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E5F9F2">
              <a:alpha val="85000"/>
            </a:srgbClr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4" name="Text 1"/>
          <p:cNvSpPr/>
          <p:nvPr/>
        </p:nvSpPr>
        <p:spPr>
          <a:xfrm>
            <a:off x="720030" y="603028"/>
            <a:ext cx="10751939" cy="1285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041"/>
              </a:lnSpc>
            </a:pPr>
            <a:r>
              <a:rPr lang="en-US" sz="4042" b="1" dirty="0">
                <a:solidFill>
                  <a:srgbClr val="0067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Nuovo approccio AI:</a:t>
            </a:r>
          </a:p>
          <a:p>
            <a:pPr algn="ctr">
              <a:lnSpc>
                <a:spcPts val="5041"/>
              </a:lnSpc>
            </a:pPr>
            <a:r>
              <a:rPr lang="en-US" sz="4042" b="1" dirty="0">
                <a:solidFill>
                  <a:srgbClr val="0067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voce del cliente o la voce </a:t>
            </a:r>
            <a:r>
              <a:rPr lang="en-US" sz="4042" b="1" dirty="0" err="1">
                <a:solidFill>
                  <a:srgbClr val="0067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4042" b="1" dirty="0">
                <a:solidFill>
                  <a:srgbClr val="0067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42" b="1" dirty="0" err="1">
                <a:solidFill>
                  <a:srgbClr val="0067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processi</a:t>
            </a:r>
            <a:endParaRPr lang="en-US" sz="4042" dirty="0"/>
          </a:p>
        </p:txBody>
      </p:sp>
      <p:sp>
        <p:nvSpPr>
          <p:cNvPr id="5" name="Text 2"/>
          <p:cNvSpPr/>
          <p:nvPr/>
        </p:nvSpPr>
        <p:spPr>
          <a:xfrm>
            <a:off x="2825846" y="2746424"/>
            <a:ext cx="6540305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583"/>
              </a:lnSpc>
            </a:pP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Quali applicazioni sono più utili nella gestione del cliente? 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720031" y="3571875"/>
            <a:ext cx="3446859" cy="1869282"/>
          </a:xfrm>
          <a:prstGeom prst="roundRect">
            <a:avLst>
              <a:gd name="adj" fmla="val 9906"/>
            </a:avLst>
          </a:prstGeom>
          <a:solidFill>
            <a:srgbClr val="D1EFE4"/>
          </a:solidFill>
          <a:ln w="1524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it-IT" sz="1500"/>
          </a:p>
        </p:txBody>
      </p:sp>
      <p:sp>
        <p:nvSpPr>
          <p:cNvPr id="7" name="Text 4"/>
          <p:cNvSpPr/>
          <p:nvPr/>
        </p:nvSpPr>
        <p:spPr>
          <a:xfrm>
            <a:off x="938411" y="3790256"/>
            <a:ext cx="3010098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b="1" dirty="0">
                <a:solidFill>
                  <a:srgbClr val="4B4A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Evoluzione tecnologica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38411" y="4556621"/>
            <a:ext cx="3010098" cy="658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83"/>
              </a:lnSpc>
            </a:pPr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Analisi avanzata e automazione intelligente dei processi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372571" y="3571875"/>
            <a:ext cx="3446859" cy="1869282"/>
          </a:xfrm>
          <a:prstGeom prst="roundRect">
            <a:avLst>
              <a:gd name="adj" fmla="val 9906"/>
            </a:avLst>
          </a:prstGeom>
          <a:solidFill>
            <a:srgbClr val="D1EFE4"/>
          </a:solidFill>
          <a:ln w="1524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it-IT" sz="1500" dirty="0"/>
          </a:p>
        </p:txBody>
      </p:sp>
      <p:sp>
        <p:nvSpPr>
          <p:cNvPr id="10" name="Text 7"/>
          <p:cNvSpPr/>
          <p:nvPr/>
        </p:nvSpPr>
        <p:spPr>
          <a:xfrm>
            <a:off x="4590951" y="3790256"/>
            <a:ext cx="2814340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b="1" dirty="0">
                <a:solidFill>
                  <a:srgbClr val="4B4A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Customer Experience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4590949" y="4556621"/>
            <a:ext cx="3010098" cy="658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83"/>
              </a:lnSpc>
            </a:pPr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Trasformazione dei processi di interazione col cliente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8025111" y="3571875"/>
            <a:ext cx="3446859" cy="1869282"/>
          </a:xfrm>
          <a:prstGeom prst="roundRect">
            <a:avLst>
              <a:gd name="adj" fmla="val 9906"/>
            </a:avLst>
          </a:prstGeom>
          <a:solidFill>
            <a:srgbClr val="D1EFE4"/>
          </a:solidFill>
          <a:ln w="1524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it-IT" sz="1500"/>
          </a:p>
        </p:txBody>
      </p:sp>
      <p:sp>
        <p:nvSpPr>
          <p:cNvPr id="13" name="Text 10"/>
          <p:cNvSpPr/>
          <p:nvPr/>
        </p:nvSpPr>
        <p:spPr>
          <a:xfrm>
            <a:off x="8243491" y="3790256"/>
            <a:ext cx="2972197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b="1" dirty="0">
                <a:solidFill>
                  <a:srgbClr val="4B4A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Adozione responsabile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8371507" y="4556621"/>
            <a:ext cx="3010098" cy="658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83"/>
              </a:lnSpc>
            </a:pPr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Opportunità concrete e limiti operativi dell'AI nei servizi</a:t>
            </a:r>
            <a:endParaRPr lang="en-US" sz="16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729C427-D6AA-C210-653A-5A8F71DED3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0" t="31098" r="13927" b="30852"/>
          <a:stretch/>
        </p:blipFill>
        <p:spPr>
          <a:xfrm>
            <a:off x="9851112" y="158132"/>
            <a:ext cx="1980872" cy="745382"/>
          </a:xfrm>
          <a:prstGeom prst="rect">
            <a:avLst/>
          </a:prstGeom>
        </p:spPr>
      </p:pic>
      <p:pic>
        <p:nvPicPr>
          <p:cNvPr id="17" name="Immagine 16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B9CD41E6-CD06-5D38-DAF4-55680FDD6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95" y="130761"/>
            <a:ext cx="2266105" cy="9445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62419" y="333970"/>
            <a:ext cx="8267161" cy="372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3600" b="1" dirty="0">
                <a:solidFill>
                  <a:srgbClr val="0067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L'ecosistema della gestione del cliente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272806" y="1009392"/>
            <a:ext cx="11990832" cy="95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4B4A4A"/>
                </a:solidFill>
                <a:latin typeface="+mj-lt"/>
                <a:ea typeface="Geist" pitchFamily="34" charset="-122"/>
              </a:rPr>
              <a:t>La gestione del cliente si sviluppa all'interno di un </a:t>
            </a:r>
            <a:r>
              <a:rPr lang="en-US" b="1" dirty="0">
                <a:solidFill>
                  <a:srgbClr val="4B4A4A"/>
                </a:solidFill>
                <a:latin typeface="+mj-lt"/>
                <a:ea typeface="Geist" pitchFamily="34" charset="-122"/>
              </a:rPr>
              <a:t>ecosistema</a:t>
            </a:r>
            <a:r>
              <a:rPr lang="en-US" dirty="0">
                <a:solidFill>
                  <a:srgbClr val="4B4A4A"/>
                </a:solidFill>
                <a:latin typeface="+mj-lt"/>
                <a:ea typeface="Geist" pitchFamily="34" charset="-122"/>
              </a:rPr>
              <a:t> </a:t>
            </a:r>
            <a:r>
              <a:rPr lang="en-US" b="1" dirty="0">
                <a:solidFill>
                  <a:srgbClr val="4B4A4A"/>
                </a:solidFill>
                <a:latin typeface="+mj-lt"/>
                <a:ea typeface="Geist" pitchFamily="34" charset="-122"/>
              </a:rPr>
              <a:t>di processi</a:t>
            </a:r>
            <a:r>
              <a:rPr lang="en-US" dirty="0">
                <a:solidFill>
                  <a:srgbClr val="4B4A4A"/>
                </a:solidFill>
                <a:latin typeface="+mj-lt"/>
                <a:ea typeface="Geist" pitchFamily="34" charset="-122"/>
              </a:rPr>
              <a:t>, tecnologie e strumenti che </a:t>
            </a:r>
            <a:r>
              <a:rPr lang="en-US" dirty="0" err="1">
                <a:solidFill>
                  <a:srgbClr val="4B4A4A"/>
                </a:solidFill>
                <a:latin typeface="+mj-lt"/>
                <a:ea typeface="Geist" pitchFamily="34" charset="-122"/>
              </a:rPr>
              <a:t>operano</a:t>
            </a:r>
            <a:r>
              <a:rPr lang="en-US" dirty="0">
                <a:solidFill>
                  <a:srgbClr val="4B4A4A"/>
                </a:solidFill>
                <a:latin typeface="+mj-lt"/>
                <a:ea typeface="Geist" pitchFamily="34" charset="-122"/>
              </a:rPr>
              <a:t> in modo integrato. </a:t>
            </a:r>
          </a:p>
          <a:p>
            <a:r>
              <a:rPr lang="en-US" dirty="0">
                <a:solidFill>
                  <a:srgbClr val="4B4A4A"/>
                </a:solidFill>
                <a:latin typeface="+mj-lt"/>
                <a:ea typeface="Geist" pitchFamily="34" charset="-122"/>
              </a:rPr>
              <a:t>Comprenderlo</a:t>
            </a:r>
            <a:r>
              <a:rPr lang="en-US" dirty="0">
                <a:solidFill>
                  <a:srgbClr val="4B4A4A"/>
                </a:solidFill>
                <a:ea typeface="Geist" pitchFamily="34" charset="-122"/>
              </a:rPr>
              <a:t> </a:t>
            </a:r>
            <a:r>
              <a:rPr lang="en-US" dirty="0">
                <a:solidFill>
                  <a:srgbClr val="4B4A4A"/>
                </a:solidFill>
                <a:latin typeface="+mj-lt"/>
                <a:ea typeface="Geist" pitchFamily="34" charset="-122"/>
              </a:rPr>
              <a:t>è fondamentale per valutare correttamente le opportunità offerte dall’AI e per una sua adozione efficace.</a:t>
            </a:r>
          </a:p>
        </p:txBody>
      </p:sp>
      <p:sp>
        <p:nvSpPr>
          <p:cNvPr id="4" name="Text 2"/>
          <p:cNvSpPr/>
          <p:nvPr/>
        </p:nvSpPr>
        <p:spPr>
          <a:xfrm>
            <a:off x="272806" y="1965960"/>
            <a:ext cx="4555226" cy="2624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Ogni </a:t>
            </a:r>
            <a:r>
              <a:rPr lang="en-US" sz="1600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componente</a:t>
            </a:r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genera dati e informazioni che, se valorizzati, costituiscono una risorsa straordinaria per il miglioramento continuo del servizio. </a:t>
            </a:r>
          </a:p>
          <a:p>
            <a:endParaRPr lang="en-US" sz="1600" dirty="0">
              <a:solidFill>
                <a:srgbClr val="4B4A4A"/>
              </a:solidFill>
              <a:ea typeface="Geist" pitchFamily="34" charset="-122"/>
              <a:cs typeface="Geist" pitchFamily="34" charset="-120"/>
            </a:endParaRPr>
          </a:p>
          <a:p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L'AI si inserisce in questo contesto come </a:t>
            </a:r>
            <a:r>
              <a:rPr lang="en-US" sz="1600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livello trasversale di analisi e automazione</a:t>
            </a:r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, che connette e potenzia le diverse parti, migliorando la comprensione delle interazioni, ottimizzando i processi decisionali e generando insight</a:t>
            </a:r>
            <a:r>
              <a:rPr lang="en-US" sz="917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.</a:t>
            </a:r>
            <a:endParaRPr lang="en-US" sz="917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410" y="2376510"/>
            <a:ext cx="6792913" cy="37913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72806" y="4892040"/>
            <a:ext cx="4555226" cy="1523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4B4A4A"/>
                </a:solidFill>
                <a:ea typeface="Geist" pitchFamily="34" charset="-122"/>
              </a:rPr>
              <a:t>Integrare l'AI in questo ecosistema richiede una visione di insieme che consideri le </a:t>
            </a:r>
            <a:r>
              <a:rPr lang="en-US" sz="1600" b="1" dirty="0">
                <a:solidFill>
                  <a:srgbClr val="4B4A4A"/>
                </a:solidFill>
                <a:ea typeface="Geist" pitchFamily="34" charset="-122"/>
              </a:rPr>
              <a:t>interdipendenze</a:t>
            </a:r>
            <a:r>
              <a:rPr lang="en-US" sz="1600" dirty="0">
                <a:solidFill>
                  <a:srgbClr val="4B4A4A"/>
                </a:solidFill>
                <a:ea typeface="Geist" pitchFamily="34" charset="-122"/>
              </a:rPr>
              <a:t> e la qualità complessiva dei dati; solo così è possibile sfruttare  il potenziale delle tecnologie di intelligenza artificiale.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3F77766-790F-B804-ED5B-4746379B243B}"/>
              </a:ext>
            </a:extLst>
          </p:cNvPr>
          <p:cNvSpPr/>
          <p:nvPr/>
        </p:nvSpPr>
        <p:spPr>
          <a:xfrm>
            <a:off x="5007410" y="2376510"/>
            <a:ext cx="6792912" cy="37913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115972C-66D3-0BDC-5BD8-020DF6BE74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0" t="31098" r="13927" b="30852"/>
          <a:stretch/>
        </p:blipFill>
        <p:spPr>
          <a:xfrm>
            <a:off x="96095" y="6380212"/>
            <a:ext cx="942338" cy="354592"/>
          </a:xfrm>
          <a:prstGeom prst="rect">
            <a:avLst/>
          </a:prstGeom>
        </p:spPr>
      </p:pic>
      <p:pic>
        <p:nvPicPr>
          <p:cNvPr id="9" name="Immagine 8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E0AE4550-43BB-77F5-0BE1-21C8E09A2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96" y="130762"/>
            <a:ext cx="1678275" cy="6995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">
            <a:extLst>
              <a:ext uri="{FF2B5EF4-FFF2-40B4-BE49-F238E27FC236}">
                <a16:creationId xmlns:a16="http://schemas.microsoft.com/office/drawing/2014/main" id="{85C268D5-0480-B07E-A9FE-76AA843A14EF}"/>
              </a:ext>
            </a:extLst>
          </p:cNvPr>
          <p:cNvSpPr/>
          <p:nvPr/>
        </p:nvSpPr>
        <p:spPr>
          <a:xfrm>
            <a:off x="6171792" y="3028439"/>
            <a:ext cx="5757651" cy="3546097"/>
          </a:xfrm>
          <a:prstGeom prst="roundRect">
            <a:avLst>
              <a:gd name="adj" fmla="val 1158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it-IT" sz="1400"/>
          </a:p>
        </p:txBody>
      </p:sp>
      <p:sp>
        <p:nvSpPr>
          <p:cNvPr id="2" name="Text 0"/>
          <p:cNvSpPr/>
          <p:nvPr/>
        </p:nvSpPr>
        <p:spPr>
          <a:xfrm>
            <a:off x="3679904" y="401602"/>
            <a:ext cx="4375390" cy="475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708"/>
              </a:lnSpc>
            </a:pPr>
            <a:r>
              <a:rPr lang="en-US" sz="3600" b="1" dirty="0">
                <a:solidFill>
                  <a:srgbClr val="0067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Sentiment Analysis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575618" y="1310300"/>
            <a:ext cx="11439215" cy="1221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La </a:t>
            </a:r>
            <a:r>
              <a:rPr lang="en-US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Sentiment Analysis</a:t>
            </a: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è una delle applicazioni più mature dell’ AI per la gestione del cliente. </a:t>
            </a:r>
          </a:p>
          <a:p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Analizza il tono emotivo delle interazioni e  permette un ascolto sistematico, impossibile con metodi tradizionali</a:t>
            </a:r>
          </a:p>
          <a:p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Si applica a </a:t>
            </a:r>
            <a:r>
              <a:rPr lang="en-US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email, chat</a:t>
            </a: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, </a:t>
            </a:r>
            <a:r>
              <a:rPr lang="en-US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recensioni online </a:t>
            </a: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e </a:t>
            </a:r>
            <a:r>
              <a:rPr lang="en-US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trascrizioni</a:t>
            </a: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delle chiamate, coprendo l'intero spettro dei canali di contatto.</a:t>
            </a:r>
            <a:endParaRPr lang="en-US" dirty="0"/>
          </a:p>
        </p:txBody>
      </p:sp>
      <p:sp>
        <p:nvSpPr>
          <p:cNvPr id="5" name="Shape 3"/>
          <p:cNvSpPr/>
          <p:nvPr/>
        </p:nvSpPr>
        <p:spPr>
          <a:xfrm>
            <a:off x="185738" y="3028439"/>
            <a:ext cx="5757652" cy="3546096"/>
          </a:xfrm>
          <a:prstGeom prst="roundRect">
            <a:avLst>
              <a:gd name="adj" fmla="val 11585"/>
            </a:avLst>
          </a:prstGeom>
          <a:solidFill>
            <a:srgbClr val="006747">
              <a:alpha val="95000"/>
            </a:srgbClr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6" name="Text 4"/>
          <p:cNvSpPr/>
          <p:nvPr/>
        </p:nvSpPr>
        <p:spPr>
          <a:xfrm>
            <a:off x="2112758" y="3394843"/>
            <a:ext cx="1903611" cy="237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33"/>
              </a:lnSpc>
            </a:pPr>
            <a:r>
              <a:rPr lang="en-US" sz="2000" b="1" dirty="0">
                <a:solidFill>
                  <a:srgbClr val="FFFF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Principali vantaggi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262557" y="4141604"/>
            <a:ext cx="5605042" cy="9662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ea typeface="Geist" pitchFamily="34" charset="-122"/>
                <a:cs typeface="Geist" pitchFamily="34" charset="-120"/>
              </a:rPr>
              <a:t>Identificazione rapida di situazioni di insoddisfazione</a:t>
            </a:r>
            <a:endParaRPr lang="en-US" dirty="0"/>
          </a:p>
          <a:p>
            <a:pPr marL="285739" indent="-285739">
              <a:buSzPct val="100000"/>
              <a:buFontTx/>
              <a:buChar char="•"/>
            </a:pPr>
            <a:r>
              <a:rPr lang="en-US" dirty="0">
                <a:solidFill>
                  <a:srgbClr val="FFFFFF"/>
                </a:solidFill>
                <a:ea typeface="Geist" pitchFamily="34" charset="-122"/>
                <a:cs typeface="Geist" pitchFamily="34" charset="-120"/>
              </a:rPr>
              <a:t>Monitoraggio continuo della soddisfazione del cliente (clienti a rischio)</a:t>
            </a:r>
            <a:endParaRPr lang="en-US" dirty="0"/>
          </a:p>
          <a:p>
            <a:pPr marL="285739" indent="-285739"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ea typeface="Geist" pitchFamily="34" charset="-122"/>
                <a:cs typeface="Geist" pitchFamily="34" charset="-120"/>
              </a:rPr>
              <a:t>Individuazione precoce di criticità nel servizio</a:t>
            </a:r>
          </a:p>
          <a:p>
            <a:pPr marL="285739" indent="-285739"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ea typeface="Geist" pitchFamily="34" charset="-122"/>
                <a:cs typeface="Geist" pitchFamily="34" charset="-120"/>
              </a:rPr>
              <a:t>Supporto efficace alla gestione dei reclami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8175631" y="3394842"/>
            <a:ext cx="1903611" cy="237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33"/>
              </a:lnSpc>
            </a:pPr>
            <a:r>
              <a:rPr lang="en-US" sz="2000" b="1" dirty="0">
                <a:solidFill>
                  <a:srgbClr val="0067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Principali limiti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6295226" y="4065614"/>
            <a:ext cx="5510782" cy="25089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buSzPct val="100000"/>
              <a:buChar char="•"/>
            </a:pPr>
            <a:r>
              <a:rPr lang="en-US" dirty="0">
                <a:ea typeface="Geist" pitchFamily="34" charset="-122"/>
              </a:rPr>
              <a:t>Difficoltà nell'interpretare il sarcasmo o ambiguità linguistiche </a:t>
            </a:r>
          </a:p>
          <a:p>
            <a:pPr marL="285739" indent="-285739">
              <a:buSzPct val="100000"/>
              <a:buChar char="•"/>
            </a:pPr>
            <a:r>
              <a:rPr lang="en-US" dirty="0">
                <a:ea typeface="Geist" pitchFamily="34" charset="-122"/>
              </a:rPr>
              <a:t>Dipendenza dalla qualità dei dati linguistici disponibili</a:t>
            </a:r>
          </a:p>
          <a:p>
            <a:pPr marL="285739" indent="-285739">
              <a:buSzPct val="100000"/>
              <a:buChar char="•"/>
            </a:pPr>
            <a:r>
              <a:rPr lang="en-US" dirty="0">
                <a:ea typeface="Geist" pitchFamily="34" charset="-122"/>
              </a:rPr>
              <a:t>Errori in contesti culturali o linguistici complessi</a:t>
            </a:r>
          </a:p>
          <a:p>
            <a:pPr marL="285739" indent="-285739">
              <a:buSzPct val="100000"/>
              <a:buChar char="•"/>
            </a:pPr>
            <a:r>
              <a:rPr lang="en-US" dirty="0">
                <a:ea typeface="Geist" pitchFamily="34" charset="-122"/>
              </a:rPr>
              <a:t>Rischio di interpretazione semplificata delle emozioni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9C441D-A05F-409A-87E1-96163212D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00" t="31098" r="13927" b="30852"/>
          <a:stretch/>
        </p:blipFill>
        <p:spPr>
          <a:xfrm>
            <a:off x="96095" y="6380212"/>
            <a:ext cx="942338" cy="354592"/>
          </a:xfrm>
          <a:prstGeom prst="rect">
            <a:avLst/>
          </a:prstGeom>
        </p:spPr>
      </p:pic>
      <p:pic>
        <p:nvPicPr>
          <p:cNvPr id="11" name="Immagine 10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15E350C1-E22B-5CAE-897D-60F0411B9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6" y="130762"/>
            <a:ext cx="1678275" cy="6995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38585" y="234753"/>
            <a:ext cx="3334246" cy="416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250"/>
              </a:lnSpc>
            </a:pPr>
            <a:r>
              <a:rPr lang="en-US" sz="4000" b="1" dirty="0">
                <a:solidFill>
                  <a:srgbClr val="0067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Conclusioni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38912" y="1051421"/>
            <a:ext cx="11932920" cy="10854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L'introduzione dell’AI nella gestione del cliente rappresenta </a:t>
            </a:r>
            <a:r>
              <a:rPr lang="en-US" sz="1600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un'evoluzione significativa e irreversibile dei modelli di servizio</a:t>
            </a:r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. </a:t>
            </a:r>
          </a:p>
          <a:p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Le tecnologie disponibili —Sentiment Analysis, Speech Analytics, CX Mining , Intelligent Processing —migliorano l'efficacia operativa, la qualità del servizio e la capacità di apprendimento continuo. </a:t>
            </a:r>
          </a:p>
          <a:p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Tuttavia, perché ciò si realizzi è necessaria la presenza di condizioni organizzative adeguate e di una visione strategica chiara.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905102" y="2585618"/>
            <a:ext cx="11091673" cy="33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Una adozione efficace dell'AI nel </a:t>
            </a:r>
            <a:r>
              <a:rPr lang="en-US" sz="1600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customer management </a:t>
            </a:r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non riguarda solo la scelta delle </a:t>
            </a:r>
            <a:r>
              <a:rPr lang="en-US" sz="1600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tecnologie giuste</a:t>
            </a:r>
            <a:r>
              <a:rPr lang="en-US" sz="16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, ma richiede: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661336" y="3063353"/>
            <a:ext cx="4288986" cy="1217262"/>
          </a:xfrm>
          <a:prstGeom prst="roundRect">
            <a:avLst>
              <a:gd name="adj" fmla="val 3591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it-IT" sz="1400"/>
          </a:p>
        </p:txBody>
      </p:sp>
      <p:sp>
        <p:nvSpPr>
          <p:cNvPr id="6" name="Text 4"/>
          <p:cNvSpPr/>
          <p:nvPr/>
        </p:nvSpPr>
        <p:spPr>
          <a:xfrm>
            <a:off x="2691648" y="3187802"/>
            <a:ext cx="2572372" cy="284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400" b="1" dirty="0">
                <a:solidFill>
                  <a:srgbClr val="4B4A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Integrazione organizzativa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1961044" y="3586494"/>
            <a:ext cx="3970101" cy="4802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L'AI deve integrarsi con i processi esistenti, non sostituirli in modo acritico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6260856" y="3019702"/>
            <a:ext cx="4288986" cy="1217262"/>
          </a:xfrm>
          <a:prstGeom prst="roundRect">
            <a:avLst>
              <a:gd name="adj" fmla="val 3591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it-IT" sz="1400"/>
          </a:p>
        </p:txBody>
      </p:sp>
      <p:sp>
        <p:nvSpPr>
          <p:cNvPr id="9" name="Text 7"/>
          <p:cNvSpPr/>
          <p:nvPr/>
        </p:nvSpPr>
        <p:spPr>
          <a:xfrm>
            <a:off x="7460623" y="3169316"/>
            <a:ext cx="1928941" cy="284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400" b="1" dirty="0">
                <a:solidFill>
                  <a:srgbClr val="4B4A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Governance dei dati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6496655" y="3589538"/>
            <a:ext cx="3970101" cy="4802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La </a:t>
            </a:r>
            <a:r>
              <a:rPr lang="en-US" sz="1400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qualità delle informazioni </a:t>
            </a:r>
            <a:r>
              <a:rPr lang="en-US" sz="1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è la condizione fondamentale per ogni sistema AI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1661336" y="4494397"/>
            <a:ext cx="4288986" cy="1217262"/>
          </a:xfrm>
          <a:prstGeom prst="roundRect">
            <a:avLst>
              <a:gd name="adj" fmla="val 3591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it-IT" sz="1400"/>
          </a:p>
        </p:txBody>
      </p:sp>
      <p:sp>
        <p:nvSpPr>
          <p:cNvPr id="12" name="Text 10"/>
          <p:cNvSpPr/>
          <p:nvPr/>
        </p:nvSpPr>
        <p:spPr>
          <a:xfrm>
            <a:off x="2691648" y="4700179"/>
            <a:ext cx="2610535" cy="284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400" b="1" dirty="0">
                <a:solidFill>
                  <a:srgbClr val="4B4A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Equilibrio uomo-macchina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1801035" y="5091666"/>
            <a:ext cx="3970101" cy="4802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Automazione e intervento umano devono bilanciarsi per preservare la qualità della relazione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6280600" y="4494397"/>
            <a:ext cx="4288986" cy="1217262"/>
          </a:xfrm>
          <a:prstGeom prst="roundRect">
            <a:avLst>
              <a:gd name="adj" fmla="val 3591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it-IT" sz="1400"/>
          </a:p>
        </p:txBody>
      </p:sp>
      <p:sp>
        <p:nvSpPr>
          <p:cNvPr id="15" name="Text 13"/>
          <p:cNvSpPr/>
          <p:nvPr/>
        </p:nvSpPr>
        <p:spPr>
          <a:xfrm>
            <a:off x="7135447" y="4599343"/>
            <a:ext cx="2692521" cy="284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400" b="1" dirty="0">
                <a:solidFill>
                  <a:srgbClr val="4B4A4A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Formazione e cambiamento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6496656" y="4914981"/>
            <a:ext cx="3970101" cy="675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Gli operatori devono essere formati e accompagnati nella trasformazione dei propri ruoli per essere</a:t>
            </a:r>
            <a:r>
              <a:rPr lang="en-US" sz="1400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protagonisti </a:t>
            </a:r>
            <a:r>
              <a:rPr lang="en-US" sz="1400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della stessa </a:t>
            </a:r>
            <a:r>
              <a:rPr lang="en-US" sz="1400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trasformazione</a:t>
            </a:r>
            <a:endParaRPr lang="en-US" sz="1400" dirty="0"/>
          </a:p>
        </p:txBody>
      </p:sp>
      <p:sp>
        <p:nvSpPr>
          <p:cNvPr id="17" name="Text 15"/>
          <p:cNvSpPr/>
          <p:nvPr/>
        </p:nvSpPr>
        <p:spPr>
          <a:xfrm>
            <a:off x="1371600" y="6080502"/>
            <a:ext cx="10524744" cy="10854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L'AI non sostituisce la relazione con il cliente, ma diventa </a:t>
            </a:r>
            <a:r>
              <a:rPr lang="en-US" b="1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uno strumento strategico per migliorare l'efficacia, la qualità e la capacità di apprendimento dell'organizzazione</a:t>
            </a:r>
            <a:r>
              <a:rPr lang="en-US" dirty="0">
                <a:solidFill>
                  <a:srgbClr val="4B4A4A"/>
                </a:solidFill>
                <a:ea typeface="Geist" pitchFamily="34" charset="-122"/>
                <a:cs typeface="Geist" pitchFamily="34" charset="-120"/>
              </a:rPr>
              <a:t> nel tempo.</a:t>
            </a:r>
            <a:endParaRPr lang="en-US" dirty="0"/>
          </a:p>
        </p:txBody>
      </p:sp>
      <p:sp>
        <p:nvSpPr>
          <p:cNvPr id="18" name="Shape 16"/>
          <p:cNvSpPr/>
          <p:nvPr/>
        </p:nvSpPr>
        <p:spPr>
          <a:xfrm>
            <a:off x="1216152" y="5977894"/>
            <a:ext cx="45719" cy="688082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it-IT" sz="150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8D48FD0-40CA-37AE-890D-583DB7CAF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00" t="31098" r="13927" b="30852"/>
          <a:stretch/>
        </p:blipFill>
        <p:spPr>
          <a:xfrm>
            <a:off x="96095" y="6380212"/>
            <a:ext cx="942338" cy="354592"/>
          </a:xfrm>
          <a:prstGeom prst="rect">
            <a:avLst/>
          </a:prstGeom>
        </p:spPr>
      </p:pic>
      <p:pic>
        <p:nvPicPr>
          <p:cNvPr id="20" name="Immagine 19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6582E16A-F5E3-FF48-01A7-93E4E9205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6" y="130762"/>
            <a:ext cx="1678275" cy="6995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492</Words>
  <Application>Microsoft Office PowerPoint</Application>
  <PresentationFormat>Widescreen</PresentationFormat>
  <Paragraphs>48</Paragraphs>
  <Slides>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Geist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Giulia Migliori</dc:creator>
  <cp:lastModifiedBy>Giulia Migliori</cp:lastModifiedBy>
  <cp:revision>6</cp:revision>
  <dcterms:created xsi:type="dcterms:W3CDTF">2026-03-25T08:23:40Z</dcterms:created>
  <dcterms:modified xsi:type="dcterms:W3CDTF">2026-03-27T10:06:01Z</dcterms:modified>
</cp:coreProperties>
</file>