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3" r:id="rId7"/>
    <p:sldId id="271" r:id="rId8"/>
    <p:sldId id="262" r:id="rId9"/>
    <p:sldId id="272" r:id="rId10"/>
    <p:sldId id="270" r:id="rId11"/>
    <p:sldId id="263" r:id="rId12"/>
    <p:sldId id="268" r:id="rId13"/>
    <p:sldId id="265" r:id="rId14"/>
    <p:sldId id="266" r:id="rId15"/>
    <p:sldId id="267" r:id="rId16"/>
    <p:sldId id="26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ol6mMhxM+g+NhBT4uaLq9WJCt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403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763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67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09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77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gBy2YCv9VQ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678546" y="539293"/>
            <a:ext cx="10947400" cy="1325563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>
                <a:latin typeface="Arial"/>
                <a:ea typeface="Arial"/>
                <a:cs typeface="Arial"/>
                <a:sym typeface="Arial"/>
              </a:rPr>
              <a:t>Presentazione Progetto GIOVANI CMMC</a:t>
            </a:r>
            <a:r>
              <a:rPr lang="it-IT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 descr="Immagine che contiene test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74212" y="5689600"/>
            <a:ext cx="3352462" cy="98232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838200" y="50268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 settembre 2022</a:t>
            </a:r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189CC15-3F0F-30A8-8F20-6250782C9D0F}"/>
              </a:ext>
            </a:extLst>
          </p:cNvPr>
          <p:cNvSpPr/>
          <p:nvPr/>
        </p:nvSpPr>
        <p:spPr>
          <a:xfrm>
            <a:off x="1915030" y="3015607"/>
            <a:ext cx="8361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COMMUNITY GROUP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8;p6">
            <a:extLst>
              <a:ext uri="{FF2B5EF4-FFF2-40B4-BE49-F238E27FC236}">
                <a16:creationId xmlns:a16="http://schemas.microsoft.com/office/drawing/2014/main" id="{57E92A29-73D8-E141-9812-27AF93E727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28041"/>
            <a:ext cx="10947400" cy="576988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3. Alcuni risultati della nostra RICERCA </a:t>
            </a:r>
            <a:endParaRPr dirty="0"/>
          </a:p>
        </p:txBody>
      </p:sp>
      <p:sp>
        <p:nvSpPr>
          <p:cNvPr id="147" name="Google Shape;147;p7"/>
          <p:cNvSpPr txBox="1"/>
          <p:nvPr/>
        </p:nvSpPr>
        <p:spPr>
          <a:xfrm>
            <a:off x="838200" y="1864856"/>
            <a:ext cx="10515600" cy="445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623454" y="2148403"/>
            <a:ext cx="11162146" cy="329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4478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4E7D8E-30AD-460E-9D98-B57D0F3A3C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63"/>
          <a:stretch/>
        </p:blipFill>
        <p:spPr>
          <a:xfrm>
            <a:off x="2355273" y="1297858"/>
            <a:ext cx="8460509" cy="554642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FE0B2D5-71CA-4400-045F-3D41FD14A42E}"/>
              </a:ext>
            </a:extLst>
          </p:cNvPr>
          <p:cNvSpPr/>
          <p:nvPr/>
        </p:nvSpPr>
        <p:spPr>
          <a:xfrm>
            <a:off x="525421" y="643559"/>
            <a:ext cx="11162146" cy="691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129;p5">
            <a:extLst>
              <a:ext uri="{FF2B5EF4-FFF2-40B4-BE49-F238E27FC236}">
                <a16:creationId xmlns:a16="http://schemas.microsoft.com/office/drawing/2014/main" id="{56FF8CEE-FEE6-AB4C-404B-52F9BAD18E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8609" y="837601"/>
            <a:ext cx="10926878" cy="74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600"/>
              <a:buNone/>
            </a:pPr>
            <a:r>
              <a:rPr lang="it-IT" sz="1800" b="1" dirty="0">
                <a:solidFill>
                  <a:schemeClr val="bg1"/>
                </a:solidFill>
                <a:latin typeface="+mj-lt"/>
              </a:rPr>
              <a:t>Quali aspetti potrebbero invogliarti a lavorare o a vivere meglio il tuo lavoro in un Contact Center?</a:t>
            </a:r>
          </a:p>
        </p:txBody>
      </p:sp>
    </p:spTree>
    <p:extLst>
      <p:ext uri="{BB962C8B-B14F-4D97-AF65-F5344CB8AC3E}">
        <p14:creationId xmlns:p14="http://schemas.microsoft.com/office/powerpoint/2010/main" val="200583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838200" y="365121"/>
            <a:ext cx="10947400" cy="1325563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4. La pagina INSTAGRAM Community Group</a:t>
            </a:r>
            <a:endParaRPr dirty="0"/>
          </a:p>
        </p:txBody>
      </p:sp>
      <p:sp>
        <p:nvSpPr>
          <p:cNvPr id="155" name="Google Shape;155;p8"/>
          <p:cNvSpPr txBox="1"/>
          <p:nvPr/>
        </p:nvSpPr>
        <p:spPr>
          <a:xfrm>
            <a:off x="3775588" y="2374485"/>
            <a:ext cx="8010012" cy="370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154"/>
              <a:buFont typeface="Arial"/>
              <a:buNone/>
            </a:pPr>
            <a:r>
              <a:rPr lang="it-IT" sz="1800" b="1" dirty="0">
                <a:solidFill>
                  <a:schemeClr val="dk1"/>
                </a:solidFill>
                <a:latin typeface="+mj-lt"/>
              </a:rPr>
              <a:t>ASCOLTO, PARTECIPAZIONE, SCAMBIO, CONTAMINAZIONE </a:t>
            </a:r>
            <a:r>
              <a:rPr lang="it-IT" sz="1800" dirty="0">
                <a:solidFill>
                  <a:schemeClr val="dk1"/>
                </a:solidFill>
                <a:latin typeface="+mj-lt"/>
              </a:rPr>
              <a:t>caratterizzano la vita di una comunità. I social network rappresentano il mezzo più diffuso tra i giovani per comunicare e </a:t>
            </a:r>
            <a:r>
              <a:rPr lang="it-IT" sz="1800" u="sng" dirty="0">
                <a:solidFill>
                  <a:schemeClr val="dk1"/>
                </a:solidFill>
                <a:latin typeface="+mj-lt"/>
              </a:rPr>
              <a:t>condividere contenuti, per informarsi e confrontarsi, per aprire scenari e prospettare opportunità</a:t>
            </a:r>
            <a:r>
              <a:rPr lang="it-IT" sz="1800" dirty="0">
                <a:solidFill>
                  <a:schemeClr val="dk1"/>
                </a:solidFill>
                <a:latin typeface="+mj-lt"/>
              </a:rPr>
              <a:t>.</a:t>
            </a:r>
            <a:endParaRPr sz="1800" dirty="0">
              <a:solidFill>
                <a:schemeClr val="dk1"/>
              </a:solidFill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154"/>
              <a:buFont typeface="Arial"/>
              <a:buNone/>
            </a:pPr>
            <a:endParaRPr sz="1800" dirty="0">
              <a:solidFill>
                <a:schemeClr val="dk1"/>
              </a:solidFill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154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+mj-lt"/>
              </a:rPr>
              <a:t>Abbiamo quindi pensato di creare una pagina Instagram quale canale di comunicazione 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familiare</a:t>
            </a:r>
            <a:r>
              <a:rPr lang="it-IT" sz="1800" dirty="0">
                <a:solidFill>
                  <a:schemeClr val="dk1"/>
                </a:solidFill>
                <a:latin typeface="+mj-lt"/>
              </a:rPr>
              <a:t> al nostro target per </a:t>
            </a:r>
            <a:r>
              <a:rPr lang="it-IT" sz="1800" u="sng" dirty="0">
                <a:solidFill>
                  <a:schemeClr val="dk1"/>
                </a:solidFill>
                <a:latin typeface="+mj-lt"/>
              </a:rPr>
              <a:t>avvicinarli, coinvolgerli e trasmettere il nostro messaggio in maniera rapida, efficace e con uno stile in linea </a:t>
            </a:r>
            <a:r>
              <a:rPr lang="it-IT" sz="1800" dirty="0">
                <a:solidFill>
                  <a:schemeClr val="dk1"/>
                </a:solidFill>
                <a:latin typeface="+mj-lt"/>
              </a:rPr>
              <a:t>con le abitudini e le esigenze dei giovani.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154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+mj-lt"/>
              </a:rPr>
              <a:t>Il canale ci consente altresì di 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raccogliere dati, informazioni, </a:t>
            </a:r>
            <a:r>
              <a:rPr lang="it-IT" sz="1800" dirty="0">
                <a:solidFill>
                  <a:schemeClr val="dk1"/>
                </a:solidFill>
                <a:latin typeface="+mj-lt"/>
              </a:rPr>
              <a:t>così come nel caso della nostra ricerca, che abbiamo caricato su di essa.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154"/>
              <a:buFont typeface="Arial"/>
              <a:buNone/>
            </a:pPr>
            <a:endParaRPr lang="it-IT" sz="1800" b="1" dirty="0">
              <a:solidFill>
                <a:schemeClr val="dk1"/>
              </a:solidFill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154"/>
              <a:buFont typeface="Arial"/>
              <a:buNone/>
            </a:pPr>
            <a:r>
              <a:rPr lang="it-IT" sz="1800" b="0" i="0" u="sng" dirty="0">
                <a:solidFill>
                  <a:srgbClr val="7F85F5"/>
                </a:solidFill>
                <a:effectLst/>
                <a:latin typeface="+mj-lt"/>
                <a:hlinkClick r:id="rId3" tooltip="https://www.instagram.com/p/CgBy2YCv9VQ/"/>
              </a:rPr>
              <a:t>https://www.instagram.com/p/CgBy2YCv9VQ/</a:t>
            </a:r>
            <a:endParaRPr sz="18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156" name="Google Shape;156;p8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0414" y="6316390"/>
            <a:ext cx="1801586" cy="52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5">
            <a:alphaModFix/>
          </a:blip>
          <a:srcRect l="-2260" r="2260" b="43757"/>
          <a:stretch/>
        </p:blipFill>
        <p:spPr>
          <a:xfrm>
            <a:off x="218765" y="2675528"/>
            <a:ext cx="3296150" cy="310080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838200" y="365121"/>
            <a:ext cx="10947400" cy="1325563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4. La pagina INSTAGRAM Community Group</a:t>
            </a:r>
            <a:endParaRPr dirty="0"/>
          </a:p>
        </p:txBody>
      </p:sp>
      <p:pic>
        <p:nvPicPr>
          <p:cNvPr id="156" name="Google Shape;156;p8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0414" y="6316390"/>
            <a:ext cx="1801586" cy="52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86" y="2346877"/>
            <a:ext cx="2637251" cy="356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3812547" y="2030010"/>
            <a:ext cx="7705949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>
                <a:solidFill>
                  <a:schemeClr val="dk1"/>
                </a:solidFill>
              </a:rPr>
              <a:t>L’obiettivo che ci ha guidato è comune ed è quello di far conoscere la realtà di un settore </a:t>
            </a:r>
            <a:r>
              <a:rPr lang="it-IT" sz="2000" b="1" dirty="0">
                <a:solidFill>
                  <a:schemeClr val="dk1"/>
                </a:solidFill>
              </a:rPr>
              <a:t>per come realmente è, </a:t>
            </a:r>
            <a:r>
              <a:rPr lang="it-IT" sz="2000" dirty="0">
                <a:solidFill>
                  <a:schemeClr val="dk1"/>
                </a:solidFill>
              </a:rPr>
              <a:t>evidenziando i </a:t>
            </a:r>
            <a:r>
              <a:rPr lang="it-IT" sz="2000" u="sng" dirty="0">
                <a:solidFill>
                  <a:schemeClr val="dk1"/>
                </a:solidFill>
              </a:rPr>
              <a:t>punti di forza che non sono conosciuti o abbastanza valorizzati</a:t>
            </a:r>
            <a:r>
              <a:rPr lang="it-IT" sz="2000" dirty="0">
                <a:solidFill>
                  <a:schemeClr val="dk1"/>
                </a:solidFill>
              </a:rPr>
              <a:t>, e abbattendo i pregiudizi e i luoghi comuni.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>
                <a:solidFill>
                  <a:schemeClr val="dk1"/>
                </a:solidFill>
              </a:rPr>
              <a:t>Per questo, sulla nostra pagina abbiamo inserito brevi sondaggi per raccogliere impressioni e comprendere il percepito dei giovani rispetto a questo mondo e alla </a:t>
            </a:r>
            <a:r>
              <a:rPr lang="it-IT" sz="2000" b="1" dirty="0">
                <a:solidFill>
                  <a:schemeClr val="dk1"/>
                </a:solidFill>
              </a:rPr>
              <a:t>mansione più stereotipata, sottovalutata e squalificata: quella dell’operatore.</a:t>
            </a:r>
            <a:r>
              <a:rPr lang="it-IT" sz="2000" dirty="0">
                <a:solidFill>
                  <a:schemeClr val="dk1"/>
                </a:solidFill>
              </a:rPr>
              <a:t> Ciò al fine di </a:t>
            </a:r>
            <a:r>
              <a:rPr lang="it-IT" sz="2000" u="sng" dirty="0">
                <a:solidFill>
                  <a:schemeClr val="dk1"/>
                </a:solidFill>
              </a:rPr>
              <a:t>inserire contenuti che possano rendere più realistica e attrattiva l’immagine delle aziende</a:t>
            </a:r>
            <a:r>
              <a:rPr lang="it-IT" sz="2000" dirty="0">
                <a:solidFill>
                  <a:schemeClr val="dk1"/>
                </a:solidFill>
              </a:rPr>
              <a:t> che operano nel comparto.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2000" dirty="0">
              <a:solidFill>
                <a:schemeClr val="dk1"/>
              </a:solidFill>
            </a:endParaRPr>
          </a:p>
          <a:p>
            <a:pPr algn="just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it-IT" sz="2000" dirty="0">
                <a:solidFill>
                  <a:schemeClr val="dk1"/>
                </a:solidFill>
              </a:rPr>
              <a:t>Con la pagina Instagram abbi</a:t>
            </a:r>
            <a:r>
              <a:rPr lang="it-IT" sz="2000" b="1" dirty="0">
                <a:solidFill>
                  <a:schemeClr val="dk1"/>
                </a:solidFill>
              </a:rPr>
              <a:t>amo posto le basi per creare uno spazio virtuale dedicato ai giovani che si affacciano al mondo del customer management e attraverso le nostre esperienze, testimonianze e impressioni abbiamo cercato di </a:t>
            </a:r>
            <a:r>
              <a:rPr lang="it-IT" sz="2000" dirty="0">
                <a:solidFill>
                  <a:schemeClr val="dk1"/>
                </a:solidFill>
              </a:rPr>
              <a:t>rappresentare uno spaccato, per quanto parziale, di un settore in continua evoluzione.</a:t>
            </a:r>
            <a:endParaRPr lang="it-IT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7606244-4236-4AEA-AD3C-B5CFD5745596}"/>
              </a:ext>
            </a:extLst>
          </p:cNvPr>
          <p:cNvSpPr/>
          <p:nvPr/>
        </p:nvSpPr>
        <p:spPr>
          <a:xfrm>
            <a:off x="1810327" y="2780145"/>
            <a:ext cx="101600" cy="2401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54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D0455A0-8456-8ABE-1BD4-43055CAEB3BA}"/>
              </a:ext>
            </a:extLst>
          </p:cNvPr>
          <p:cNvSpPr/>
          <p:nvPr/>
        </p:nvSpPr>
        <p:spPr>
          <a:xfrm>
            <a:off x="1091381" y="5589639"/>
            <a:ext cx="5692877" cy="785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838200" y="365121"/>
            <a:ext cx="10947400" cy="1325563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3600" b="1" dirty="0">
                <a:latin typeface="Arial"/>
                <a:ea typeface="Arial"/>
                <a:cs typeface="Arial"/>
                <a:sym typeface="Arial"/>
              </a:rPr>
              <a:t>5. Le Prospettive_ NUOVI RUOLI professionali </a:t>
            </a:r>
            <a:endParaRPr sz="3600" dirty="0"/>
          </a:p>
        </p:txBody>
      </p:sp>
      <p:sp>
        <p:nvSpPr>
          <p:cNvPr id="173" name="Google Shape;173;p10"/>
          <p:cNvSpPr txBox="1"/>
          <p:nvPr/>
        </p:nvSpPr>
        <p:spPr>
          <a:xfrm>
            <a:off x="838200" y="1864856"/>
            <a:ext cx="10515600" cy="445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1119719" y="2365006"/>
            <a:ext cx="564355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</a:pPr>
            <a:r>
              <a:rPr lang="it-IT" sz="2000" b="0" i="0" u="none" strike="noStrike" cap="none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Il </a:t>
            </a:r>
            <a:r>
              <a:rPr lang="it-IT" sz="2000" dirty="0">
                <a:solidFill>
                  <a:schemeClr val="tx1"/>
                </a:solidFill>
                <a:latin typeface="+mj-lt"/>
                <a:sym typeface="Ubuntu"/>
              </a:rPr>
              <a:t>modo</a:t>
            </a:r>
            <a:r>
              <a:rPr lang="it-IT" sz="2000" b="0" i="0" u="none" strike="noStrike" cap="none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 di intendere </a:t>
            </a:r>
            <a:r>
              <a:rPr lang="it-IT" sz="2000" b="1" i="0" u="none" strike="noStrike" cap="none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l’assistenza clienti </a:t>
            </a:r>
            <a:r>
              <a:rPr lang="it-IT" sz="2000" b="0" i="0" u="none" strike="noStrike" cap="none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oggi (strategia, gestione dei processi, operatività) sta vivendo un momento di </a:t>
            </a:r>
            <a:r>
              <a:rPr lang="it-IT" sz="2000" b="1" i="0" u="none" strike="noStrike" cap="none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trasformazione </a:t>
            </a:r>
            <a:r>
              <a:rPr lang="it-IT" sz="2000" b="0" i="0" u="none" strike="noStrike" cap="none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con la nascita di </a:t>
            </a:r>
            <a:r>
              <a:rPr lang="it-IT" sz="2000" b="1" i="0" u="none" strike="noStrike" cap="none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NUOVI RUOLI PROFESSIONALI </a:t>
            </a:r>
            <a:r>
              <a:rPr lang="it-IT" sz="2000" b="0" i="0" u="none" strike="noStrike" cap="none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e </a:t>
            </a:r>
            <a:r>
              <a:rPr lang="it-IT" sz="2000" b="1" i="0" u="none" strike="noStrike" cap="none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NUOVE TECNOLOGIE </a:t>
            </a:r>
            <a:r>
              <a:rPr lang="it-IT" sz="2000" b="0" i="0" u="none" strike="noStrike" cap="none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attorno al Customer Management. </a:t>
            </a:r>
            <a:endParaRPr sz="2000" dirty="0">
              <a:solidFill>
                <a:schemeClr val="tx1"/>
              </a:solidFill>
              <a:latin typeface="+mj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chemeClr val="tx1"/>
              </a:solidFill>
              <a:latin typeface="+mj-lt"/>
              <a:ea typeface="Ubuntu"/>
              <a:cs typeface="Ubuntu"/>
              <a:sym typeface="Ubuntu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</a:pP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Questo </a:t>
            </a:r>
            <a:r>
              <a:rPr lang="it-IT" sz="2000" b="1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percorso trasformativo 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è necessario per stare al passo con il modo di vivere e le esigenze di oggi.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</a:pPr>
            <a:endParaRPr lang="it-IT" sz="2000" b="1" dirty="0">
              <a:solidFill>
                <a:schemeClr val="tx1"/>
              </a:solidFill>
              <a:latin typeface="+mj-lt"/>
              <a:ea typeface="Ubuntu"/>
              <a:cs typeface="Ubuntu"/>
              <a:sym typeface="Ubuntu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</a:pPr>
            <a:r>
              <a:rPr lang="it-IT" sz="2000" b="1" u="sng" dirty="0">
                <a:solidFill>
                  <a:schemeClr val="bg1"/>
                </a:solidFill>
                <a:latin typeface="+mj-lt"/>
                <a:ea typeface="Ubuntu"/>
                <a:cs typeface="Ubuntu"/>
                <a:sym typeface="Ubuntu"/>
              </a:rPr>
              <a:t>Chi meglio dei giovani può farlo</a:t>
            </a:r>
            <a:r>
              <a:rPr lang="it-IT" sz="2000" u="sng" dirty="0">
                <a:solidFill>
                  <a:schemeClr val="bg1"/>
                </a:solidFill>
                <a:latin typeface="+mj-lt"/>
                <a:ea typeface="Ubuntu"/>
                <a:cs typeface="Ubuntu"/>
                <a:sym typeface="Ubuntu"/>
              </a:rPr>
              <a:t>?</a:t>
            </a:r>
            <a:endParaRPr sz="2000" u="sng" dirty="0">
              <a:solidFill>
                <a:schemeClr val="bg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10" descr="Occhio umano visto attraverso un grafico digitale traspar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3702" y="2791480"/>
            <a:ext cx="4482185" cy="23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0414" y="6316390"/>
            <a:ext cx="1801586" cy="52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457FD2D-305C-4BEB-5F24-14AA3ED23B59}"/>
              </a:ext>
            </a:extLst>
          </p:cNvPr>
          <p:cNvSpPr/>
          <p:nvPr/>
        </p:nvSpPr>
        <p:spPr>
          <a:xfrm>
            <a:off x="1091381" y="5707623"/>
            <a:ext cx="5692877" cy="785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838200" y="365121"/>
            <a:ext cx="10947400" cy="1325563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5. Le Prospettive_ INNOVAZIONE</a:t>
            </a:r>
            <a:endParaRPr dirty="0"/>
          </a:p>
        </p:txBody>
      </p:sp>
      <p:sp>
        <p:nvSpPr>
          <p:cNvPr id="182" name="Google Shape;182;p11"/>
          <p:cNvSpPr txBox="1"/>
          <p:nvPr/>
        </p:nvSpPr>
        <p:spPr>
          <a:xfrm>
            <a:off x="838200" y="1864856"/>
            <a:ext cx="10515600" cy="445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1040167" y="2159831"/>
            <a:ext cx="5884812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555555"/>
              </a:buClr>
              <a:buSzPts val="2400"/>
            </a:pP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Lo </a:t>
            </a:r>
            <a:r>
              <a:rPr lang="it-IT" sz="2000" b="1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sviluppo dell’area digitale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, ad esempio, ha portato molteplici </a:t>
            </a:r>
            <a:r>
              <a:rPr lang="it-IT" sz="2000" b="1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NUOVE PROSPETTIVE 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in ambito di Customer Management che non è più riconducibile al solo contatto telefonico con il cliente.</a:t>
            </a:r>
          </a:p>
          <a:p>
            <a:pPr algn="just">
              <a:buClr>
                <a:srgbClr val="555555"/>
              </a:buClr>
              <a:buSzPts val="2400"/>
            </a:pPr>
            <a:endParaRPr lang="it-IT" sz="2000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</a:pP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Il </a:t>
            </a:r>
            <a:r>
              <a:rPr lang="it-IT" sz="2000" b="1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Customer Care 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ora  assume un nuovo volto offrendo l’opportunità di avere </a:t>
            </a:r>
            <a:r>
              <a:rPr lang="it-IT" sz="2000" b="1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NUOVE CONOSCENZE, COMPETENZE 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e lavorare  con </a:t>
            </a:r>
            <a:r>
              <a:rPr lang="it-IT" sz="2000" b="1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STRUMENTI INNOVATIVI </a:t>
            </a:r>
            <a:r>
              <a:rPr lang="it-IT" sz="2000" u="sng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facendo crescere le risorse su cui l’azienda punta ad investire. </a:t>
            </a:r>
            <a:endParaRPr sz="2000" u="sng" dirty="0">
              <a:solidFill>
                <a:schemeClr val="tx1"/>
              </a:solidFill>
              <a:latin typeface="+mj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chemeClr val="tx1"/>
              </a:solidFill>
              <a:latin typeface="+mj-lt"/>
              <a:ea typeface="Ubuntu"/>
              <a:cs typeface="Ubuntu"/>
              <a:sym typeface="Ubuntu"/>
            </a:endParaRPr>
          </a:p>
          <a:p>
            <a:pPr algn="ctr"/>
            <a:r>
              <a:rPr lang="it-IT" sz="2000" b="1" u="sng" dirty="0">
                <a:solidFill>
                  <a:schemeClr val="bg1"/>
                </a:solidFill>
                <a:latin typeface="+mj-lt"/>
                <a:ea typeface="Ubuntu"/>
                <a:cs typeface="Ubuntu"/>
                <a:sym typeface="Ubuntu"/>
              </a:rPr>
              <a:t>E questo è ciò che i giovani ricercano!</a:t>
            </a:r>
            <a:endParaRPr lang="it-IT" sz="2000" u="sng" dirty="0">
              <a:solidFill>
                <a:schemeClr val="bg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1" descr="Persona che indossa smartglasses per la realtà ibrida toccando uno schermo traspar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622" y="2566854"/>
            <a:ext cx="4482000" cy="290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0414" y="6316390"/>
            <a:ext cx="1801586" cy="52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CCC87E7-8009-CF63-DA85-756D66910112}"/>
              </a:ext>
            </a:extLst>
          </p:cNvPr>
          <p:cNvSpPr/>
          <p:nvPr/>
        </p:nvSpPr>
        <p:spPr>
          <a:xfrm>
            <a:off x="1091381" y="4633336"/>
            <a:ext cx="5692877" cy="1501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838200" y="365121"/>
            <a:ext cx="10947400" cy="1325563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5. Le Prospettive_ NUOVO MINDSET</a:t>
            </a:r>
            <a:endParaRPr dirty="0"/>
          </a:p>
        </p:txBody>
      </p:sp>
      <p:sp>
        <p:nvSpPr>
          <p:cNvPr id="192" name="Google Shape;192;p12"/>
          <p:cNvSpPr txBox="1"/>
          <p:nvPr/>
        </p:nvSpPr>
        <p:spPr>
          <a:xfrm>
            <a:off x="1135626" y="2989376"/>
            <a:ext cx="553508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</a:pP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Il </a:t>
            </a:r>
            <a:r>
              <a:rPr lang="it-IT" sz="2000" b="1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Digital Customer Care 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è la nuova frontiera.</a:t>
            </a:r>
            <a:endParaRPr sz="2000" dirty="0">
              <a:solidFill>
                <a:schemeClr val="tx1"/>
              </a:solidFill>
              <a:latin typeface="+mj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chemeClr val="tx1"/>
              </a:solidFill>
              <a:latin typeface="+mj-lt"/>
              <a:ea typeface="Ubuntu"/>
              <a:cs typeface="Ubuntu"/>
              <a:sym typeface="Ubuntu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</a:pP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E’ necessario </a:t>
            </a:r>
            <a:r>
              <a:rPr lang="it-IT" sz="2000" b="1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cambiare il </a:t>
            </a:r>
            <a:r>
              <a:rPr lang="it-IT" sz="2000" b="1" dirty="0" err="1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mindset</a:t>
            </a:r>
            <a:r>
              <a:rPr lang="it-IT" sz="2000" b="1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Ubuntu"/>
                <a:sym typeface="Ubuntu"/>
              </a:rPr>
              <a:t>per  trasformare</a:t>
            </a:r>
            <a:r>
              <a:rPr lang="it-IT" sz="2000" dirty="0">
                <a:solidFill>
                  <a:schemeClr val="tx1"/>
                </a:solidFill>
                <a:latin typeface="+mj-lt"/>
                <a:ea typeface="Ubuntu"/>
                <a:cs typeface="Times New Roman"/>
                <a:sym typeface="Times New Roman"/>
              </a:rPr>
              <a:t>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</a:pPr>
            <a:endParaRPr lang="it-IT" sz="2000" dirty="0">
              <a:solidFill>
                <a:schemeClr val="tx1"/>
              </a:solidFill>
              <a:latin typeface="+mj-lt"/>
              <a:ea typeface="Ubuntu"/>
              <a:cs typeface="Times New Roman"/>
              <a:sym typeface="Times New Roman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</a:pPr>
            <a:endParaRPr lang="it-IT" sz="2000" dirty="0">
              <a:solidFill>
                <a:schemeClr val="tx1"/>
              </a:solidFill>
              <a:latin typeface="+mj-lt"/>
              <a:ea typeface="Ubuntu"/>
              <a:cs typeface="Times New Roman"/>
              <a:sym typeface="Times New Roman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</a:pPr>
            <a:r>
              <a:rPr lang="it-IT" sz="2000" dirty="0">
                <a:solidFill>
                  <a:schemeClr val="bg1"/>
                </a:solidFill>
                <a:latin typeface="+mj-lt"/>
                <a:ea typeface="Ubuntu"/>
                <a:cs typeface="Times New Roman"/>
                <a:sym typeface="Times New Roman"/>
              </a:rPr>
              <a:t>E’ un tema di mentalità, cultura e prospettive su cui è necessario </a:t>
            </a:r>
            <a:r>
              <a:rPr lang="it-IT" sz="2000" b="1" u="sng" dirty="0">
                <a:solidFill>
                  <a:schemeClr val="bg1"/>
                </a:solidFill>
                <a:latin typeface="+mj-lt"/>
                <a:ea typeface="Ubuntu"/>
                <a:cs typeface="Times New Roman"/>
                <a:sym typeface="Times New Roman"/>
              </a:rPr>
              <a:t>crescere e confrontarsi assieme ai giovani</a:t>
            </a:r>
            <a:endParaRPr sz="2000" b="1" u="sng" dirty="0">
              <a:solidFill>
                <a:schemeClr val="bg1"/>
              </a:solidFill>
              <a:latin typeface="+mj-lt"/>
              <a:ea typeface="Ubuntu"/>
              <a:cs typeface="Ubuntu"/>
              <a:sym typeface="Ubuntu"/>
            </a:endParaRPr>
          </a:p>
        </p:txBody>
      </p:sp>
      <p:pic>
        <p:nvPicPr>
          <p:cNvPr id="193" name="Google Shape;193;p12" descr="Ragazza in abbigliamento nataliz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7213" y="2514762"/>
            <a:ext cx="4278666" cy="286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0414" y="6316390"/>
            <a:ext cx="1801586" cy="52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838200" y="365120"/>
            <a:ext cx="10947400" cy="785253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6. CONCLUSIONI</a:t>
            </a:r>
            <a:endParaRPr dirty="0"/>
          </a:p>
        </p:txBody>
      </p:sp>
      <p:pic>
        <p:nvPicPr>
          <p:cNvPr id="167" name="Google Shape;167;p9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0414" y="6316390"/>
            <a:ext cx="1801586" cy="52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We want you – L'Ottavo">
            <a:extLst>
              <a:ext uri="{FF2B5EF4-FFF2-40B4-BE49-F238E27FC236}">
                <a16:creationId xmlns:a16="http://schemas.microsoft.com/office/drawing/2014/main" id="{38E80218-8EA2-E505-CF08-63C82A3D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48" y="3222521"/>
            <a:ext cx="3501168" cy="28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59;p8">
            <a:extLst>
              <a:ext uri="{FF2B5EF4-FFF2-40B4-BE49-F238E27FC236}">
                <a16:creationId xmlns:a16="http://schemas.microsoft.com/office/drawing/2014/main" id="{60FE2FD7-6C4A-6432-B3E6-D84C3BAEFD39}"/>
              </a:ext>
            </a:extLst>
          </p:cNvPr>
          <p:cNvSpPr txBox="1"/>
          <p:nvPr/>
        </p:nvSpPr>
        <p:spPr>
          <a:xfrm>
            <a:off x="2536724" y="1587559"/>
            <a:ext cx="893752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>
                <a:solidFill>
                  <a:schemeClr val="dk1"/>
                </a:solidFill>
                <a:sym typeface="Calibri"/>
              </a:rPr>
              <a:t>Grazie a questo progetto </a:t>
            </a:r>
            <a:r>
              <a:rPr lang="it-IT" sz="2000" b="1" dirty="0">
                <a:solidFill>
                  <a:schemeClr val="dk1"/>
                </a:solidFill>
                <a:sym typeface="Calibri"/>
              </a:rPr>
              <a:t>abbiamo avuto l’opportunità NOI PER PRIMI, COME GIOVANI E COME PICCOLA COMUNITÀ, di confrontarci, collaborare e mettere a fattor comune </a:t>
            </a:r>
            <a:r>
              <a:rPr lang="it-IT" sz="2000" dirty="0">
                <a:solidFill>
                  <a:schemeClr val="dk1"/>
                </a:solidFill>
                <a:sym typeface="Calibri"/>
              </a:rPr>
              <a:t>le reciproche competenze e specificità d’ambito che sono frutto della nostra storia e formazione personale, ma anche del core business e della cultura delle aziende che rappresentiamo.</a:t>
            </a:r>
          </a:p>
        </p:txBody>
      </p:sp>
      <p:pic>
        <p:nvPicPr>
          <p:cNvPr id="2" name="Google Shape;94;p2">
            <a:extLst>
              <a:ext uri="{FF2B5EF4-FFF2-40B4-BE49-F238E27FC236}">
                <a16:creationId xmlns:a16="http://schemas.microsoft.com/office/drawing/2014/main" id="{F884D1AE-0224-08D1-CCE2-E832D2A3C8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504" y="1378319"/>
            <a:ext cx="1794977" cy="18583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9;p8">
            <a:extLst>
              <a:ext uri="{FF2B5EF4-FFF2-40B4-BE49-F238E27FC236}">
                <a16:creationId xmlns:a16="http://schemas.microsoft.com/office/drawing/2014/main" id="{F0A0E481-E96C-F92A-0C53-BA3B304072D5}"/>
              </a:ext>
            </a:extLst>
          </p:cNvPr>
          <p:cNvSpPr txBox="1"/>
          <p:nvPr/>
        </p:nvSpPr>
        <p:spPr>
          <a:xfrm>
            <a:off x="958645" y="3475363"/>
            <a:ext cx="666538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>
                <a:solidFill>
                  <a:schemeClr val="dk1"/>
                </a:solidFill>
                <a:sym typeface="Calibri"/>
              </a:rPr>
              <a:t>Abbiamo fatto un primo passo, certi che sia solo l’iniz</a:t>
            </a:r>
            <a:r>
              <a:rPr lang="it-IT" sz="2000" b="1" dirty="0">
                <a:solidFill>
                  <a:schemeClr val="dk1"/>
                </a:solidFill>
                <a:sym typeface="Calibri"/>
              </a:rPr>
              <a:t>io di un percorso, che vorremmo in questa sede aprire alla partecipazione di quanti iscritti al club </a:t>
            </a:r>
            <a:r>
              <a:rPr lang="it-IT" sz="2000" dirty="0">
                <a:solidFill>
                  <a:schemeClr val="dk1"/>
                </a:solidFill>
                <a:sym typeface="Calibri"/>
              </a:rPr>
              <a:t>CMMC, per proseguire in questo obiettivo di interrogarci partendo dai risultati che abbiamo raccolto, per far luce e valorizzare le svariate possibilità che questo mondo può offrire ai giovani.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sym typeface="Calibri"/>
              </a:rPr>
              <a:t>La nostra ricerca è implementabile, come script e come campione 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sym typeface="Calibri"/>
              </a:rPr>
              <a:t>La nostra pagina aspetta contenuti e contributi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0DDF49C-DBB0-DAC0-E8A6-5FAE135B45D0}"/>
              </a:ext>
            </a:extLst>
          </p:cNvPr>
          <p:cNvSpPr/>
          <p:nvPr/>
        </p:nvSpPr>
        <p:spPr>
          <a:xfrm>
            <a:off x="7962451" y="4315840"/>
            <a:ext cx="3211136" cy="160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59CE767-E8BE-14EC-D525-64E09434DD83}"/>
              </a:ext>
            </a:extLst>
          </p:cNvPr>
          <p:cNvSpPr/>
          <p:nvPr/>
        </p:nvSpPr>
        <p:spPr>
          <a:xfrm>
            <a:off x="1065896" y="4315840"/>
            <a:ext cx="3211136" cy="160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1"/>
            <a:ext cx="10947400" cy="1325563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1. Il nostro gruppo</a:t>
            </a:r>
            <a:endParaRPr dirty="0"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2804" y="3315494"/>
            <a:ext cx="2626392" cy="285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0414" y="6316390"/>
            <a:ext cx="1801586" cy="527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6;p2">
            <a:extLst>
              <a:ext uri="{FF2B5EF4-FFF2-40B4-BE49-F238E27FC236}">
                <a16:creationId xmlns:a16="http://schemas.microsoft.com/office/drawing/2014/main" id="{C1E574BD-CF1A-7817-7762-4D43CE48BC2D}"/>
              </a:ext>
            </a:extLst>
          </p:cNvPr>
          <p:cNvSpPr txBox="1"/>
          <p:nvPr/>
        </p:nvSpPr>
        <p:spPr>
          <a:xfrm>
            <a:off x="1295400" y="4512306"/>
            <a:ext cx="276040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COMUNICARE</a:t>
            </a:r>
            <a:endParaRPr sz="2000" b="1" i="0" u="none" strike="noStrike" cap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C2ED958C-696A-D029-FF7D-980254E256E8}"/>
              </a:ext>
            </a:extLst>
          </p:cNvPr>
          <p:cNvSpPr txBox="1"/>
          <p:nvPr/>
        </p:nvSpPr>
        <p:spPr>
          <a:xfrm>
            <a:off x="8187816" y="4487728"/>
            <a:ext cx="276040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CONDIVIDERE</a:t>
            </a:r>
            <a:endParaRPr sz="2000" b="1" i="0" u="none" strike="noStrike" cap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DE5CB7F3-71E2-4F15-4B78-E2197EC04790}"/>
              </a:ext>
            </a:extLst>
          </p:cNvPr>
          <p:cNvSpPr txBox="1"/>
          <p:nvPr/>
        </p:nvSpPr>
        <p:spPr>
          <a:xfrm>
            <a:off x="4715797" y="2162178"/>
            <a:ext cx="276040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VIDEO DI PRESENTAZIONE </a:t>
            </a:r>
            <a:endParaRPr sz="20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8" name="Elemento grafico 7" descr="Riproduci">
            <a:extLst>
              <a:ext uri="{FF2B5EF4-FFF2-40B4-BE49-F238E27FC236}">
                <a16:creationId xmlns:a16="http://schemas.microsoft.com/office/drawing/2014/main" id="{E3ACA66D-B0AC-6D97-0E93-D1D14C3BF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3416" y="2058901"/>
            <a:ext cx="914400" cy="914400"/>
          </a:xfrm>
          <a:prstGeom prst="rect">
            <a:avLst/>
          </a:prstGeom>
        </p:spPr>
      </p:pic>
      <p:pic>
        <p:nvPicPr>
          <p:cNvPr id="10" name="Elemento grafico 9" descr="Marketing">
            <a:extLst>
              <a:ext uri="{FF2B5EF4-FFF2-40B4-BE49-F238E27FC236}">
                <a16:creationId xmlns:a16="http://schemas.microsoft.com/office/drawing/2014/main" id="{837C3881-1EBD-A98C-7C0C-B9780A95D2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8403" y="4951762"/>
            <a:ext cx="914400" cy="914400"/>
          </a:xfrm>
          <a:prstGeom prst="rect">
            <a:avLst/>
          </a:prstGeom>
        </p:spPr>
      </p:pic>
      <p:pic>
        <p:nvPicPr>
          <p:cNvPr id="12" name="Elemento grafico 11" descr="Condividi">
            <a:extLst>
              <a:ext uri="{FF2B5EF4-FFF2-40B4-BE49-F238E27FC236}">
                <a16:creationId xmlns:a16="http://schemas.microsoft.com/office/drawing/2014/main" id="{374FFF7C-BDC2-2B5F-D82F-C4A9087AC7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25175" y="49075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Immagine che contiene test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90414" y="6316390"/>
            <a:ext cx="1801586" cy="52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 descr="Immagine che contiene albero, esterni, terra, person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t="11882" b="4509"/>
          <a:stretch/>
        </p:blipFill>
        <p:spPr>
          <a:xfrm>
            <a:off x="812238" y="311700"/>
            <a:ext cx="1999071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Immagine che contiene persona, parete, donna, posand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r="-1619"/>
          <a:stretch/>
        </p:blipFill>
        <p:spPr>
          <a:xfrm>
            <a:off x="3636468" y="311700"/>
            <a:ext cx="199907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Immagine che contiene persona, uomo, parete, tu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691" y="4277431"/>
            <a:ext cx="2181742" cy="218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 descr="Immagine che contiene abbigliamento, persona, posando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 l="17276" r="26940"/>
          <a:stretch/>
        </p:blipFill>
        <p:spPr>
          <a:xfrm>
            <a:off x="9385418" y="311700"/>
            <a:ext cx="1870701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 descr="Immagine che contiene albero, esterni, persona, abbigliamento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27839" y="4246273"/>
            <a:ext cx="1782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Immagine che contiene persona, abbigliamento, parete, donna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 t="18434"/>
          <a:stretch/>
        </p:blipFill>
        <p:spPr>
          <a:xfrm>
            <a:off x="8246641" y="4152600"/>
            <a:ext cx="1724513" cy="2348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 descr="Immagine che contiene persona, interni, donna, portatile&#10;&#10;Descrizione generat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23424" y="311700"/>
            <a:ext cx="1870701" cy="2077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616605" y="2419816"/>
            <a:ext cx="201893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Maria Pia 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PMO Manager in Customer Digital </a:t>
            </a:r>
            <a:r>
              <a:rPr lang="it-IT" sz="1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Transformation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it-IT" sz="1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Sky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Italia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“Credo nei valori di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Sky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un’azienda dinamica e innovativa che guarda sempre al futuro e si impegna ogni giorno ad offrire ai suoi clienti servizi di alta efficienza e tecnologia”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6375940" y="2419817"/>
            <a:ext cx="222331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Francesca Maria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27 anni, Terlizzi. Team Leader, Network </a:t>
            </a:r>
            <a:r>
              <a:rPr lang="it-IT" sz="1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S.r.l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"La comunicazione parte non dalla bocca che parla ma dall’orecchio che ascolta." Sono orgogliosa di far parte di una realtà sempre attenta alla comunicazione all'interno ed all'esterno dei propri confini.</a:t>
            </a:r>
            <a:endParaRPr dirty="0"/>
          </a:p>
        </p:txBody>
      </p:sp>
      <p:sp>
        <p:nvSpPr>
          <p:cNvPr id="111" name="Google Shape;111;p3"/>
          <p:cNvSpPr txBox="1"/>
          <p:nvPr/>
        </p:nvSpPr>
        <p:spPr>
          <a:xfrm>
            <a:off x="742659" y="2419817"/>
            <a:ext cx="21989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Giulia, 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anni, Roma Customer Service Coordinator – ALD Automotive Italia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Un’azienda in costante movimento, sempre al fianco del cliente per supportarlo in tutte le esigenze di mobilità. L’ascolto del cliente è la nostra arma vincente per capire, migliorare e guardare al futuro.</a:t>
            </a:r>
            <a:endParaRPr dirty="0"/>
          </a:p>
        </p:txBody>
      </p:sp>
      <p:sp>
        <p:nvSpPr>
          <p:cNvPr id="112" name="Google Shape;112;p3"/>
          <p:cNvSpPr txBox="1"/>
          <p:nvPr/>
        </p:nvSpPr>
        <p:spPr>
          <a:xfrm>
            <a:off x="9172845" y="2419816"/>
            <a:ext cx="222331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Martina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27 anni, Milano, “Out of the </a:t>
            </a:r>
            <a:r>
              <a:rPr lang="it-IT" sz="1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ordinary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HR &amp; </a:t>
            </a:r>
            <a:r>
              <a:rPr lang="it-IT" sz="1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Specialist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INGO Group Società Benefit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Credo fortemente nell’etica, nella cultura e soprattutto nell’impegno che INGO mette ogni giorno per essere sostenibile ed avere un impatto positivo sulla biosfera.</a:t>
            </a:r>
            <a:endParaRPr dirty="0"/>
          </a:p>
        </p:txBody>
      </p:sp>
      <p:sp>
        <p:nvSpPr>
          <p:cNvPr id="113" name="Google Shape;113;p3"/>
          <p:cNvSpPr txBox="1"/>
          <p:nvPr/>
        </p:nvSpPr>
        <p:spPr>
          <a:xfrm>
            <a:off x="6443326" y="4294183"/>
            <a:ext cx="1581635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Alessandra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30 anni, Roma, “Digital Innovation Lover” Business Developer – </a:t>
            </a:r>
            <a:r>
              <a:rPr lang="it-IT" sz="1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Mitel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Italia.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Nell’epoca post-pandemica in cui viviamo sono contenta di far parte di un’azienda come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Mitel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un approccio innovativo al lavoro digitale che garantisce flessibilità ai lavoratori per restare sempre connessi ovunque si trovino.</a:t>
            </a:r>
            <a:endParaRPr dirty="0"/>
          </a:p>
        </p:txBody>
      </p:sp>
      <p:sp>
        <p:nvSpPr>
          <p:cNvPr id="114" name="Google Shape;114;p3"/>
          <p:cNvSpPr txBox="1"/>
          <p:nvPr/>
        </p:nvSpPr>
        <p:spPr>
          <a:xfrm>
            <a:off x="9960398" y="4152600"/>
            <a:ext cx="178411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Lorena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25 anni, Piacenza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Inside Sales – Raja Italia.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Raja vuole avere un ruolo di primo piano nella transizione ecologica, grazie a forti partnership con produttori di tutta Europa, offriamo sempre più soluzioni eco-sostenibili e innovative.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questo sono entusiasta di far parte del gruppo Raja.</a:t>
            </a:r>
            <a:endParaRPr dirty="0"/>
          </a:p>
        </p:txBody>
      </p:sp>
      <p:sp>
        <p:nvSpPr>
          <p:cNvPr id="115" name="Google Shape;115;p3"/>
          <p:cNvSpPr txBox="1"/>
          <p:nvPr/>
        </p:nvSpPr>
        <p:spPr>
          <a:xfrm>
            <a:off x="2720357" y="4840070"/>
            <a:ext cx="1634275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Andrea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29 anni, Siracusa.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 &amp; Consulting in </a:t>
            </a:r>
            <a:r>
              <a:rPr lang="it-IT" sz="1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Netith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Care S.r.l.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grande passione per l'innovazione tecnologica, in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Netith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facciamo impresa mirando a uno sviluppo sostenibile per le persone e per il territorio.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36B749B-ADEB-A818-6117-6EB71614B607}"/>
              </a:ext>
            </a:extLst>
          </p:cNvPr>
          <p:cNvSpPr/>
          <p:nvPr/>
        </p:nvSpPr>
        <p:spPr>
          <a:xfrm>
            <a:off x="1036399" y="4721224"/>
            <a:ext cx="7178453" cy="1179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838200" y="365121"/>
            <a:ext cx="10947400" cy="1325563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2. Il nostro PROGETTO</a:t>
            </a:r>
            <a:endParaRPr dirty="0"/>
          </a:p>
        </p:txBody>
      </p:sp>
      <p:sp>
        <p:nvSpPr>
          <p:cNvPr id="122" name="Google Shape;122;p4"/>
          <p:cNvSpPr txBox="1"/>
          <p:nvPr/>
        </p:nvSpPr>
        <p:spPr>
          <a:xfrm>
            <a:off x="1110141" y="2487611"/>
            <a:ext cx="6853983" cy="329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Abbiamo lavorato con l’obiettivo di </a:t>
            </a:r>
            <a:r>
              <a:rPr lang="it-IT" sz="2000" b="0" i="0" u="sng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contribuire ad aumentare, agli occhi dei giovani, l’attrattiva delle aziende e dei ruoli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dei vari attori che operano all’interno della filiera del Customer Management </a:t>
            </a:r>
            <a:endParaRPr lang="it-IT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20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Siamo partiti </a:t>
            </a:r>
            <a:r>
              <a:rPr lang="it-IT" sz="2000" b="0" i="0" u="none" strike="noStrike" cap="none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dall’</a:t>
            </a:r>
            <a:r>
              <a:rPr lang="it-IT" sz="2000" b="1" i="0" u="none" strike="noStrike" cap="none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ASCOLTO E</a:t>
            </a:r>
            <a:r>
              <a:rPr lang="it-IT" sz="2000" i="0" u="none" strike="noStrike" cap="none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Calibri"/>
                <a:sym typeface="Calibri"/>
              </a:rPr>
              <a:t>dall’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Calibri"/>
                <a:sym typeface="Calibri"/>
              </a:rPr>
              <a:t>ANALISI</a:t>
            </a:r>
            <a:r>
              <a:rPr lang="it-IT" sz="2000" b="0" i="0" u="none" strike="noStrike" cap="none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per cercare di </a:t>
            </a:r>
            <a:r>
              <a:rPr lang="it-IT" sz="2000" b="1" i="0" u="none" strike="noStrike" cap="none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AVVICINARLI E COINVOLGERLI</a:t>
            </a:r>
            <a:r>
              <a:rPr lang="it-IT" sz="2000" b="0" i="0" u="none" strike="noStrike" cap="none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bg1"/>
              </a:solidFill>
              <a:latin typeface="+mj-lt"/>
            </a:endParaRPr>
          </a:p>
          <a:p>
            <a:pPr marL="228600" marR="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t="4943" b="4943"/>
          <a:stretch/>
        </p:blipFill>
        <p:spPr>
          <a:xfrm>
            <a:off x="8250135" y="2401783"/>
            <a:ext cx="3441318" cy="310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0414" y="6316390"/>
            <a:ext cx="1801586" cy="52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C5C3CAE-60D3-9468-EBF0-4857D70DF1B4}"/>
              </a:ext>
            </a:extLst>
          </p:cNvPr>
          <p:cNvSpPr/>
          <p:nvPr/>
        </p:nvSpPr>
        <p:spPr>
          <a:xfrm>
            <a:off x="6208466" y="2551053"/>
            <a:ext cx="5777056" cy="244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BE64757-99DE-8FE6-EB11-89D8C9078DFD}"/>
              </a:ext>
            </a:extLst>
          </p:cNvPr>
          <p:cNvSpPr/>
          <p:nvPr/>
        </p:nvSpPr>
        <p:spPr>
          <a:xfrm>
            <a:off x="186209" y="2546137"/>
            <a:ext cx="5777056" cy="244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499454" y="2813879"/>
            <a:ext cx="5219603" cy="361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600"/>
              <a:buNone/>
            </a:pPr>
            <a:r>
              <a:rPr lang="it-IT" sz="1900" dirty="0">
                <a:solidFill>
                  <a:schemeClr val="dk1"/>
                </a:solidFill>
                <a:latin typeface="+mj-lt"/>
              </a:rPr>
              <a:t>Abbiamo creato un </a:t>
            </a:r>
            <a:r>
              <a:rPr lang="it-IT" sz="1900" b="1" dirty="0">
                <a:solidFill>
                  <a:schemeClr val="dk1"/>
                </a:solidFill>
                <a:latin typeface="+mj-lt"/>
              </a:rPr>
              <a:t>questionario, </a:t>
            </a:r>
            <a:r>
              <a:rPr lang="it-IT" sz="1900" dirty="0">
                <a:solidFill>
                  <a:schemeClr val="dk1"/>
                </a:solidFill>
                <a:latin typeface="+mj-lt"/>
              </a:rPr>
              <a:t>l’abbiamo </a:t>
            </a:r>
            <a:r>
              <a:rPr lang="it-IT" sz="1900" dirty="0">
                <a:latin typeface="+mj-lt"/>
              </a:rPr>
              <a:t>somministrato a </a:t>
            </a:r>
            <a:r>
              <a:rPr lang="it-IT" sz="1900" dirty="0">
                <a:solidFill>
                  <a:schemeClr val="dk1"/>
                </a:solidFill>
                <a:latin typeface="+mj-lt"/>
              </a:rPr>
              <a:t>colleghi e amici under 35 anni, per </a:t>
            </a:r>
            <a:r>
              <a:rPr lang="it-IT" sz="1900" u="sng" dirty="0">
                <a:solidFill>
                  <a:schemeClr val="dk1"/>
                </a:solidFill>
                <a:latin typeface="+mj-lt"/>
              </a:rPr>
              <a:t>analizzare la percezione del settore</a:t>
            </a:r>
            <a:r>
              <a:rPr lang="it-IT" sz="1900" dirty="0">
                <a:solidFill>
                  <a:schemeClr val="dk1"/>
                </a:solidFill>
                <a:latin typeface="+mj-lt"/>
              </a:rPr>
              <a:t> e della mansione ma anche per </a:t>
            </a:r>
            <a:r>
              <a:rPr lang="it-IT" sz="1900" u="sng" dirty="0">
                <a:solidFill>
                  <a:schemeClr val="dk1"/>
                </a:solidFill>
                <a:latin typeface="+mj-lt"/>
              </a:rPr>
              <a:t>esplorare le aspettative dei giovani rispetto al mondo del lavoro,</a:t>
            </a:r>
            <a:r>
              <a:rPr lang="it-IT" sz="1900" dirty="0">
                <a:solidFill>
                  <a:schemeClr val="dk1"/>
                </a:solidFill>
                <a:latin typeface="+mj-lt"/>
              </a:rPr>
              <a:t> così da provare a fare un </a:t>
            </a:r>
            <a:r>
              <a:rPr lang="it-IT" sz="1900" b="1" dirty="0">
                <a:solidFill>
                  <a:schemeClr val="dk1"/>
                </a:solidFill>
                <a:latin typeface="+mj-lt"/>
              </a:rPr>
              <a:t>match tra domanda e offerta</a:t>
            </a:r>
            <a:r>
              <a:rPr lang="it-IT" sz="1900" dirty="0">
                <a:solidFill>
                  <a:schemeClr val="dk1"/>
                </a:solidFill>
                <a:latin typeface="+mj-lt"/>
              </a:rPr>
              <a:t>.</a:t>
            </a:r>
            <a:endParaRPr sz="1900" dirty="0">
              <a:latin typeface="+mj-lt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2"/>
          </p:nvPr>
        </p:nvSpPr>
        <p:spPr>
          <a:xfrm>
            <a:off x="6279142" y="2811125"/>
            <a:ext cx="5368504" cy="172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it-IT" sz="1900" dirty="0">
                <a:solidFill>
                  <a:schemeClr val="dk1"/>
                </a:solidFill>
                <a:latin typeface="+mj-lt"/>
              </a:rPr>
              <a:t>Abbiamo dato vita a </a:t>
            </a:r>
            <a:r>
              <a:rPr lang="it-IT" sz="1900" b="1" dirty="0">
                <a:solidFill>
                  <a:schemeClr val="dk1"/>
                </a:solidFill>
                <a:latin typeface="+mj-lt"/>
              </a:rPr>
              <a:t>communitygroup.cg: </a:t>
            </a:r>
            <a:r>
              <a:rPr lang="it-IT" sz="1900" dirty="0">
                <a:solidFill>
                  <a:schemeClr val="dk1"/>
                </a:solidFill>
                <a:latin typeface="+mj-lt"/>
              </a:rPr>
              <a:t>una </a:t>
            </a:r>
            <a:r>
              <a:rPr lang="it-IT" sz="1900" u="sng" dirty="0">
                <a:solidFill>
                  <a:schemeClr val="dk1"/>
                </a:solidFill>
                <a:latin typeface="+mj-lt"/>
              </a:rPr>
              <a:t>pagina Instagram </a:t>
            </a:r>
            <a:r>
              <a:rPr lang="it-IT" sz="1900" dirty="0">
                <a:solidFill>
                  <a:schemeClr val="dk1"/>
                </a:solidFill>
                <a:latin typeface="+mj-lt"/>
              </a:rPr>
              <a:t>che, attraverso storie, post e </a:t>
            </a:r>
            <a:r>
              <a:rPr lang="it-IT" sz="1900" dirty="0" err="1">
                <a:solidFill>
                  <a:schemeClr val="dk1"/>
                </a:solidFill>
                <a:latin typeface="+mj-lt"/>
              </a:rPr>
              <a:t>reels</a:t>
            </a:r>
            <a:r>
              <a:rPr lang="it-IT" sz="1900" dirty="0">
                <a:solidFill>
                  <a:schemeClr val="dk1"/>
                </a:solidFill>
                <a:latin typeface="+mj-lt"/>
              </a:rPr>
              <a:t>, ha la funzione di </a:t>
            </a:r>
            <a:r>
              <a:rPr lang="it-IT" sz="1900" b="1" dirty="0">
                <a:solidFill>
                  <a:schemeClr val="dk1"/>
                </a:solidFill>
                <a:latin typeface="+mj-lt"/>
              </a:rPr>
              <a:t>favorire una visione differente</a:t>
            </a:r>
            <a:r>
              <a:rPr lang="it-IT" sz="1900" dirty="0">
                <a:solidFill>
                  <a:schemeClr val="dk1"/>
                </a:solidFill>
                <a:latin typeface="+mj-lt"/>
              </a:rPr>
              <a:t> rispetto all’idea che comunemente viene associata al mondo del Customer Management ed, in particolare, alla professionalità di chi lavora in un contact center.</a:t>
            </a:r>
            <a:endParaRPr sz="1900" dirty="0">
              <a:latin typeface="+mj-lt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38724" y="1454472"/>
            <a:ext cx="594912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2F5496"/>
                </a:solidFill>
                <a:latin typeface="+mj-lt"/>
                <a:ea typeface="Calibri"/>
                <a:cs typeface="Calibri"/>
                <a:sym typeface="Calibri"/>
              </a:rPr>
              <a:t>FASE 1</a:t>
            </a:r>
            <a:endParaRPr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2F5496"/>
                </a:solidFill>
                <a:latin typeface="+mj-lt"/>
                <a:ea typeface="Calibri"/>
                <a:cs typeface="Calibri"/>
                <a:sym typeface="Calibri"/>
              </a:rPr>
              <a:t>ASCOLTO E ANALISI</a:t>
            </a:r>
            <a:endParaRPr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2F5496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none" strike="noStrike" cap="none" dirty="0">
                <a:solidFill>
                  <a:srgbClr val="2F5496"/>
                </a:solidFill>
                <a:latin typeface="+mj-lt"/>
                <a:ea typeface="Calibri"/>
                <a:cs typeface="Calibri"/>
                <a:sym typeface="Calibri"/>
              </a:rPr>
              <a:t>per comprendere il percepito interno-esterno</a:t>
            </a:r>
            <a:endParaRPr dirty="0">
              <a:latin typeface="+mj-lt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6213984" y="1486785"/>
            <a:ext cx="55958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2F5496"/>
                </a:solidFill>
                <a:latin typeface="+mj-lt"/>
                <a:ea typeface="Calibri"/>
                <a:cs typeface="Calibri"/>
                <a:sym typeface="Calibri"/>
              </a:rPr>
              <a:t>FASE 2</a:t>
            </a:r>
            <a:endParaRPr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2F5496"/>
                </a:solidFill>
                <a:latin typeface="+mj-lt"/>
                <a:ea typeface="Calibri"/>
                <a:cs typeface="Calibri"/>
                <a:sym typeface="Calibri"/>
              </a:rPr>
              <a:t>INTERESSE E COINVOLGIMENTO</a:t>
            </a:r>
            <a:endParaRPr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u="none" strike="noStrike" cap="none" dirty="0">
                <a:solidFill>
                  <a:srgbClr val="2F5496"/>
                </a:solidFill>
                <a:latin typeface="+mj-lt"/>
                <a:ea typeface="Calibri"/>
                <a:cs typeface="Calibri"/>
                <a:sym typeface="Calibri"/>
              </a:rPr>
              <a:t>per fornire una nuova visione dell’ambito</a:t>
            </a:r>
            <a:endParaRPr dirty="0">
              <a:latin typeface="+mj-lt"/>
            </a:endParaRPr>
          </a:p>
        </p:txBody>
      </p:sp>
      <p:pic>
        <p:nvPicPr>
          <p:cNvPr id="133" name="Google Shape;133;p5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0414" y="6257397"/>
            <a:ext cx="1801586" cy="52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Geopolitica e flussi transfrontalieri dei dati: gli sviluppi dopo Schrems  II - Agenda Digitale">
            <a:extLst>
              <a:ext uri="{FF2B5EF4-FFF2-40B4-BE49-F238E27FC236}">
                <a16:creationId xmlns:a16="http://schemas.microsoft.com/office/drawing/2014/main" id="{516AAD1A-290A-4811-5930-A180325A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4886073"/>
            <a:ext cx="3097161" cy="17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UBBLICITà SU SOCIAL E DIGITAL MARKETING: GIUNGLA DIGITALE? RISCHI E  OPPORTUNITà - GLI STATI GENERALI">
            <a:extLst>
              <a:ext uri="{FF2B5EF4-FFF2-40B4-BE49-F238E27FC236}">
                <a16:creationId xmlns:a16="http://schemas.microsoft.com/office/drawing/2014/main" id="{F245E875-F69D-AA33-D0DC-80BC9B5A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128" y="4871324"/>
            <a:ext cx="2602817" cy="17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20;p4">
            <a:extLst>
              <a:ext uri="{FF2B5EF4-FFF2-40B4-BE49-F238E27FC236}">
                <a16:creationId xmlns:a16="http://schemas.microsoft.com/office/drawing/2014/main" id="{1281BA01-C970-2FC5-57E3-068CEBABB6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2"/>
            <a:ext cx="10947400" cy="829498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2. Il nostro PROGETTO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838200" y="128041"/>
            <a:ext cx="10947400" cy="576988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3. Alcuni risultati della nostra RICERCA </a:t>
            </a:r>
            <a:endParaRPr dirty="0"/>
          </a:p>
        </p:txBody>
      </p:sp>
      <p:sp>
        <p:nvSpPr>
          <p:cNvPr id="139" name="Google Shape;139;p6"/>
          <p:cNvSpPr txBox="1"/>
          <p:nvPr/>
        </p:nvSpPr>
        <p:spPr>
          <a:xfrm>
            <a:off x="838200" y="1864856"/>
            <a:ext cx="10515600" cy="445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70AA382-3D0C-46C6-B94E-A77DA0704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68"/>
          <a:stretch/>
        </p:blipFill>
        <p:spPr>
          <a:xfrm>
            <a:off x="1564609" y="1607574"/>
            <a:ext cx="9789191" cy="525042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9284A6B-08CC-855E-09DF-4DA9EDDA4135}"/>
              </a:ext>
            </a:extLst>
          </p:cNvPr>
          <p:cNvSpPr/>
          <p:nvPr/>
        </p:nvSpPr>
        <p:spPr>
          <a:xfrm>
            <a:off x="525421" y="776289"/>
            <a:ext cx="11162146" cy="691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Google Shape;129;p5">
            <a:extLst>
              <a:ext uri="{FF2B5EF4-FFF2-40B4-BE49-F238E27FC236}">
                <a16:creationId xmlns:a16="http://schemas.microsoft.com/office/drawing/2014/main" id="{2B3030C8-DD8C-F1FA-A26D-2F459FF84B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666" y="852347"/>
            <a:ext cx="10515600" cy="74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600"/>
              <a:buNone/>
            </a:pPr>
            <a:r>
              <a:rPr lang="it-IT" sz="1900" b="1" dirty="0">
                <a:solidFill>
                  <a:schemeClr val="bg1"/>
                </a:solidFill>
                <a:latin typeface="+mj-lt"/>
              </a:rPr>
              <a:t>Come ti immagini una persona che lavora all’interno di un Contact Center?</a:t>
            </a:r>
          </a:p>
          <a:p>
            <a:pPr marL="0" lvl="0" indent="0" algn="ctr">
              <a:spcBef>
                <a:spcPts val="0"/>
              </a:spcBef>
              <a:buSzPts val="2600"/>
              <a:buNone/>
            </a:pPr>
            <a:r>
              <a:rPr lang="it-IT" sz="1600" dirty="0">
                <a:latin typeface="+mj-lt"/>
              </a:rPr>
              <a:t>(analisi per tipologia di lavoro)</a:t>
            </a:r>
            <a:endParaRPr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609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754887" y="1892036"/>
            <a:ext cx="10515600" cy="445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3AEEFEC-C95F-411A-82B9-4ACDD0EA2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95"/>
          <a:stretch/>
        </p:blipFill>
        <p:spPr>
          <a:xfrm>
            <a:off x="1258724" y="1755055"/>
            <a:ext cx="8553610" cy="522248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0ED77C2-AD4A-7D75-5C26-684E11642F00}"/>
              </a:ext>
            </a:extLst>
          </p:cNvPr>
          <p:cNvSpPr/>
          <p:nvPr/>
        </p:nvSpPr>
        <p:spPr>
          <a:xfrm>
            <a:off x="525421" y="864781"/>
            <a:ext cx="11162146" cy="787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Google Shape;129;p5">
            <a:extLst>
              <a:ext uri="{FF2B5EF4-FFF2-40B4-BE49-F238E27FC236}">
                <a16:creationId xmlns:a16="http://schemas.microsoft.com/office/drawing/2014/main" id="{F8B99FD1-20E0-4096-C58E-ADB1EC3F14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1729" y="940839"/>
            <a:ext cx="11944197" cy="8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600"/>
              <a:buNone/>
            </a:pPr>
            <a:r>
              <a:rPr lang="it-IT" sz="1600" dirty="0">
                <a:latin typeface="+mj-lt"/>
              </a:rPr>
              <a:t>(</a:t>
            </a:r>
            <a:r>
              <a:rPr lang="it-IT" sz="1600" u="sng" dirty="0">
                <a:latin typeface="+mj-lt"/>
              </a:rPr>
              <a:t>domanda rivolta a quanti ritengono che la percezione del consulente telefonico sia migliorata</a:t>
            </a:r>
            <a:r>
              <a:rPr lang="it-IT" sz="1600" dirty="0">
                <a:latin typeface="+mj-lt"/>
              </a:rPr>
              <a:t>)</a:t>
            </a:r>
          </a:p>
          <a:p>
            <a:pPr marL="0" lvl="0" indent="0" algn="ctr">
              <a:spcBef>
                <a:spcPts val="0"/>
              </a:spcBef>
              <a:buSzPts val="2600"/>
              <a:buNone/>
            </a:pPr>
            <a:endParaRPr lang="it-IT" sz="1000" b="1" dirty="0">
              <a:solidFill>
                <a:schemeClr val="bg1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  <a:buSzPts val="2600"/>
              <a:buNone/>
            </a:pPr>
            <a:r>
              <a:rPr lang="it-IT" sz="1800" b="1" dirty="0">
                <a:solidFill>
                  <a:schemeClr val="bg1"/>
                </a:solidFill>
                <a:latin typeface="+mj-lt"/>
              </a:rPr>
              <a:t>Cos’è cambiato nella consapevolezza dei non addetti ai lavori e ha nobilitato la professione?</a:t>
            </a:r>
          </a:p>
        </p:txBody>
      </p:sp>
      <p:sp>
        <p:nvSpPr>
          <p:cNvPr id="5" name="Google Shape;138;p6">
            <a:extLst>
              <a:ext uri="{FF2B5EF4-FFF2-40B4-BE49-F238E27FC236}">
                <a16:creationId xmlns:a16="http://schemas.microsoft.com/office/drawing/2014/main" id="{AD4B98C9-5C97-2CB9-7470-D8173F2179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28041"/>
            <a:ext cx="10947400" cy="576988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3. Alcuni risultati della nostra RICERCA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455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838200" y="1864856"/>
            <a:ext cx="10515600" cy="445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10515BC-A4D5-4AA6-92EB-B656EF38F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36"/>
          <a:stretch/>
        </p:blipFill>
        <p:spPr>
          <a:xfrm>
            <a:off x="1939213" y="1486898"/>
            <a:ext cx="8321074" cy="536633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2B483F7-F7F6-D3CB-0B28-B9502008FADF}"/>
              </a:ext>
            </a:extLst>
          </p:cNvPr>
          <p:cNvSpPr/>
          <p:nvPr/>
        </p:nvSpPr>
        <p:spPr>
          <a:xfrm>
            <a:off x="525421" y="746791"/>
            <a:ext cx="11162146" cy="691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Google Shape;129;p5">
            <a:extLst>
              <a:ext uri="{FF2B5EF4-FFF2-40B4-BE49-F238E27FC236}">
                <a16:creationId xmlns:a16="http://schemas.microsoft.com/office/drawing/2014/main" id="{73E0A2F4-95FE-FE4F-7B17-5BA637EACA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666" y="911337"/>
            <a:ext cx="10515600" cy="74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600"/>
              <a:buNone/>
            </a:pPr>
            <a:r>
              <a:rPr lang="it-IT" sz="1900" b="1" dirty="0">
                <a:solidFill>
                  <a:schemeClr val="bg1"/>
                </a:solidFill>
                <a:latin typeface="+mj-lt"/>
              </a:rPr>
              <a:t>Quali sono i punti di forza/ vantaggi del lavoro in un Contact Center?</a:t>
            </a:r>
          </a:p>
        </p:txBody>
      </p:sp>
      <p:sp>
        <p:nvSpPr>
          <p:cNvPr id="8" name="Google Shape;138;p6">
            <a:extLst>
              <a:ext uri="{FF2B5EF4-FFF2-40B4-BE49-F238E27FC236}">
                <a16:creationId xmlns:a16="http://schemas.microsoft.com/office/drawing/2014/main" id="{4633A4C2-850C-C493-2FE0-CC473615A4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28041"/>
            <a:ext cx="10947400" cy="576988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3. Alcuni risultati della nostra RICERCA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838200" y="1864856"/>
            <a:ext cx="10515600" cy="445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623454" y="2148403"/>
            <a:ext cx="11162146" cy="329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4478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978C01-D395-4B73-8D65-22A591F9A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47"/>
          <a:stretch/>
        </p:blipFill>
        <p:spPr>
          <a:xfrm>
            <a:off x="1542473" y="1681312"/>
            <a:ext cx="9352290" cy="532416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B6A56CA-384C-90F4-DE0E-6890B3940ECE}"/>
              </a:ext>
            </a:extLst>
          </p:cNvPr>
          <p:cNvSpPr/>
          <p:nvPr/>
        </p:nvSpPr>
        <p:spPr>
          <a:xfrm>
            <a:off x="525421" y="761541"/>
            <a:ext cx="11162146" cy="92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Google Shape;129;p5">
            <a:extLst>
              <a:ext uri="{FF2B5EF4-FFF2-40B4-BE49-F238E27FC236}">
                <a16:creationId xmlns:a16="http://schemas.microsoft.com/office/drawing/2014/main" id="{861811E1-8AD6-E3E5-44EE-37225A317C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5421" y="837600"/>
            <a:ext cx="11141158" cy="74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600"/>
              <a:buNone/>
            </a:pPr>
            <a:r>
              <a:rPr lang="it-IT" sz="1900" b="1" dirty="0">
                <a:solidFill>
                  <a:schemeClr val="bg1"/>
                </a:solidFill>
                <a:latin typeface="+mj-lt"/>
              </a:rPr>
              <a:t>Pensando al tuo lavoro ideale, quali sono gli elementi che ti porterebbero a valutare positivamente una proposta in un ambito di tuo interesse? </a:t>
            </a:r>
            <a:endParaRPr lang="it-IT" sz="1600" b="1" dirty="0">
              <a:solidFill>
                <a:schemeClr val="bg1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  <a:buSzPts val="2600"/>
              <a:buNone/>
            </a:pPr>
            <a:r>
              <a:rPr lang="it-IT" sz="1600" dirty="0">
                <a:latin typeface="+mj-lt"/>
              </a:rPr>
              <a:t>(confronto coi vantaggi del lavoro in Contact Center)</a:t>
            </a:r>
            <a:endParaRPr sz="1600" dirty="0">
              <a:latin typeface="+mj-lt"/>
            </a:endParaRPr>
          </a:p>
        </p:txBody>
      </p:sp>
      <p:sp>
        <p:nvSpPr>
          <p:cNvPr id="7" name="Google Shape;138;p6">
            <a:extLst>
              <a:ext uri="{FF2B5EF4-FFF2-40B4-BE49-F238E27FC236}">
                <a16:creationId xmlns:a16="http://schemas.microsoft.com/office/drawing/2014/main" id="{04254020-D3D9-DE22-5EA9-E6D7C7990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28041"/>
            <a:ext cx="10947400" cy="576988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1" dirty="0">
                <a:latin typeface="Arial"/>
                <a:ea typeface="Arial"/>
                <a:cs typeface="Arial"/>
                <a:sym typeface="Arial"/>
              </a:rPr>
              <a:t>3. Alcuni risultati della nostra RICERCA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6501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1319</Words>
  <Application>Microsoft Office PowerPoint</Application>
  <PresentationFormat>Widescreen</PresentationFormat>
  <Paragraphs>83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Calibri</vt:lpstr>
      <vt:lpstr>Arial</vt:lpstr>
      <vt:lpstr>Tema di Office</vt:lpstr>
      <vt:lpstr>Presentazione Progetto GIOVANI CMMC </vt:lpstr>
      <vt:lpstr>1. Il nostro gruppo</vt:lpstr>
      <vt:lpstr>Presentazione standard di PowerPoint</vt:lpstr>
      <vt:lpstr>2. Il nostro PROGETTO</vt:lpstr>
      <vt:lpstr>2. Il nostro PROGETTO</vt:lpstr>
      <vt:lpstr>3. Alcuni risultati della nostra RICERCA </vt:lpstr>
      <vt:lpstr>3. Alcuni risultati della nostra RICERCA </vt:lpstr>
      <vt:lpstr>3. Alcuni risultati della nostra RICERCA </vt:lpstr>
      <vt:lpstr>3. Alcuni risultati della nostra RICERCA </vt:lpstr>
      <vt:lpstr>3. Alcuni risultati della nostra RICERCA </vt:lpstr>
      <vt:lpstr>4. La pagina INSTAGRAM Community Group</vt:lpstr>
      <vt:lpstr>4. La pagina INSTAGRAM Community Group</vt:lpstr>
      <vt:lpstr>5. Le Prospettive_ NUOVI RUOLI professionali </vt:lpstr>
      <vt:lpstr>5. Le Prospettive_ INNOVAZIONE</vt:lpstr>
      <vt:lpstr>5. Le Prospettive_ NUOVO MINDSET</vt:lpstr>
      <vt:lpstr>6. 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Progetto GIOVANI CMMC</dc:title>
  <dc:creator>Mario Massone</dc:creator>
  <cp:lastModifiedBy>Laura Locatelli</cp:lastModifiedBy>
  <cp:revision>40</cp:revision>
  <dcterms:created xsi:type="dcterms:W3CDTF">2022-07-12T08:59:03Z</dcterms:created>
  <dcterms:modified xsi:type="dcterms:W3CDTF">2022-09-22T13:23:44Z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bfbc92c-d07f-48f0-8ef1-4c0b14b59929_Enabled">
    <vt:lpwstr>true</vt:lpwstr>
  </property>
  <property fmtid="{D5CDD505-2E9C-101B-9397-08002B2CF9AE}" pid="3" name="MSIP_Label_3bfbc92c-d07f-48f0-8ef1-4c0b14b59929_SetDate">
    <vt:lpwstr>2022-09-15T11:45:52Z</vt:lpwstr>
  </property>
  <property fmtid="{D5CDD505-2E9C-101B-9397-08002B2CF9AE}" pid="4" name="MSIP_Label_3bfbc92c-d07f-48f0-8ef1-4c0b14b59929_Method">
    <vt:lpwstr>Privileged</vt:lpwstr>
  </property>
  <property fmtid="{D5CDD505-2E9C-101B-9397-08002B2CF9AE}" pid="5" name="MSIP_Label_3bfbc92c-d07f-48f0-8ef1-4c0b14b59929_Name">
    <vt:lpwstr>C1 - Restricted</vt:lpwstr>
  </property>
  <property fmtid="{D5CDD505-2E9C-101B-9397-08002B2CF9AE}" pid="6" name="MSIP_Label_3bfbc92c-d07f-48f0-8ef1-4c0b14b59929_SiteId">
    <vt:lpwstr>757bdf2a-9fe4-43ea-b5c9-fdb554650622</vt:lpwstr>
  </property>
  <property fmtid="{D5CDD505-2E9C-101B-9397-08002B2CF9AE}" pid="7" name="MSIP_Label_3bfbc92c-d07f-48f0-8ef1-4c0b14b59929_ActionId">
    <vt:lpwstr>71d7ca7d-a3cb-40dc-a312-8e3a7f54bcab</vt:lpwstr>
  </property>
  <property fmtid="{D5CDD505-2E9C-101B-9397-08002B2CF9AE}" pid="8" name="MSIP_Label_3bfbc92c-d07f-48f0-8ef1-4c0b14b59929_ContentBits">
    <vt:lpwstr>0</vt:lpwstr>
  </property>
</Properties>
</file>