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80" r:id="rId4"/>
    <p:sldId id="275" r:id="rId5"/>
    <p:sldId id="257" r:id="rId6"/>
    <p:sldId id="260" r:id="rId7"/>
    <p:sldId id="276" r:id="rId8"/>
    <p:sldId id="277" r:id="rId9"/>
    <p:sldId id="278" r:id="rId10"/>
    <p:sldId id="258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8E26"/>
    <a:srgbClr val="6CA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269AE-CDDD-4204-BF68-ED55299BF281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D4E31-FF26-4DCF-AC76-5ABF3F44C1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17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B26EA3-8946-926F-D2DC-88EF61A5B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126DEF6-4F22-9C09-08F2-FFA5374557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C37D98-8370-0526-D7F7-98D17F7D0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AE3765-CC43-74E8-CAF3-52185C7D0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2CF6CB7-B70B-DC1E-D80C-F2DDB0C7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8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397072-3E9F-01A8-3470-0B60A8FD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83232D-AB1C-21E6-8C9A-C5B2AEC1B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B7D9A5-DBA1-59CD-92E8-9419448A8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9D9A36-162D-DD47-0C88-DB9ABC1CA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CB18D6-4DC7-A757-77D8-9BCAF6A1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081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6EFC9C6-25F0-DC23-1BC1-E1979DD66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D2E3D83-E35A-645C-CB91-B0192DF0A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B2CD19-E379-AE09-479D-1631EF831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DDE54BA-6E44-2224-7D1B-7238FE983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F55324-0148-1B53-D911-1360CCB7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48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7A260E-18B3-73AC-F06D-BC51946E6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BDBAE5-858A-6707-E6C4-D5CD16E55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C8E790-2BDF-0995-3D0C-86A55296F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19DB54-FDD3-EE78-7CC9-22683842A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4E279B-27EF-3FBC-F206-2DB143A0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43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955285-6BC7-8275-0EE5-BE3E31A49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DE3B52-D550-4A78-2D07-53E11D6BD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4FABC5-178B-04D5-B12C-03195145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71C9E-6786-6210-3AF1-0EC1DD9A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D4177D-145B-608E-BDF7-855F7F8D2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9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C49AA1-6B8E-0744-9D71-14464A0B9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7A33C9-A582-B78A-36AC-EADEBFDA28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925719D-F574-036E-0874-A3C76CB107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EC886A-4615-8721-AA66-914DCDB29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0696694-CD14-FC09-F9B3-3997A8E6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26D50C-BB63-3E3C-1DE8-CE31912B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83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34411B-296D-9A98-6C71-748162C82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357E6E-3CB4-3438-F675-624B90486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168EFDA-F512-3CCB-2F82-92B35B8DA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8BCA6FD-6385-DA0E-6344-0B3845037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EA8913F-B857-9A97-74FB-26CECFF80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8706A19-C7B4-B70E-6542-CB414D761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F8797E3-79AE-EB83-9659-1BA5F9714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5A83330-0B87-B218-F074-5832DA09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258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442843-BAD6-6A84-FC8E-AF191801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B58F84D-BAE3-9B7A-EA8D-9AC1D2BA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FE224C7-999C-5BDC-D9AA-31D9EDD4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08A26D-3D79-660F-0772-85E835863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45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3DE67A8-DFA4-E8DA-9C78-173E26BEE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5D5E416-BA67-E104-DB9C-4F745F570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6631878-B475-2989-1117-A1158B1BB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03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4E1683-4201-6727-8A37-ADE38BDB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CABA94-D17E-5829-45F6-EFCF51405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7E333B-D212-B2F3-A5CF-F20A65209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4C5AC1-375C-7AF3-B885-BD4AD743B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A8C0579-6418-7FBA-6E7F-9C9EE445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2B3042E-5A92-3201-7A2C-75734AD4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8194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794E9A-18E9-14F5-64EA-BD29B8750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4190FB6-86C1-B434-BEC3-E7C72AA71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E5B4833-4EFC-4811-8DD7-FA7BAA95E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7C76B4-8492-A79D-8A9F-2683D6C13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39B68B-287B-710C-6943-D83758463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CDEB87-C203-E0B9-66E0-8EF32F8BC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858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03C4700-A2CF-86A2-AD29-34308166F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AF1DE4-7588-1CC2-2F8D-680BC600A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22173E-2F13-CA0F-B947-37E413068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837E2-6105-4C57-A6C6-BDE01116620D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F91ADE-99B8-D666-AF6F-EDC05E833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FBCE98-0F1B-968D-D395-3642D4AF8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607A-1EE3-475D-8441-C7D2B88AD6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65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massimiliano-zoco/" TargetMode="External"/><Relationship Id="rId2" Type="http://schemas.openxmlformats.org/officeDocument/2006/relationships/hyperlink" Target="https://www.linkedin.com/in/morganacaldarini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diegogosmar/" TargetMode="External"/><Relationship Id="rId2" Type="http://schemas.openxmlformats.org/officeDocument/2006/relationships/hyperlink" Target="https://www.linkedin.com/in/mariellaborghi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adrianaquaglia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hyperlink" Target="https://www.linkedin.com/in/dario-petriccione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vincenzo-giliberti-336187a/" TargetMode="External"/><Relationship Id="rId2" Type="http://schemas.openxmlformats.org/officeDocument/2006/relationships/hyperlink" Target="https://www.linkedin.com/in/chiaraarlati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842D8CF-6193-C55D-29C3-7F12B775D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482" y="495980"/>
            <a:ext cx="11161489" cy="1655762"/>
          </a:xfrm>
        </p:spPr>
        <p:txBody>
          <a:bodyPr>
            <a:normAutofit/>
          </a:bodyPr>
          <a:lstStyle/>
          <a:p>
            <a:r>
              <a:rPr lang="it-IT" sz="5400" b="1" u="sng" dirty="0"/>
              <a:t>Programma Young Club CMMC 2024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85BFA2-752E-733B-D169-687497D10B03}"/>
              </a:ext>
            </a:extLst>
          </p:cNvPr>
          <p:cNvSpPr txBox="1"/>
          <p:nvPr/>
        </p:nvSpPr>
        <p:spPr>
          <a:xfrm>
            <a:off x="1045026" y="5210627"/>
            <a:ext cx="10276115" cy="5847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effectLst/>
                <a:latin typeface="-apple-system"/>
              </a:rPr>
              <a:t>Ci attendono giornate avvincenti su temi più che mai attuali</a:t>
            </a:r>
            <a:endParaRPr lang="it-IT" sz="3200" b="1" i="1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8E859F4-788C-1D81-9C35-833168413D28}"/>
              </a:ext>
            </a:extLst>
          </p:cNvPr>
          <p:cNvSpPr txBox="1"/>
          <p:nvPr/>
        </p:nvSpPr>
        <p:spPr>
          <a:xfrm>
            <a:off x="2830287" y="6060367"/>
            <a:ext cx="685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Mario Massone, fondatore del Club CMMC - 29 febbraio 2024</a:t>
            </a:r>
          </a:p>
        </p:txBody>
      </p:sp>
      <p:pic>
        <p:nvPicPr>
          <p:cNvPr id="7" name="Immagine 6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E7AC2EEF-D714-7118-CB96-533F91F42B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657" y="1541472"/>
            <a:ext cx="4767011" cy="344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953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3">
            <a:extLst>
              <a:ext uri="{FF2B5EF4-FFF2-40B4-BE49-F238E27FC236}">
                <a16:creationId xmlns:a16="http://schemas.microsoft.com/office/drawing/2014/main" id="{D52DFB79-9403-EC04-7355-FE235CF1F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743" y="680400"/>
            <a:ext cx="10348685" cy="4787219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00000"/>
              </a:lnSpc>
            </a:pPr>
            <a:r>
              <a:rPr lang="it-IT" sz="4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Dedicato ai Giovani</a:t>
            </a:r>
            <a:r>
              <a:rPr lang="it-IT" sz="3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br>
              <a:rPr lang="it-IT" sz="3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cercare di guardare al futuro e vivere con positiva attenzione le sfide della trasformazione in atto. </a:t>
            </a:r>
            <a:b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Dove le nuove tecnologie devono essere vissute in modo naturale e, quindi, comprese e correttamente impiegate. </a:t>
            </a:r>
            <a:b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Dove le scelte devono essere sostenibili, sia dal punto di vista economico che sociale, e non compromettono le ambizioni dei più giovani.  </a:t>
            </a:r>
            <a:b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Dove nessun tipo di cambiamento, può prescindere da un adeguato coinvolgimento delle persone, consumatori e cittadini, ma anche addetti e professionisti delle aziende del settore</a:t>
            </a:r>
            <a:r>
              <a:rPr lang="it-IT" sz="30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it-IT" sz="2000" b="1" i="1" dirty="0"/>
          </a:p>
        </p:txBody>
      </p:sp>
      <p:pic>
        <p:nvPicPr>
          <p:cNvPr id="2" name="Immagine 1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70EC82EE-97EA-542E-B014-112F43813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6D48D44-2259-2028-6446-8C79F084009B}"/>
              </a:ext>
            </a:extLst>
          </p:cNvPr>
          <p:cNvSpPr txBox="1"/>
          <p:nvPr/>
        </p:nvSpPr>
        <p:spPr>
          <a:xfrm>
            <a:off x="3763554" y="5467619"/>
            <a:ext cx="5425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>
                <a:solidFill>
                  <a:srgbClr val="0070C0"/>
                </a:solidFill>
              </a:rPr>
              <a:t>Buon Lavoro!!</a:t>
            </a:r>
          </a:p>
        </p:txBody>
      </p:sp>
    </p:spTree>
    <p:extLst>
      <p:ext uri="{BB962C8B-B14F-4D97-AF65-F5344CB8AC3E}">
        <p14:creationId xmlns:p14="http://schemas.microsoft.com/office/powerpoint/2010/main" val="92805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842D8CF-6193-C55D-29C3-7F12B775D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61" y="226909"/>
            <a:ext cx="10769596" cy="847156"/>
          </a:xfrm>
        </p:spPr>
        <p:txBody>
          <a:bodyPr>
            <a:normAutofit/>
          </a:bodyPr>
          <a:lstStyle/>
          <a:p>
            <a:r>
              <a:rPr lang="it-IT" sz="4000" b="1" u="sng" dirty="0">
                <a:solidFill>
                  <a:srgbClr val="FF0000"/>
                </a:solidFill>
              </a:rPr>
              <a:t>Programma e Partecipanti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8C3A13A-1D58-19FE-5E0D-451934EAA93A}"/>
              </a:ext>
            </a:extLst>
          </p:cNvPr>
          <p:cNvSpPr txBox="1"/>
          <p:nvPr/>
        </p:nvSpPr>
        <p:spPr>
          <a:xfrm>
            <a:off x="464461" y="1117607"/>
            <a:ext cx="10972796" cy="5010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Percorso dedicato ad un gruppo di giovani selezionati, che, attraverso il confronto professionale intersettoriale, possono apprendere, crescere e stimolare innovazione. </a:t>
            </a:r>
            <a:b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Obiettivo: dare «voce» ai giovani, protagonisti su temi innovativi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Alla prima edizione del 2022 hanno partecipato 20 giovani, alla seconda del 2023 hanno partecipato 30 giovani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questa </a:t>
            </a: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edizione partecipano 34 Giovani, dipendenti di 24 Aziende.</a:t>
            </a:r>
            <a:b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Età media 29 anni </a:t>
            </a:r>
            <a:b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54% donne </a:t>
            </a:r>
            <a:b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46% maschi (erano 35% nel 2023 e 5% nel 2022).</a:t>
            </a:r>
            <a:b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65% laureati</a:t>
            </a:r>
            <a:br>
              <a:rPr lang="it-IT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it-IT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magine 1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78BBB26D-9AFE-7D8F-8A21-DA041AFB2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B0351D-BB6B-49B9-1841-052A807B0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132DC352-D985-4FC8-63EA-97DA2F0C7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2957" y="263485"/>
            <a:ext cx="10769596" cy="847156"/>
          </a:xfrm>
        </p:spPr>
        <p:txBody>
          <a:bodyPr>
            <a:normAutofit/>
          </a:bodyPr>
          <a:lstStyle/>
          <a:p>
            <a:r>
              <a:rPr lang="it-IT" sz="4000" b="1" u="sng" dirty="0">
                <a:solidFill>
                  <a:srgbClr val="FF0000"/>
                </a:solidFill>
              </a:rPr>
              <a:t>Tema del Programma Young Club CMMC 2024</a:t>
            </a:r>
          </a:p>
        </p:txBody>
      </p:sp>
      <p:pic>
        <p:nvPicPr>
          <p:cNvPr id="2" name="Immagine 1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BDB2053A-0830-571F-6947-D0B1B92AEA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FE9F2787-6A25-DBB7-AF6C-68AB51D249B2}"/>
              </a:ext>
            </a:extLst>
          </p:cNvPr>
          <p:cNvSpPr txBox="1"/>
          <p:nvPr/>
        </p:nvSpPr>
        <p:spPr>
          <a:xfrm>
            <a:off x="329185" y="1349831"/>
            <a:ext cx="1126773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5400" b="1" i="0" dirty="0">
                <a:solidFill>
                  <a:srgbClr val="002060"/>
                </a:solidFill>
                <a:effectLst/>
              </a:rPr>
              <a:t>«Intelligenza Artificiale e Generativa applicate nel Customer Management» </a:t>
            </a:r>
          </a:p>
          <a:p>
            <a:pPr algn="ctr"/>
            <a:r>
              <a:rPr lang="it-IT" sz="4000" b="1" dirty="0">
                <a:solidFill>
                  <a:srgbClr val="FF0000"/>
                </a:solidFill>
              </a:rPr>
              <a:t>…e o</a:t>
            </a:r>
            <a:r>
              <a:rPr lang="it-IT" sz="4000" b="1" i="0" dirty="0">
                <a:solidFill>
                  <a:srgbClr val="FF0000"/>
                </a:solidFill>
                <a:effectLst/>
              </a:rPr>
              <a:t>sservate da 4 versanti: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it-IT" sz="4000" b="1" i="1" dirty="0">
                <a:solidFill>
                  <a:srgbClr val="FF0000"/>
                </a:solidFill>
                <a:effectLst/>
              </a:rPr>
              <a:t>Innovazione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it-IT" sz="4000" b="1" i="1" dirty="0">
                <a:solidFill>
                  <a:srgbClr val="FF0000"/>
                </a:solidFill>
                <a:effectLst/>
              </a:rPr>
              <a:t>Persone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it-IT" sz="4000" b="1" i="1" dirty="0">
                <a:solidFill>
                  <a:srgbClr val="FF0000"/>
                </a:solidFill>
                <a:effectLst/>
              </a:rPr>
              <a:t>Organizzazione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it-IT" sz="4000" b="1" i="1" dirty="0">
                <a:solidFill>
                  <a:srgbClr val="FF0000"/>
                </a:solidFill>
                <a:effectLst/>
              </a:rPr>
              <a:t>Tecnologie</a:t>
            </a:r>
            <a:endParaRPr lang="it-IT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4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842D8CF-6193-C55D-29C3-7F12B775D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28" y="139821"/>
            <a:ext cx="11117943" cy="84715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3600" b="1" i="0" dirty="0">
                <a:solidFill>
                  <a:srgbClr val="FF0000"/>
                </a:solidFill>
                <a:effectLst/>
                <a:latin typeface="Verdana, Arial, Helvetica, sans-serif"/>
              </a:rPr>
              <a:t>Aziende che hanno iscritto i propri Giovani collaboratori al programma 2024</a:t>
            </a:r>
            <a:endParaRPr lang="it-IT" sz="3600" b="1" u="sng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FFED00-3338-8C05-78BA-37008ABAA7E1}"/>
              </a:ext>
            </a:extLst>
          </p:cNvPr>
          <p:cNvSpPr txBox="1"/>
          <p:nvPr/>
        </p:nvSpPr>
        <p:spPr>
          <a:xfrm>
            <a:off x="1349826" y="1293518"/>
            <a:ext cx="43833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Acquedotto Pugliese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BIP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Cluster Reply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CX </a:t>
            </a: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Centax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DHL Express Italy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Edison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GGF Group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Gruppo </a:t>
            </a: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Activa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Hubrise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INGO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Linetech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Lyreco</a:t>
            </a:r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D23FE5A-56D5-6AF9-4AA4-E364DC8C84F8}"/>
              </a:ext>
            </a:extLst>
          </p:cNvPr>
          <p:cNvSpPr txBox="1"/>
          <p:nvPr/>
        </p:nvSpPr>
        <p:spPr>
          <a:xfrm>
            <a:off x="5798453" y="1308034"/>
            <a:ext cx="43833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Mediacom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Nethex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Netith Care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Network </a:t>
            </a: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Contacts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Poste Italiane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Randstad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Rajapack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Schneider Electric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Sky Italia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Teleperformance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Italia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Transcom</a:t>
            </a: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b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it-IT" sz="24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WindTre</a:t>
            </a:r>
            <a:endParaRPr lang="it-IT" sz="2400" dirty="0"/>
          </a:p>
        </p:txBody>
      </p:sp>
      <p:pic>
        <p:nvPicPr>
          <p:cNvPr id="7" name="Immagine 6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9D3163A2-DF22-253C-60CC-5BB00E417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761A777D-D971-B443-1B4F-36F0FDE1757E}"/>
              </a:ext>
            </a:extLst>
          </p:cNvPr>
          <p:cNvSpPr txBox="1"/>
          <p:nvPr/>
        </p:nvSpPr>
        <p:spPr>
          <a:xfrm>
            <a:off x="1349826" y="5862764"/>
            <a:ext cx="8831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0000"/>
                </a:solidFill>
              </a:rPr>
              <a:t>9 Aziende Brand – 12 BPO – 3 Vendor (IT HR Consulting)</a:t>
            </a:r>
          </a:p>
        </p:txBody>
      </p:sp>
    </p:spTree>
    <p:extLst>
      <p:ext uri="{BB962C8B-B14F-4D97-AF65-F5344CB8AC3E}">
        <p14:creationId xmlns:p14="http://schemas.microsoft.com/office/powerpoint/2010/main" val="155282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Immagine che contiene testo, Viso umano, schermata, sorriso&#10;&#10;Descrizione generata automaticamente">
            <a:extLst>
              <a:ext uri="{FF2B5EF4-FFF2-40B4-BE49-F238E27FC236}">
                <a16:creationId xmlns:a16="http://schemas.microsoft.com/office/drawing/2014/main" id="{3259AE3C-9C61-DE00-D498-D29729EB9F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099" y="123086"/>
            <a:ext cx="11776995" cy="653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927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C842D8CF-6193-C55D-29C3-7F12B775D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828" y="299478"/>
            <a:ext cx="10014857" cy="847156"/>
          </a:xfrm>
        </p:spPr>
        <p:txBody>
          <a:bodyPr>
            <a:normAutofit/>
          </a:bodyPr>
          <a:lstStyle/>
          <a:p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Argomenti da sviluppare </a:t>
            </a:r>
            <a:r>
              <a:rPr lang="it-IT" sz="3600" b="1" u="sng" dirty="0">
                <a:latin typeface="Arial" panose="020B0604020202020204" pitchFamily="34" charset="0"/>
                <a:ea typeface="Calibri" panose="020F0502020204030204" pitchFamily="34" charset="0"/>
              </a:rPr>
              <a:t>con i G</a:t>
            </a:r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iovani</a:t>
            </a:r>
            <a:endParaRPr lang="it-IT" sz="6600" b="1" u="sng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3C3650B-F2D1-D70F-77E4-B83D7392C31E}"/>
              </a:ext>
            </a:extLst>
          </p:cNvPr>
          <p:cNvSpPr txBox="1"/>
          <p:nvPr/>
        </p:nvSpPr>
        <p:spPr>
          <a:xfrm>
            <a:off x="2075544" y="1263792"/>
            <a:ext cx="87811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Gruppo AI &amp; Innovazione</a:t>
            </a:r>
            <a:br>
              <a:rPr lang="it-IT" sz="36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it-IT" sz="2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2"/>
              </a:rPr>
              <a:t>Morgana Caldarini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- 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  <a:hlinkClick r:id="rId3"/>
              </a:rPr>
              <a:t>Massimiliano Zoco</a:t>
            </a:r>
            <a:endParaRPr lang="it-IT" sz="3600" b="1" dirty="0">
              <a:solidFill>
                <a:srgbClr val="5C8E26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78586D5-FF07-1679-5911-3D61EA121C6A}"/>
              </a:ext>
            </a:extLst>
          </p:cNvPr>
          <p:cNvSpPr txBox="1"/>
          <p:nvPr/>
        </p:nvSpPr>
        <p:spPr>
          <a:xfrm>
            <a:off x="943426" y="2844317"/>
            <a:ext cx="10305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4000" b="1" i="1" dirty="0"/>
              <a:t> Impiego dell'AI Generativa in due ambiti: Miglioramento del controllo qualità delle conversazioni e Formazione degli Operatori</a:t>
            </a:r>
            <a:endParaRPr lang="it-IT" sz="2800" b="1" dirty="0"/>
          </a:p>
        </p:txBody>
      </p:sp>
      <p:pic>
        <p:nvPicPr>
          <p:cNvPr id="7" name="Immagine 6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16E193B0-1E09-8F0C-201B-A20F27D78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82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0E424-5594-42B7-9B2D-77B564CDD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9275027B-BF56-EF5F-B447-C42794F8A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828" y="299478"/>
            <a:ext cx="10014857" cy="847156"/>
          </a:xfrm>
        </p:spPr>
        <p:txBody>
          <a:bodyPr>
            <a:normAutofit/>
          </a:bodyPr>
          <a:lstStyle/>
          <a:p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Argomenti da sviluppare </a:t>
            </a:r>
            <a:r>
              <a:rPr lang="it-IT" sz="3600" b="1" u="sng" dirty="0">
                <a:latin typeface="Arial" panose="020B0604020202020204" pitchFamily="34" charset="0"/>
                <a:ea typeface="Calibri" panose="020F0502020204030204" pitchFamily="34" charset="0"/>
              </a:rPr>
              <a:t>con i G</a:t>
            </a:r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iovani</a:t>
            </a:r>
            <a:endParaRPr lang="it-IT" sz="6600" b="1" u="sng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2757B2B-09DB-55C5-28F4-664B6D87E154}"/>
              </a:ext>
            </a:extLst>
          </p:cNvPr>
          <p:cNvSpPr txBox="1"/>
          <p:nvPr/>
        </p:nvSpPr>
        <p:spPr>
          <a:xfrm>
            <a:off x="2075544" y="1263792"/>
            <a:ext cx="87811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Gruppo AI &amp; Tecnologie</a:t>
            </a:r>
            <a:br>
              <a:rPr lang="it-IT" sz="36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  <a:hlinkClick r:id="rId2"/>
              </a:rPr>
              <a:t>Mariella Borghi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</a:rPr>
              <a:t> - 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  <a:hlinkClick r:id="rId3"/>
              </a:rPr>
              <a:t>Diego Gosmar</a:t>
            </a:r>
            <a:endParaRPr lang="it-IT" sz="3600" b="1" dirty="0">
              <a:solidFill>
                <a:srgbClr val="5C8E26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361F039-AB46-369D-F44A-734E69A74E26}"/>
              </a:ext>
            </a:extLst>
          </p:cNvPr>
          <p:cNvSpPr txBox="1"/>
          <p:nvPr/>
        </p:nvSpPr>
        <p:spPr>
          <a:xfrm>
            <a:off x="1233713" y="2815289"/>
            <a:ext cx="10813143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3600" b="1" i="1" dirty="0"/>
              <a:t> </a:t>
            </a:r>
            <a:r>
              <a:rPr lang="it-IT" sz="4000" b="1" i="1" dirty="0"/>
              <a:t>Identificazione e analisi dei processi di customer service e delle priorità. </a:t>
            </a:r>
            <a:br>
              <a:rPr lang="it-IT" sz="4000" b="1" i="1" dirty="0"/>
            </a:br>
            <a:r>
              <a:rPr lang="it-IT" sz="4000" b="1" i="1" dirty="0"/>
              <a:t>Analisi delle tecnologie AI attualmente disponibili e più adatte in prospettiva</a:t>
            </a:r>
            <a:br>
              <a:rPr lang="it-IT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it-IT" sz="2800" dirty="0"/>
          </a:p>
        </p:txBody>
      </p:sp>
      <p:pic>
        <p:nvPicPr>
          <p:cNvPr id="4" name="Immagine 3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813338B4-005C-5DC0-C128-77E51B4081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6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8BCE9-1679-5DE0-32E8-7A437E213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A5E1B5D9-3A18-D9F1-8DF0-511EDD624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828" y="299478"/>
            <a:ext cx="10014857" cy="847156"/>
          </a:xfrm>
        </p:spPr>
        <p:txBody>
          <a:bodyPr>
            <a:normAutofit/>
          </a:bodyPr>
          <a:lstStyle/>
          <a:p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Argomenti da sviluppare </a:t>
            </a:r>
            <a:r>
              <a:rPr lang="it-IT" sz="3600" b="1" u="sng" dirty="0">
                <a:latin typeface="Arial" panose="020B0604020202020204" pitchFamily="34" charset="0"/>
                <a:ea typeface="Calibri" panose="020F0502020204030204" pitchFamily="34" charset="0"/>
              </a:rPr>
              <a:t>con i G</a:t>
            </a:r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iovani</a:t>
            </a:r>
            <a:endParaRPr lang="it-IT" sz="6600" b="1" u="sng" dirty="0"/>
          </a:p>
        </p:txBody>
      </p:sp>
      <p:pic>
        <p:nvPicPr>
          <p:cNvPr id="5" name="Immagine 4" descr="Immagine che contiene testo&#10;&#10;Descrizione generata automaticamente">
            <a:extLst>
              <a:ext uri="{FF2B5EF4-FFF2-40B4-BE49-F238E27FC236}">
                <a16:creationId xmlns:a16="http://schemas.microsoft.com/office/drawing/2014/main" id="{61EE1BB1-4B3D-F7A2-1D5E-FB3145C49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2289" y="5286249"/>
            <a:ext cx="2062395" cy="1504497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F38232BA-0E48-474B-F61E-6A3B4FA95DF3}"/>
              </a:ext>
            </a:extLst>
          </p:cNvPr>
          <p:cNvSpPr txBox="1"/>
          <p:nvPr/>
        </p:nvSpPr>
        <p:spPr>
          <a:xfrm>
            <a:off x="2075544" y="1263792"/>
            <a:ext cx="87811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Gruppo AI &amp; Persone</a:t>
            </a:r>
            <a:br>
              <a:rPr lang="it-IT" sz="36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  <a:hlinkClick r:id="rId3"/>
              </a:rPr>
              <a:t>Adriana Quaglia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</a:rPr>
              <a:t> - 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  <a:hlinkClick r:id="rId4"/>
              </a:rPr>
              <a:t>Dario Petriccione</a:t>
            </a:r>
            <a:endParaRPr lang="it-IT" sz="3600" b="1" dirty="0">
              <a:solidFill>
                <a:srgbClr val="5C8E26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BE8DB06-E2D0-A31F-BA67-AD5ABBB0C5E2}"/>
              </a:ext>
            </a:extLst>
          </p:cNvPr>
          <p:cNvSpPr txBox="1"/>
          <p:nvPr/>
        </p:nvSpPr>
        <p:spPr>
          <a:xfrm>
            <a:off x="798286" y="2629414"/>
            <a:ext cx="1081314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4000" b="1" i="1" dirty="0"/>
              <a:t> I.A. Human Impact: per una nuova cultura del capitale umano in azienda.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4000" b="1" i="1" dirty="0"/>
              <a:t> Giovani </a:t>
            </a:r>
            <a:r>
              <a:rPr lang="it-IT" sz="4000" b="1" i="1" dirty="0" err="1"/>
              <a:t>Pioneri</a:t>
            </a:r>
            <a:r>
              <a:rPr lang="it-IT" sz="4000" b="1" i="1" dirty="0"/>
              <a:t> dell’I.A.: l’innovazione guidata dall’intelligenza artificiale al servizio del Customer Care del futuro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it-IT" sz="2800" dirty="0"/>
          </a:p>
        </p:txBody>
      </p:sp>
      <p:pic>
        <p:nvPicPr>
          <p:cNvPr id="4" name="Immagine 3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473D30E5-7448-20B6-608C-59984E9281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4E1B4-6939-15F7-295E-1575C0645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43F87E7F-6C72-D539-97E2-B3F4A2AC4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828" y="299478"/>
            <a:ext cx="10014857" cy="847156"/>
          </a:xfrm>
        </p:spPr>
        <p:txBody>
          <a:bodyPr>
            <a:normAutofit/>
          </a:bodyPr>
          <a:lstStyle/>
          <a:p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Argomenti da sviluppare </a:t>
            </a:r>
            <a:r>
              <a:rPr lang="it-IT" sz="3600" b="1" u="sng" dirty="0">
                <a:latin typeface="Arial" panose="020B0604020202020204" pitchFamily="34" charset="0"/>
                <a:ea typeface="Calibri" panose="020F0502020204030204" pitchFamily="34" charset="0"/>
              </a:rPr>
              <a:t>con i G</a:t>
            </a:r>
            <a:r>
              <a:rPr lang="it-IT" sz="3600" b="1" u="sng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iovani</a:t>
            </a:r>
            <a:endParaRPr lang="it-IT" sz="6600" b="1" u="sng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72570A-6CF8-7291-4779-6FEB944E6564}"/>
              </a:ext>
            </a:extLst>
          </p:cNvPr>
          <p:cNvSpPr txBox="1"/>
          <p:nvPr/>
        </p:nvSpPr>
        <p:spPr>
          <a:xfrm>
            <a:off x="2075544" y="1263792"/>
            <a:ext cx="87811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6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Gruppo AI &amp; </a:t>
            </a:r>
            <a:r>
              <a:rPr lang="it-IT" sz="3600" b="1" dirty="0">
                <a:solidFill>
                  <a:srgbClr val="000000"/>
                </a:solidFill>
                <a:latin typeface="Verdana" panose="020B0604030504040204" pitchFamily="34" charset="0"/>
              </a:rPr>
              <a:t>Organizzazione</a:t>
            </a:r>
            <a:br>
              <a:rPr lang="it-IT" sz="36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</a:rPr>
              <a:t> 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  <a:hlinkClick r:id="rId2"/>
              </a:rPr>
              <a:t>Chiara Arlati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</a:rPr>
              <a:t> - </a:t>
            </a:r>
            <a:r>
              <a:rPr lang="it-IT" sz="2800" b="1" i="0" dirty="0">
                <a:solidFill>
                  <a:srgbClr val="000000"/>
                </a:solidFill>
                <a:effectLst/>
                <a:latin typeface="Verdana, Arial, Helvetica, sans-serif"/>
                <a:hlinkClick r:id="rId3"/>
              </a:rPr>
              <a:t>Vincenzo Giliberti</a:t>
            </a:r>
            <a:endParaRPr lang="it-IT" sz="3600" b="1" dirty="0">
              <a:solidFill>
                <a:srgbClr val="5C8E26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2AC09E3-76F4-DD96-A784-6C88B78220C5}"/>
              </a:ext>
            </a:extLst>
          </p:cNvPr>
          <p:cNvSpPr txBox="1"/>
          <p:nvPr/>
        </p:nvSpPr>
        <p:spPr>
          <a:xfrm>
            <a:off x="841827" y="2873345"/>
            <a:ext cx="1081314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it-IT" sz="4000" b="1" i="1" dirty="0"/>
              <a:t> Studio di casi pratici che hanno introdotto con successo l'AI. Individuazione dei Key Success </a:t>
            </a:r>
            <a:r>
              <a:rPr lang="it-IT" sz="4000" b="1" i="1" dirty="0" err="1"/>
              <a:t>Indicators</a:t>
            </a:r>
            <a:r>
              <a:rPr lang="it-IT" sz="4000" b="1" i="1" dirty="0"/>
              <a:t> per creare modelli replicabili</a:t>
            </a:r>
            <a:br>
              <a:rPr lang="it-IT" sz="2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it-IT" sz="2800" dirty="0"/>
          </a:p>
        </p:txBody>
      </p:sp>
      <p:pic>
        <p:nvPicPr>
          <p:cNvPr id="8" name="Immagine 7" descr="Immagine che contiene testo, Carattere, logo, design&#10;&#10;Descrizione generata automaticamente">
            <a:extLst>
              <a:ext uri="{FF2B5EF4-FFF2-40B4-BE49-F238E27FC236}">
                <a16:creationId xmlns:a16="http://schemas.microsoft.com/office/drawing/2014/main" id="{EAA32D85-3C0C-DD4F-F6DE-FDD1521340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1604" y="5297714"/>
            <a:ext cx="2160396" cy="156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9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513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-apple-system</vt:lpstr>
      <vt:lpstr>Arial</vt:lpstr>
      <vt:lpstr>Calibri</vt:lpstr>
      <vt:lpstr>Calibri Light</vt:lpstr>
      <vt:lpstr>Verdana</vt:lpstr>
      <vt:lpstr>Verdana, Arial, Helvetica, sans-serif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Mario Massone</dc:creator>
  <cp:lastModifiedBy>Mario Massone</cp:lastModifiedBy>
  <cp:revision>65</cp:revision>
  <dcterms:created xsi:type="dcterms:W3CDTF">2023-02-16T13:55:41Z</dcterms:created>
  <dcterms:modified xsi:type="dcterms:W3CDTF">2024-02-29T16:18:00Z</dcterms:modified>
</cp:coreProperties>
</file>