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319" r:id="rId3"/>
    <p:sldId id="325" r:id="rId4"/>
    <p:sldId id="318" r:id="rId5"/>
    <p:sldId id="326" r:id="rId6"/>
    <p:sldId id="328" r:id="rId7"/>
    <p:sldId id="332" r:id="rId8"/>
    <p:sldId id="333" r:id="rId9"/>
    <p:sldId id="334" r:id="rId10"/>
    <p:sldId id="336" r:id="rId11"/>
    <p:sldId id="338" r:id="rId12"/>
    <p:sldId id="339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B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400"/>
              <a:t>Lo Smart Working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Foglio1!$C$2</c:f>
              <c:strCache>
                <c:ptCount val="1"/>
                <c:pt idx="0">
                  <c:v>Totale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Foglio1!$B$16:$B$19</c:f>
              <c:strCache>
                <c:ptCount val="4"/>
                <c:pt idx="0">
                  <c:v>L'azienda ha un accordo per il lavoro agile (Legge 81/2017)</c:v>
                </c:pt>
                <c:pt idx="1">
                  <c:v>Ho sottoscritto tale accordo aziendale di smart working</c:v>
                </c:pt>
                <c:pt idx="2">
                  <c:v>Già  prima del covid lavoravo secondo l'accordo in smart working</c:v>
                </c:pt>
                <c:pt idx="3">
                  <c:v>Oggi lavoro da remoto senza accordo aziendale di smart working</c:v>
                </c:pt>
              </c:strCache>
            </c:strRef>
          </c:cat>
          <c:val>
            <c:numRef>
              <c:f>Foglio1!$C$16:$C$19</c:f>
              <c:numCache>
                <c:formatCode>General</c:formatCode>
                <c:ptCount val="4"/>
                <c:pt idx="0">
                  <c:v>44</c:v>
                </c:pt>
                <c:pt idx="1">
                  <c:v>15</c:v>
                </c:pt>
                <c:pt idx="2">
                  <c:v>19</c:v>
                </c:pt>
                <c:pt idx="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22-43B0-A35F-DC187DC7EE3C}"/>
            </c:ext>
          </c:extLst>
        </c:ser>
        <c:ser>
          <c:idx val="1"/>
          <c:order val="1"/>
          <c:tx>
            <c:strRef>
              <c:f>Foglio1!$D$2</c:f>
              <c:strCache>
                <c:ptCount val="1"/>
                <c:pt idx="0">
                  <c:v>BPO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Foglio1!$B$16:$B$19</c:f>
              <c:strCache>
                <c:ptCount val="4"/>
                <c:pt idx="0">
                  <c:v>L'azienda ha un accordo per il lavoro agile (Legge 81/2017)</c:v>
                </c:pt>
                <c:pt idx="1">
                  <c:v>Ho sottoscritto tale accordo aziendale di smart working</c:v>
                </c:pt>
                <c:pt idx="2">
                  <c:v>Già  prima del covid lavoravo secondo l'accordo in smart working</c:v>
                </c:pt>
                <c:pt idx="3">
                  <c:v>Oggi lavoro da remoto senza accordo aziendale di smart working</c:v>
                </c:pt>
              </c:strCache>
            </c:strRef>
          </c:cat>
          <c:val>
            <c:numRef>
              <c:f>Foglio1!$D$16:$D$19</c:f>
              <c:numCache>
                <c:formatCode>General</c:formatCode>
                <c:ptCount val="4"/>
                <c:pt idx="0">
                  <c:v>12</c:v>
                </c:pt>
                <c:pt idx="1">
                  <c:v>9</c:v>
                </c:pt>
                <c:pt idx="2">
                  <c:v>4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22-43B0-A35F-DC187DC7EE3C}"/>
            </c:ext>
          </c:extLst>
        </c:ser>
        <c:ser>
          <c:idx val="2"/>
          <c:order val="2"/>
          <c:tx>
            <c:strRef>
              <c:f>Foglio1!$E$2</c:f>
              <c:strCache>
                <c:ptCount val="1"/>
                <c:pt idx="0">
                  <c:v>Aziende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Foglio1!$B$16:$B$19</c:f>
              <c:strCache>
                <c:ptCount val="4"/>
                <c:pt idx="0">
                  <c:v>L'azienda ha un accordo per il lavoro agile (Legge 81/2017)</c:v>
                </c:pt>
                <c:pt idx="1">
                  <c:v>Ho sottoscritto tale accordo aziendale di smart working</c:v>
                </c:pt>
                <c:pt idx="2">
                  <c:v>Già  prima del covid lavoravo secondo l'accordo in smart working</c:v>
                </c:pt>
                <c:pt idx="3">
                  <c:v>Oggi lavoro da remoto senza accordo aziendale di smart working</c:v>
                </c:pt>
              </c:strCache>
            </c:strRef>
          </c:cat>
          <c:val>
            <c:numRef>
              <c:f>Foglio1!$E$16:$E$19</c:f>
              <c:numCache>
                <c:formatCode>General</c:formatCode>
                <c:ptCount val="4"/>
                <c:pt idx="0">
                  <c:v>32</c:v>
                </c:pt>
                <c:pt idx="1">
                  <c:v>6</c:v>
                </c:pt>
                <c:pt idx="2">
                  <c:v>14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522-43B0-A35F-DC187DC7EE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38991711"/>
        <c:axId val="54667919"/>
      </c:barChart>
      <c:catAx>
        <c:axId val="21389917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4667919"/>
        <c:crosses val="autoZero"/>
        <c:auto val="1"/>
        <c:lblAlgn val="ctr"/>
        <c:lblOffset val="100"/>
        <c:noMultiLvlLbl val="0"/>
      </c:catAx>
      <c:valAx>
        <c:axId val="5466791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389917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400"/>
              <a:t>Lo Smart Working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Foglio1!$C$2</c:f>
              <c:strCache>
                <c:ptCount val="1"/>
                <c:pt idx="0">
                  <c:v>Totale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Foglio1!$B$16:$B$19</c:f>
              <c:strCache>
                <c:ptCount val="4"/>
                <c:pt idx="0">
                  <c:v>L'azienda ha un accordo per il lavoro agile (Legge 81/2017)</c:v>
                </c:pt>
                <c:pt idx="1">
                  <c:v>Ho sottoscritto tale accordo aziendale di smart working</c:v>
                </c:pt>
                <c:pt idx="2">
                  <c:v>Già  prima del covid lavoravo secondo l'accordo in smart working</c:v>
                </c:pt>
                <c:pt idx="3">
                  <c:v>Oggi lavoro da remoto senza accordo aziendale di smart working</c:v>
                </c:pt>
              </c:strCache>
            </c:strRef>
          </c:cat>
          <c:val>
            <c:numRef>
              <c:f>Foglio1!$C$16:$C$19</c:f>
              <c:numCache>
                <c:formatCode>General</c:formatCode>
                <c:ptCount val="4"/>
                <c:pt idx="0">
                  <c:v>44</c:v>
                </c:pt>
                <c:pt idx="1">
                  <c:v>15</c:v>
                </c:pt>
                <c:pt idx="2">
                  <c:v>19</c:v>
                </c:pt>
                <c:pt idx="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22-43B0-A35F-DC187DC7EE3C}"/>
            </c:ext>
          </c:extLst>
        </c:ser>
        <c:ser>
          <c:idx val="1"/>
          <c:order val="1"/>
          <c:tx>
            <c:strRef>
              <c:f>Foglio1!$D$2</c:f>
              <c:strCache>
                <c:ptCount val="1"/>
                <c:pt idx="0">
                  <c:v>BPO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Foglio1!$B$16:$B$19</c:f>
              <c:strCache>
                <c:ptCount val="4"/>
                <c:pt idx="0">
                  <c:v>L'azienda ha un accordo per il lavoro agile (Legge 81/2017)</c:v>
                </c:pt>
                <c:pt idx="1">
                  <c:v>Ho sottoscritto tale accordo aziendale di smart working</c:v>
                </c:pt>
                <c:pt idx="2">
                  <c:v>Già  prima del covid lavoravo secondo l'accordo in smart working</c:v>
                </c:pt>
                <c:pt idx="3">
                  <c:v>Oggi lavoro da remoto senza accordo aziendale di smart working</c:v>
                </c:pt>
              </c:strCache>
            </c:strRef>
          </c:cat>
          <c:val>
            <c:numRef>
              <c:f>Foglio1!$D$16:$D$19</c:f>
              <c:numCache>
                <c:formatCode>General</c:formatCode>
                <c:ptCount val="4"/>
                <c:pt idx="0">
                  <c:v>12</c:v>
                </c:pt>
                <c:pt idx="1">
                  <c:v>9</c:v>
                </c:pt>
                <c:pt idx="2">
                  <c:v>4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22-43B0-A35F-DC187DC7EE3C}"/>
            </c:ext>
          </c:extLst>
        </c:ser>
        <c:ser>
          <c:idx val="2"/>
          <c:order val="2"/>
          <c:tx>
            <c:strRef>
              <c:f>Foglio1!$E$2</c:f>
              <c:strCache>
                <c:ptCount val="1"/>
                <c:pt idx="0">
                  <c:v>Aziende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Foglio1!$B$16:$B$19</c:f>
              <c:strCache>
                <c:ptCount val="4"/>
                <c:pt idx="0">
                  <c:v>L'azienda ha un accordo per il lavoro agile (Legge 81/2017)</c:v>
                </c:pt>
                <c:pt idx="1">
                  <c:v>Ho sottoscritto tale accordo aziendale di smart working</c:v>
                </c:pt>
                <c:pt idx="2">
                  <c:v>Già  prima del covid lavoravo secondo l'accordo in smart working</c:v>
                </c:pt>
                <c:pt idx="3">
                  <c:v>Oggi lavoro da remoto senza accordo aziendale di smart working</c:v>
                </c:pt>
              </c:strCache>
            </c:strRef>
          </c:cat>
          <c:val>
            <c:numRef>
              <c:f>Foglio1!$E$16:$E$19</c:f>
              <c:numCache>
                <c:formatCode>General</c:formatCode>
                <c:ptCount val="4"/>
                <c:pt idx="0">
                  <c:v>32</c:v>
                </c:pt>
                <c:pt idx="1">
                  <c:v>6</c:v>
                </c:pt>
                <c:pt idx="2">
                  <c:v>14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522-43B0-A35F-DC187DC7EE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38991711"/>
        <c:axId val="54667919"/>
      </c:barChart>
      <c:catAx>
        <c:axId val="21389917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4667919"/>
        <c:crosses val="autoZero"/>
        <c:auto val="1"/>
        <c:lblAlgn val="ctr"/>
        <c:lblOffset val="100"/>
        <c:noMultiLvlLbl val="0"/>
      </c:catAx>
      <c:valAx>
        <c:axId val="5466791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389917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/>
        </p:nvSpPr>
        <p:spPr>
          <a:xfrm>
            <a:off x="4075882" y="2911848"/>
            <a:ext cx="7202659" cy="3339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Benvenuti!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/>
          <p:nvPr/>
        </p:nvSpPr>
        <p:spPr>
          <a:xfrm>
            <a:off x="4374178" y="4511498"/>
            <a:ext cx="7301132" cy="661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giovedì 16 luglio 2020 - ore 12</a:t>
            </a:r>
            <a:br>
              <a:rPr lang="it-IT" sz="3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3" descr="logoCMMC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20400" y="5849937"/>
            <a:ext cx="1371600" cy="1008063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310451"/>
            <a:ext cx="5233924" cy="547549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magine 8" descr="Immagine che contiene uomo, persona, occhiali, facciata&#10;&#10;Descrizione generata automaticamente">
            <a:extLst>
              <a:ext uri="{FF2B5EF4-FFF2-40B4-BE49-F238E27FC236}">
                <a16:creationId xmlns:a16="http://schemas.microsoft.com/office/drawing/2014/main" id="{68472B68-ED63-4D86-8AB5-F067975396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1301" y="2852620"/>
            <a:ext cx="2476674" cy="3339376"/>
          </a:xfrm>
          <a:prstGeom prst="rect">
            <a:avLst/>
          </a:prstGeom>
        </p:spPr>
      </p:pic>
      <p:sp>
        <p:nvSpPr>
          <p:cNvPr id="18" name="Google Shape;85;p13">
            <a:extLst>
              <a:ext uri="{FF2B5EF4-FFF2-40B4-BE49-F238E27FC236}">
                <a16:creationId xmlns:a16="http://schemas.microsoft.com/office/drawing/2014/main" id="{71682E7F-82B0-4C57-979F-41518308C97B}"/>
              </a:ext>
            </a:extLst>
          </p:cNvPr>
          <p:cNvSpPr txBox="1"/>
          <p:nvPr/>
        </p:nvSpPr>
        <p:spPr>
          <a:xfrm>
            <a:off x="411301" y="5600398"/>
            <a:ext cx="266192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1" i="0" u="none" strike="noStrike" cap="none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Mario Massone</a:t>
            </a:r>
            <a:endParaRPr dirty="0">
              <a:solidFill>
                <a:srgbClr val="FFFF00"/>
              </a:solidFill>
            </a:endParaRP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0AA7DAB8-288F-4EE3-90A4-B4D506DAA00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72" y="339036"/>
            <a:ext cx="11332696" cy="1056689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92FCCF0-B7ED-43E3-BC99-38D2F852ABDA}"/>
              </a:ext>
            </a:extLst>
          </p:cNvPr>
          <p:cNvSpPr txBox="1"/>
          <p:nvPr/>
        </p:nvSpPr>
        <p:spPr>
          <a:xfrm>
            <a:off x="512798" y="1512310"/>
            <a:ext cx="11231199" cy="78118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38100" cmpd="dbl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>
                <a:solidFill>
                  <a:srgbClr val="002060"/>
                </a:solidFill>
                <a:latin typeface="Arial Narrow" panose="020B0606020202030204" pitchFamily="34" charset="0"/>
              </a:rPr>
              <a:t>Rapporto indagine: Nuovo Customer Management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038" descr="logoCMMC">
            <a:extLst>
              <a:ext uri="{FF2B5EF4-FFF2-40B4-BE49-F238E27FC236}">
                <a16:creationId xmlns:a16="http://schemas.microsoft.com/office/drawing/2014/main" id="{C3F447C2-4E72-4153-A199-314E63857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20400" y="5849937"/>
            <a:ext cx="13716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FA0E1E8-9ED7-4B5B-A238-66EABA538830}"/>
              </a:ext>
            </a:extLst>
          </p:cNvPr>
          <p:cNvSpPr txBox="1"/>
          <p:nvPr/>
        </p:nvSpPr>
        <p:spPr>
          <a:xfrm>
            <a:off x="480400" y="303422"/>
            <a:ext cx="11231199" cy="78118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38100" cmpd="dbl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>
                <a:solidFill>
                  <a:srgbClr val="002060"/>
                </a:solidFill>
                <a:latin typeface="Arial Narrow" panose="020B0606020202030204" pitchFamily="34" charset="0"/>
              </a:rPr>
              <a:t>Rapporto indagine: Nuovo Customer Management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D535F5C-0215-43CC-8369-3C46E10F6A16}"/>
              </a:ext>
            </a:extLst>
          </p:cNvPr>
          <p:cNvSpPr txBox="1"/>
          <p:nvPr/>
        </p:nvSpPr>
        <p:spPr>
          <a:xfrm>
            <a:off x="2368804" y="1536174"/>
            <a:ext cx="7914449" cy="37856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it-IT" sz="4800" b="1" u="sng" dirty="0"/>
              <a:t>Riflessione</a:t>
            </a:r>
            <a:br>
              <a:rPr lang="it-IT" sz="4800" b="1" u="sng" dirty="0"/>
            </a:br>
            <a:endParaRPr lang="it-IT" sz="4800" b="1" u="sng" dirty="0"/>
          </a:p>
          <a:p>
            <a:pPr algn="ctr"/>
            <a:r>
              <a:rPr lang="it-IT" sz="3600" b="1" dirty="0"/>
              <a:t>Non sprechiamo questa crisi.</a:t>
            </a:r>
            <a:br>
              <a:rPr lang="it-IT" sz="3600" b="1" dirty="0"/>
            </a:br>
            <a:r>
              <a:rPr lang="it-IT" sz="3600" b="1" dirty="0"/>
              <a:t>Poiché non si ritorna indietro, non resta che riflettere sul futuro.</a:t>
            </a:r>
            <a:br>
              <a:rPr lang="it-IT" sz="3600" b="1" dirty="0"/>
            </a:br>
            <a:r>
              <a:rPr lang="it-IT" sz="3600" b="1" dirty="0"/>
              <a:t>C’è molto da fare…..</a:t>
            </a:r>
            <a:endParaRPr lang="it-IT" sz="2400" b="1" i="1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C189E63-85DE-4D25-9047-D16B4E2E1B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0451"/>
            <a:ext cx="5233924" cy="547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852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038" descr="logoCMMC">
            <a:extLst>
              <a:ext uri="{FF2B5EF4-FFF2-40B4-BE49-F238E27FC236}">
                <a16:creationId xmlns:a16="http://schemas.microsoft.com/office/drawing/2014/main" id="{C3F447C2-4E72-4153-A199-314E63857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20400" y="5849937"/>
            <a:ext cx="13716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FA0E1E8-9ED7-4B5B-A238-66EABA538830}"/>
              </a:ext>
            </a:extLst>
          </p:cNvPr>
          <p:cNvSpPr txBox="1"/>
          <p:nvPr/>
        </p:nvSpPr>
        <p:spPr>
          <a:xfrm>
            <a:off x="480400" y="303422"/>
            <a:ext cx="11231199" cy="78118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38100" cmpd="dbl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>
                <a:solidFill>
                  <a:srgbClr val="002060"/>
                </a:solidFill>
                <a:latin typeface="Arial Narrow" panose="020B0606020202030204" pitchFamily="34" charset="0"/>
              </a:rPr>
              <a:t>Rapporto indagine: Nuovo Customer Management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D535F5C-0215-43CC-8369-3C46E10F6A16}"/>
              </a:ext>
            </a:extLst>
          </p:cNvPr>
          <p:cNvSpPr txBox="1"/>
          <p:nvPr/>
        </p:nvSpPr>
        <p:spPr>
          <a:xfrm>
            <a:off x="2616962" y="1189537"/>
            <a:ext cx="6831563" cy="83099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it-IT" sz="4800" b="1" u="sng" dirty="0"/>
              <a:t>Panel di discussione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C189E63-85DE-4D25-9047-D16B4E2E1B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0451"/>
            <a:ext cx="5233924" cy="547549"/>
          </a:xfrm>
          <a:prstGeom prst="rect">
            <a:avLst/>
          </a:prstGeom>
        </p:spPr>
      </p:pic>
      <p:pic>
        <p:nvPicPr>
          <p:cNvPr id="4" name="Immagine 3" descr="Immagine che contiene persona, uomo, inpiedi, posando&#10;&#10;Descrizione generata automaticamente">
            <a:extLst>
              <a:ext uri="{FF2B5EF4-FFF2-40B4-BE49-F238E27FC236}">
                <a16:creationId xmlns:a16="http://schemas.microsoft.com/office/drawing/2014/main" id="{4DE834BD-8D22-4DD6-8644-1D7C94A72A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6962" y="2066057"/>
            <a:ext cx="6831562" cy="4213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311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038" descr="logoCMMC">
            <a:extLst>
              <a:ext uri="{FF2B5EF4-FFF2-40B4-BE49-F238E27FC236}">
                <a16:creationId xmlns:a16="http://schemas.microsoft.com/office/drawing/2014/main" id="{C3F447C2-4E72-4153-A199-314E63857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20400" y="5849937"/>
            <a:ext cx="13716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1C189E63-85DE-4D25-9047-D16B4E2E1B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0451"/>
            <a:ext cx="5233924" cy="547549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91755065-8754-4E86-A541-2C8A432DFE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9489" y="480071"/>
            <a:ext cx="10763126" cy="1329033"/>
          </a:xfrm>
          <a:prstGeom prst="rect">
            <a:avLst/>
          </a:prstGeom>
        </p:spPr>
      </p:pic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2537E267-9732-4128-A8A9-1A249133293D}"/>
              </a:ext>
            </a:extLst>
          </p:cNvPr>
          <p:cNvGraphicFramePr>
            <a:graphicFrameLocks noGrp="1"/>
          </p:cNvGraphicFramePr>
          <p:nvPr/>
        </p:nvGraphicFramePr>
        <p:xfrm>
          <a:off x="890778" y="3422174"/>
          <a:ext cx="10410444" cy="1158240"/>
        </p:xfrm>
        <a:graphic>
          <a:graphicData uri="http://schemas.openxmlformats.org/drawingml/2006/table">
            <a:tbl>
              <a:tblPr/>
              <a:tblGrid>
                <a:gridCol w="10410444">
                  <a:extLst>
                    <a:ext uri="{9D8B030D-6E8A-4147-A177-3AD203B41FA5}">
                      <a16:colId xmlns:a16="http://schemas.microsoft.com/office/drawing/2014/main" val="1696471432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latin typeface="Geneva, Arial, Helvetica, sans-serif"/>
                        </a:rPr>
                        <a:t>Agenda settembre – ottobre 2020</a:t>
                      </a:r>
                      <a:br>
                        <a:rPr lang="it-IT" b="1" dirty="0">
                          <a:latin typeface="Geneva, Arial, Helvetica, sans-serif"/>
                        </a:rPr>
                      </a:br>
                      <a:r>
                        <a:rPr lang="it-IT" b="1" dirty="0">
                          <a:latin typeface="Geneva, Arial, Helvetica, sans-serif"/>
                        </a:rPr>
                        <a:t>- 10 settembre - Programma “Customer Management: Nuova Impresa”</a:t>
                      </a:r>
                      <a:br>
                        <a:rPr lang="it-IT" b="1" dirty="0">
                          <a:latin typeface="Geneva, Arial, Helvetica, sans-serif"/>
                        </a:rPr>
                      </a:br>
                      <a:r>
                        <a:rPr lang="it-IT" b="1" dirty="0">
                          <a:latin typeface="Geneva, Arial, Helvetica, sans-serif"/>
                        </a:rPr>
                        <a:t>- 17 settembre - Presentazione Esperienze 2020 (2°parte)</a:t>
                      </a:r>
                      <a:br>
                        <a:rPr lang="it-IT" b="1" dirty="0">
                          <a:latin typeface="Geneva, Arial, Helvetica, sans-serif"/>
                        </a:rPr>
                      </a:br>
                      <a:r>
                        <a:rPr lang="it-IT" b="1" dirty="0">
                          <a:latin typeface="Geneva, Arial, Helvetica, sans-serif"/>
                        </a:rPr>
                        <a:t>- 24 settembre - WhatsApp Business &amp; Customer Care (2°parte)</a:t>
                      </a:r>
                      <a:br>
                        <a:rPr lang="it-IT" b="1" dirty="0">
                          <a:latin typeface="Geneva, Arial, Helvetica, sans-serif"/>
                        </a:rPr>
                      </a:br>
                      <a:r>
                        <a:rPr lang="it-IT" b="1" dirty="0">
                          <a:latin typeface="Geneva, Arial, Helvetica, sans-serif"/>
                        </a:rPr>
                        <a:t>- dal 12 al 16 ottobre - Settimana Relazione Esperienza Cliente 2020</a:t>
                      </a:r>
                      <a:endParaRPr lang="it-IT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023134"/>
                  </a:ext>
                </a:extLst>
              </a:tr>
            </a:tbl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19FF3998-4262-4E10-9B3E-A3D8B151C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8" y="1912004"/>
            <a:ext cx="10516737" cy="3908762"/>
          </a:xfrm>
          <a:prstGeom prst="rect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3200" b="1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Appuntamento a giovedì </a:t>
            </a:r>
            <a:r>
              <a:rPr kumimoji="0" lang="it-IT" altLang="it-IT" sz="32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23 luglio 2020 -  </a:t>
            </a:r>
            <a:r>
              <a:rPr kumimoji="0" lang="it-IT" altLang="it-IT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Agenda</a:t>
            </a:r>
            <a:br>
              <a:rPr kumimoji="0" lang="it-IT" altLang="it-IT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</a:br>
            <a:br>
              <a:rPr kumimoji="0" lang="it-IT" altLang="it-IT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</a:br>
            <a:r>
              <a:rPr kumimoji="0" lang="it-IT" altLang="it-IT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ore 12,00 - Mario Massone</a:t>
            </a:r>
            <a:br>
              <a:rPr kumimoji="0" lang="it-IT" altLang="it-IT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</a:br>
            <a:r>
              <a:rPr kumimoji="0" lang="it-IT" altLang="it-IT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Stimolerà e ascolterà qualche idea/proposta operativa dagli iscritti sulle prossime attività del Club.</a:t>
            </a:r>
            <a:br>
              <a:rPr kumimoji="0" lang="it-IT" altLang="it-IT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</a:br>
            <a:br>
              <a:rPr kumimoji="0" lang="it-IT" altLang="it-IT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</a:br>
            <a:r>
              <a:rPr kumimoji="0" lang="it-IT" altLang="it-IT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ore 12,30 - Matteo </a:t>
            </a:r>
            <a:r>
              <a:rPr kumimoji="0" lang="it-IT" altLang="it-IT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Andreone</a:t>
            </a:r>
            <a:br>
              <a:rPr kumimoji="0" lang="it-IT" altLang="it-IT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</a:br>
            <a:r>
              <a:rPr kumimoji="0" lang="it-IT" altLang="it-IT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Condividerà qualche riflessione per allenare il pensiero umoristico e renderlo pronto alla ripresa, ovvero perché ciascuno possa esercitarsi a vedere da un diverso punto di vista le difficoltà di oggi.</a:t>
            </a:r>
            <a:r>
              <a:rPr kumimoji="0" lang="it-IT" altLang="it-IT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2116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038" descr="logoCMMC">
            <a:extLst>
              <a:ext uri="{FF2B5EF4-FFF2-40B4-BE49-F238E27FC236}">
                <a16:creationId xmlns:a16="http://schemas.microsoft.com/office/drawing/2014/main" id="{C3F447C2-4E72-4153-A199-314E63857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20400" y="5849937"/>
            <a:ext cx="13716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B3793E70-3B45-4695-A79C-D092F9C0BE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0451"/>
            <a:ext cx="5233924" cy="547549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8D500051-3280-4E3A-AA13-07E2EFA51E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575" y="167991"/>
            <a:ext cx="11095422" cy="1043924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885AAFC9-1B8E-419D-B083-05D1024A42C5}"/>
              </a:ext>
            </a:extLst>
          </p:cNvPr>
          <p:cNvSpPr txBox="1"/>
          <p:nvPr/>
        </p:nvSpPr>
        <p:spPr>
          <a:xfrm>
            <a:off x="1747657" y="2543108"/>
            <a:ext cx="3843805" cy="83099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indagine 1) sulle Persone</a:t>
            </a:r>
            <a:br>
              <a:rPr lang="it-IT" sz="2400" dirty="0"/>
            </a:br>
            <a:r>
              <a:rPr lang="it-IT" sz="2400" dirty="0"/>
              <a:t>Aziende-PA-BPO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01F96406-8AC5-4F5A-A9DF-01F3A060346A}"/>
              </a:ext>
            </a:extLst>
          </p:cNvPr>
          <p:cNvSpPr txBox="1"/>
          <p:nvPr/>
        </p:nvSpPr>
        <p:spPr>
          <a:xfrm>
            <a:off x="1747658" y="4153960"/>
            <a:ext cx="3843805" cy="83099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analisi 2) sulle </a:t>
            </a:r>
            <a:br>
              <a:rPr lang="it-IT" sz="2400" dirty="0"/>
            </a:br>
            <a:r>
              <a:rPr lang="it-IT" sz="2400" dirty="0"/>
              <a:t>Aziende-PA-BPO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5F05CCDC-396F-4D2B-A580-0C48E27B9694}"/>
              </a:ext>
            </a:extLst>
          </p:cNvPr>
          <p:cNvSpPr txBox="1"/>
          <p:nvPr/>
        </p:nvSpPr>
        <p:spPr>
          <a:xfrm>
            <a:off x="6542690" y="3190699"/>
            <a:ext cx="4277710" cy="1200329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Presentazione e </a:t>
            </a:r>
            <a:r>
              <a:rPr lang="it-IT" sz="2400"/>
              <a:t>commento rapporto </a:t>
            </a:r>
            <a:r>
              <a:rPr lang="it-IT" sz="2400" dirty="0"/>
              <a:t>indagine1)</a:t>
            </a:r>
            <a:br>
              <a:rPr lang="it-IT" sz="2400" dirty="0"/>
            </a:br>
            <a:r>
              <a:rPr lang="it-IT" sz="2400" dirty="0"/>
              <a:t>Messa a punto analisi 2)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95BBE20F-FD80-422D-B994-C9204A504112}"/>
              </a:ext>
            </a:extLst>
          </p:cNvPr>
          <p:cNvSpPr txBox="1"/>
          <p:nvPr/>
        </p:nvSpPr>
        <p:spPr>
          <a:xfrm>
            <a:off x="6687833" y="5155855"/>
            <a:ext cx="3843805" cy="83099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Presentazione </a:t>
            </a:r>
            <a:br>
              <a:rPr lang="it-IT" sz="2400" dirty="0"/>
            </a:br>
            <a:r>
              <a:rPr lang="it-IT" sz="2400" dirty="0"/>
              <a:t>risultati del programma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4CF62C25-2826-4EA4-BF34-8C7929907499}"/>
              </a:ext>
            </a:extLst>
          </p:cNvPr>
          <p:cNvSpPr txBox="1"/>
          <p:nvPr/>
        </p:nvSpPr>
        <p:spPr>
          <a:xfrm>
            <a:off x="261635" y="2738918"/>
            <a:ext cx="1289318" cy="523220"/>
          </a:xfrm>
          <a:prstGeom prst="rect">
            <a:avLst/>
          </a:prstGeom>
          <a:solidFill>
            <a:srgbClr val="FFC0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giugno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F4637DE8-940C-430C-BE43-7539CD861150}"/>
              </a:ext>
            </a:extLst>
          </p:cNvPr>
          <p:cNvSpPr txBox="1"/>
          <p:nvPr/>
        </p:nvSpPr>
        <p:spPr>
          <a:xfrm>
            <a:off x="11017104" y="3621586"/>
            <a:ext cx="978191" cy="523220"/>
          </a:xfrm>
          <a:prstGeom prst="rect">
            <a:avLst/>
          </a:prstGeom>
          <a:solidFill>
            <a:srgbClr val="FFC0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16/7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C851534A-8E84-4801-8E16-B148F4B6DF84}"/>
              </a:ext>
            </a:extLst>
          </p:cNvPr>
          <p:cNvSpPr txBox="1"/>
          <p:nvPr/>
        </p:nvSpPr>
        <p:spPr>
          <a:xfrm>
            <a:off x="10820400" y="5229688"/>
            <a:ext cx="978191" cy="523220"/>
          </a:xfrm>
          <a:prstGeom prst="rect">
            <a:avLst/>
          </a:prstGeom>
          <a:solidFill>
            <a:srgbClr val="FFC0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10/9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7457C737-FE5E-405B-A99F-ABF70C80C9C5}"/>
              </a:ext>
            </a:extLst>
          </p:cNvPr>
          <p:cNvSpPr txBox="1"/>
          <p:nvPr/>
        </p:nvSpPr>
        <p:spPr>
          <a:xfrm>
            <a:off x="355976" y="4309600"/>
            <a:ext cx="1194977" cy="523220"/>
          </a:xfrm>
          <a:prstGeom prst="rect">
            <a:avLst/>
          </a:prstGeom>
          <a:solidFill>
            <a:srgbClr val="FFC0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luglio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6E4FF340-E20F-4739-815D-F929D94E0B7C}"/>
              </a:ext>
            </a:extLst>
          </p:cNvPr>
          <p:cNvSpPr txBox="1"/>
          <p:nvPr/>
        </p:nvSpPr>
        <p:spPr>
          <a:xfrm>
            <a:off x="3091752" y="1792076"/>
            <a:ext cx="6226629" cy="707886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/>
              <a:t>PROGRAMMA</a:t>
            </a:r>
          </a:p>
        </p:txBody>
      </p: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13BA62B1-E4B5-4771-9240-3DECFD693690}"/>
              </a:ext>
            </a:extLst>
          </p:cNvPr>
          <p:cNvCxnSpPr>
            <a:stCxn id="6" idx="3"/>
            <a:endCxn id="15" idx="1"/>
          </p:cNvCxnSpPr>
          <p:nvPr/>
        </p:nvCxnSpPr>
        <p:spPr>
          <a:xfrm>
            <a:off x="5591462" y="2958607"/>
            <a:ext cx="951228" cy="83225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>
            <a:extLst>
              <a:ext uri="{FF2B5EF4-FFF2-40B4-BE49-F238E27FC236}">
                <a16:creationId xmlns:a16="http://schemas.microsoft.com/office/drawing/2014/main" id="{AC5BA9E6-D6C6-43A3-AB93-20501159B978}"/>
              </a:ext>
            </a:extLst>
          </p:cNvPr>
          <p:cNvCxnSpPr>
            <a:stCxn id="15" idx="1"/>
            <a:endCxn id="14" idx="3"/>
          </p:cNvCxnSpPr>
          <p:nvPr/>
        </p:nvCxnSpPr>
        <p:spPr>
          <a:xfrm flipH="1">
            <a:off x="5591463" y="3790864"/>
            <a:ext cx="951227" cy="77859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>
            <a:extLst>
              <a:ext uri="{FF2B5EF4-FFF2-40B4-BE49-F238E27FC236}">
                <a16:creationId xmlns:a16="http://schemas.microsoft.com/office/drawing/2014/main" id="{A44D7A45-6341-4129-976F-846728DAF3FF}"/>
              </a:ext>
            </a:extLst>
          </p:cNvPr>
          <p:cNvCxnSpPr>
            <a:stCxn id="14" idx="3"/>
            <a:endCxn id="16" idx="1"/>
          </p:cNvCxnSpPr>
          <p:nvPr/>
        </p:nvCxnSpPr>
        <p:spPr>
          <a:xfrm>
            <a:off x="5591463" y="4569459"/>
            <a:ext cx="1096370" cy="100189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291ECFD1-3394-4FCF-98AD-E5E313A32571}"/>
              </a:ext>
            </a:extLst>
          </p:cNvPr>
          <p:cNvSpPr/>
          <p:nvPr/>
        </p:nvSpPr>
        <p:spPr>
          <a:xfrm>
            <a:off x="11068397" y="2624054"/>
            <a:ext cx="781487" cy="9541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3" name="Immagine 22">
            <a:extLst>
              <a:ext uri="{FF2B5EF4-FFF2-40B4-BE49-F238E27FC236}">
                <a16:creationId xmlns:a16="http://schemas.microsoft.com/office/drawing/2014/main" id="{8B2F6BD6-1970-4EB6-A7DD-B71F0EFDB2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635" y="1840396"/>
            <a:ext cx="1926754" cy="611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861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038" descr="logoCMMC">
            <a:extLst>
              <a:ext uri="{FF2B5EF4-FFF2-40B4-BE49-F238E27FC236}">
                <a16:creationId xmlns:a16="http://schemas.microsoft.com/office/drawing/2014/main" id="{C3F447C2-4E72-4153-A199-314E63857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20400" y="5849937"/>
            <a:ext cx="13716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B3793E70-3B45-4695-A79C-D092F9C0BE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0451"/>
            <a:ext cx="5233924" cy="547549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B15425-F57C-4481-9A57-AD79F8A15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8295" y="2152357"/>
            <a:ext cx="9512105" cy="4254988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it-IT" sz="2400" i="1" dirty="0"/>
            </a:b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5D3C5603-7F9C-4250-B351-4191D711A0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575" y="339037"/>
            <a:ext cx="11095422" cy="1043924"/>
          </a:xfrm>
          <a:prstGeom prst="rect">
            <a:avLst/>
          </a:prstGeom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E8023E95-AEE0-4F95-8C02-A9B374DBDF43}"/>
              </a:ext>
            </a:extLst>
          </p:cNvPr>
          <p:cNvSpPr/>
          <p:nvPr/>
        </p:nvSpPr>
        <p:spPr>
          <a:xfrm>
            <a:off x="2060526" y="1481300"/>
            <a:ext cx="8007642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Agenda   - </a:t>
            </a:r>
            <a:r>
              <a:rPr lang="it-IT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giovedì 16 luglio </a:t>
            </a:r>
            <a:r>
              <a:rPr 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2020 - ore 12</a:t>
            </a:r>
            <a:br>
              <a:rPr lang="it-IT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5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16CF08F-3DA4-42F2-9A14-76785CD8A315}"/>
              </a:ext>
            </a:extLst>
          </p:cNvPr>
          <p:cNvSpPr txBox="1"/>
          <p:nvPr/>
        </p:nvSpPr>
        <p:spPr>
          <a:xfrm>
            <a:off x="79326" y="2886590"/>
            <a:ext cx="75712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it-IT" sz="2800" b="1" dirty="0"/>
              <a:t>Presentazione rapporto dell’indagine dedicata a raccogliere il parere delle persone che operano nei Customer Service e </a:t>
            </a:r>
            <a:r>
              <a:rPr lang="it-IT" sz="2800" b="1" dirty="0" err="1"/>
              <a:t>Contact</a:t>
            </a:r>
            <a:r>
              <a:rPr lang="it-IT" sz="2800" b="1" dirty="0"/>
              <a:t> Center </a:t>
            </a:r>
            <a:br>
              <a:rPr lang="it-IT" sz="2800" b="1" dirty="0"/>
            </a:br>
            <a:endParaRPr lang="it-IT" sz="2800" b="1" dirty="0"/>
          </a:p>
        </p:txBody>
      </p:sp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35718D6F-9D5E-45D3-9731-527CE37090A6}"/>
              </a:ext>
            </a:extLst>
          </p:cNvPr>
          <p:cNvGraphicFramePr>
            <a:graphicFrameLocks/>
          </p:cNvGraphicFramePr>
          <p:nvPr/>
        </p:nvGraphicFramePr>
        <p:xfrm>
          <a:off x="7225260" y="2171032"/>
          <a:ext cx="5114144" cy="3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72571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038" descr="logoCMMC">
            <a:extLst>
              <a:ext uri="{FF2B5EF4-FFF2-40B4-BE49-F238E27FC236}">
                <a16:creationId xmlns:a16="http://schemas.microsoft.com/office/drawing/2014/main" id="{C3F447C2-4E72-4153-A199-314E63857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20400" y="5849937"/>
            <a:ext cx="13716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B3793E70-3B45-4695-A79C-D092F9C0BE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0451"/>
            <a:ext cx="5233924" cy="547549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B15425-F57C-4481-9A57-AD79F8A15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8295" y="2152357"/>
            <a:ext cx="9512105" cy="4254988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it-IT" sz="2400" i="1" dirty="0"/>
            </a:b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5D3C5603-7F9C-4250-B351-4191D711A0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575" y="339037"/>
            <a:ext cx="11095422" cy="1043924"/>
          </a:xfrm>
          <a:prstGeom prst="rect">
            <a:avLst/>
          </a:prstGeom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E8023E95-AEE0-4F95-8C02-A9B374DBDF43}"/>
              </a:ext>
            </a:extLst>
          </p:cNvPr>
          <p:cNvSpPr/>
          <p:nvPr/>
        </p:nvSpPr>
        <p:spPr>
          <a:xfrm>
            <a:off x="2674874" y="1436799"/>
            <a:ext cx="8007642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Agenda   - </a:t>
            </a:r>
            <a:r>
              <a:rPr lang="it-IT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giovedì 16 luglio </a:t>
            </a:r>
            <a:r>
              <a:rPr 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2020 - ore 12</a:t>
            </a:r>
            <a:br>
              <a:rPr lang="it-IT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5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16CF08F-3DA4-42F2-9A14-76785CD8A315}"/>
              </a:ext>
            </a:extLst>
          </p:cNvPr>
          <p:cNvSpPr txBox="1"/>
          <p:nvPr/>
        </p:nvSpPr>
        <p:spPr>
          <a:xfrm>
            <a:off x="389743" y="2310507"/>
            <a:ext cx="701539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Panel Aziende per discutere sui risultati dell’indagine. Partecipano:</a:t>
            </a:r>
            <a:br>
              <a:rPr lang="it-IT" sz="2800" b="1" dirty="0"/>
            </a:br>
            <a:r>
              <a:rPr lang="it-IT" sz="2800" b="1" dirty="0"/>
              <a:t>- Pierpaolo Barberini, </a:t>
            </a:r>
            <a:r>
              <a:rPr lang="it-IT" sz="2800" b="1" dirty="0" err="1"/>
              <a:t>WindTre</a:t>
            </a:r>
            <a:endParaRPr lang="it-IT" sz="2800" dirty="0"/>
          </a:p>
          <a:p>
            <a:r>
              <a:rPr lang="it-IT" sz="2800" b="1" dirty="0"/>
              <a:t>- Gianluca Gemma, </a:t>
            </a:r>
            <a:r>
              <a:rPr lang="it-IT" sz="2800" b="1" dirty="0" err="1"/>
              <a:t>Transcom</a:t>
            </a:r>
            <a:endParaRPr lang="it-IT" sz="2800" dirty="0"/>
          </a:p>
          <a:p>
            <a:r>
              <a:rPr lang="it-IT" sz="2800" b="1" dirty="0"/>
              <a:t>- Mirko Giannetti, </a:t>
            </a:r>
            <a:r>
              <a:rPr lang="it-IT" sz="2800" b="1" dirty="0" err="1"/>
              <a:t>Almaviva</a:t>
            </a:r>
            <a:r>
              <a:rPr lang="it-IT" sz="2800" b="1" dirty="0"/>
              <a:t> </a:t>
            </a:r>
            <a:r>
              <a:rPr lang="it-IT" sz="2800" b="1" dirty="0" err="1"/>
              <a:t>Contact</a:t>
            </a:r>
            <a:endParaRPr lang="it-IT" sz="2800" dirty="0"/>
          </a:p>
          <a:p>
            <a:r>
              <a:rPr lang="it-IT" sz="2800" b="1" dirty="0"/>
              <a:t>- Arduino Panaro, Fastweb</a:t>
            </a:r>
            <a:endParaRPr lang="it-IT" sz="2800" dirty="0"/>
          </a:p>
          <a:p>
            <a:r>
              <a:rPr lang="it-IT" sz="2800" b="1" dirty="0"/>
              <a:t>- Andrea Rolleri, </a:t>
            </a:r>
            <a:r>
              <a:rPr lang="it-IT" sz="2800" b="1" dirty="0" err="1"/>
              <a:t>Sky</a:t>
            </a:r>
            <a:endParaRPr lang="it-IT" sz="2800" dirty="0"/>
          </a:p>
          <a:p>
            <a:pPr marL="571500" indent="-571500">
              <a:buFont typeface="Wingdings" panose="05000000000000000000" pitchFamily="2" charset="2"/>
              <a:buChar char="ü"/>
            </a:pPr>
            <a:endParaRPr lang="it-IT" sz="2800" b="1" dirty="0"/>
          </a:p>
        </p:txBody>
      </p:sp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35718D6F-9D5E-45D3-9731-527CE37090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4412659"/>
              </p:ext>
            </p:extLst>
          </p:nvPr>
        </p:nvGraphicFramePr>
        <p:xfrm>
          <a:off x="7225260" y="2171032"/>
          <a:ext cx="5114144" cy="3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689891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038" descr="logoCMMC">
            <a:extLst>
              <a:ext uri="{FF2B5EF4-FFF2-40B4-BE49-F238E27FC236}">
                <a16:creationId xmlns:a16="http://schemas.microsoft.com/office/drawing/2014/main" id="{C3F447C2-4E72-4153-A199-314E63857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20400" y="5849937"/>
            <a:ext cx="13716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B3793E70-3B45-4695-A79C-D092F9C0BE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0451"/>
            <a:ext cx="5233924" cy="547549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B15425-F57C-4481-9A57-AD79F8A15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8295" y="2152357"/>
            <a:ext cx="9512105" cy="4254988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it-IT" sz="2400" i="1" dirty="0"/>
            </a:br>
            <a:endParaRPr lang="it-IT" sz="2400" b="1" dirty="0">
              <a:solidFill>
                <a:srgbClr val="002060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16CF08F-3DA4-42F2-9A14-76785CD8A315}"/>
              </a:ext>
            </a:extLst>
          </p:cNvPr>
          <p:cNvSpPr txBox="1"/>
          <p:nvPr/>
        </p:nvSpPr>
        <p:spPr>
          <a:xfrm>
            <a:off x="479691" y="1241826"/>
            <a:ext cx="11036825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u="sng" dirty="0"/>
              <a:t>Indice indagine</a:t>
            </a:r>
            <a:br>
              <a:rPr lang="it-IT" sz="2800" b="1" dirty="0"/>
            </a:br>
            <a:r>
              <a:rPr lang="it-IT" sz="2800" b="1" dirty="0"/>
              <a:t>1.   L’Azienda</a:t>
            </a:r>
            <a:br>
              <a:rPr lang="it-IT" sz="2800" b="1" dirty="0"/>
            </a:br>
            <a:r>
              <a:rPr lang="it-IT" sz="2800" b="1" dirty="0"/>
              <a:t>2.   Il Ruolo dei Partecipanti</a:t>
            </a:r>
            <a:br>
              <a:rPr lang="it-IT" sz="2800" b="1" dirty="0"/>
            </a:br>
            <a:r>
              <a:rPr lang="it-IT" sz="2800" b="1" dirty="0"/>
              <a:t>3.   Lo Smart </a:t>
            </a:r>
            <a:r>
              <a:rPr lang="it-IT" sz="2800" b="1" dirty="0" err="1"/>
              <a:t>Working</a:t>
            </a:r>
            <a:br>
              <a:rPr lang="it-IT" sz="2800" b="1" dirty="0"/>
            </a:br>
            <a:r>
              <a:rPr lang="it-IT" sz="2800" b="1" dirty="0"/>
              <a:t>4.   Il supporto richiesto</a:t>
            </a:r>
            <a:br>
              <a:rPr lang="it-IT" sz="2800" b="1" dirty="0"/>
            </a:br>
            <a:r>
              <a:rPr lang="it-IT" sz="2800" b="1" dirty="0"/>
              <a:t>5.   I Problemi rilevati</a:t>
            </a:r>
            <a:br>
              <a:rPr lang="it-IT" sz="2800" b="1" dirty="0"/>
            </a:br>
            <a:r>
              <a:rPr lang="it-IT" sz="2800" b="1" dirty="0"/>
              <a:t>6.   Gli strumenti di comunicazione</a:t>
            </a:r>
            <a:br>
              <a:rPr lang="it-IT" sz="2800" b="1" dirty="0"/>
            </a:br>
            <a:r>
              <a:rPr lang="it-IT" sz="2800" b="1" dirty="0"/>
              <a:t>7.   Le relazioni con i Clienti</a:t>
            </a:r>
            <a:br>
              <a:rPr lang="it-IT" sz="2800" b="1" dirty="0"/>
            </a:br>
            <a:r>
              <a:rPr lang="it-IT" sz="2800" b="1" dirty="0"/>
              <a:t>8.   Le attese per il lavoro</a:t>
            </a:r>
            <a:br>
              <a:rPr lang="it-IT" sz="2800" b="1" dirty="0"/>
            </a:br>
            <a:r>
              <a:rPr lang="it-IT" sz="2800" b="1" dirty="0"/>
              <a:t>9.   Gli investimenti per remote </a:t>
            </a:r>
            <a:r>
              <a:rPr lang="it-IT" sz="2800" b="1" dirty="0" err="1"/>
              <a:t>working</a:t>
            </a:r>
            <a:br>
              <a:rPr lang="it-IT" sz="2800" b="1" dirty="0"/>
            </a:br>
            <a:r>
              <a:rPr lang="it-IT" sz="2800" b="1" dirty="0"/>
              <a:t>10. Le innovazioni previste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FA0E1E8-9ED7-4B5B-A238-66EABA538830}"/>
              </a:ext>
            </a:extLst>
          </p:cNvPr>
          <p:cNvSpPr txBox="1"/>
          <p:nvPr/>
        </p:nvSpPr>
        <p:spPr>
          <a:xfrm>
            <a:off x="480400" y="303422"/>
            <a:ext cx="11231199" cy="78118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38100" cmpd="dbl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>
                <a:solidFill>
                  <a:srgbClr val="002060"/>
                </a:solidFill>
                <a:latin typeface="Arial Narrow" panose="020B0606020202030204" pitchFamily="34" charset="0"/>
              </a:rPr>
              <a:t>Rapporto indagine: Nuovo Customer Management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D37D529-FE4B-4764-A0F0-C4A7FC3D79F1}"/>
              </a:ext>
            </a:extLst>
          </p:cNvPr>
          <p:cNvSpPr txBox="1"/>
          <p:nvPr/>
        </p:nvSpPr>
        <p:spPr>
          <a:xfrm>
            <a:off x="6836660" y="1323491"/>
            <a:ext cx="5021451" cy="2677656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2800" b="1" dirty="0"/>
              <a:t>Indagine dedicata a chi opera presso Aziende con Servizio Clienti e </a:t>
            </a:r>
            <a:r>
              <a:rPr lang="it-IT" sz="2800" b="1" dirty="0" err="1"/>
              <a:t>Contact</a:t>
            </a:r>
            <a:r>
              <a:rPr lang="it-IT" sz="2800" b="1" dirty="0"/>
              <a:t> Center e presso Aziende che svolgono servizi di Outsourcing - BPO</a:t>
            </a:r>
            <a:r>
              <a:rPr lang="it-IT" sz="2800" b="1" u="sng" dirty="0"/>
              <a:t> </a:t>
            </a:r>
            <a:endParaRPr lang="it-IT" sz="2800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AFBA50A-C9FC-4C61-860B-AC4338D3EE66}"/>
              </a:ext>
            </a:extLst>
          </p:cNvPr>
          <p:cNvSpPr txBox="1"/>
          <p:nvPr/>
        </p:nvSpPr>
        <p:spPr>
          <a:xfrm>
            <a:off x="6843123" y="4257880"/>
            <a:ext cx="5021451" cy="95410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2800" b="1" dirty="0"/>
              <a:t>Grazie a tutti coloro che hanno collaborato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190619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038" descr="logoCMMC">
            <a:extLst>
              <a:ext uri="{FF2B5EF4-FFF2-40B4-BE49-F238E27FC236}">
                <a16:creationId xmlns:a16="http://schemas.microsoft.com/office/drawing/2014/main" id="{C3F447C2-4E72-4153-A199-314E63857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20400" y="5849937"/>
            <a:ext cx="13716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B3793E70-3B45-4695-A79C-D092F9C0BE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0451"/>
            <a:ext cx="5233924" cy="547549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116CF08F-3DA4-42F2-9A14-76785CD8A315}"/>
              </a:ext>
            </a:extLst>
          </p:cNvPr>
          <p:cNvSpPr txBox="1"/>
          <p:nvPr/>
        </p:nvSpPr>
        <p:spPr>
          <a:xfrm>
            <a:off x="1152470" y="1687376"/>
            <a:ext cx="8295465" cy="3600986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it-IT" sz="3200" b="1" u="sng" dirty="0"/>
              <a:t>Smart </a:t>
            </a:r>
            <a:r>
              <a:rPr lang="it-IT" sz="3200" b="1" u="sng" dirty="0" err="1"/>
              <a:t>Working</a:t>
            </a:r>
            <a:br>
              <a:rPr lang="it-IT" sz="2800" b="1" dirty="0"/>
            </a:br>
            <a:r>
              <a:rPr lang="it-IT" sz="2800" b="1" dirty="0"/>
              <a:t>- La maggioranza delle aziende dichiara di avere un accordo per gestire il lavoro agile. </a:t>
            </a:r>
            <a:br>
              <a:rPr lang="it-IT" sz="2800" b="1" dirty="0"/>
            </a:br>
            <a:r>
              <a:rPr lang="it-IT" sz="2800" b="1" dirty="0"/>
              <a:t>- Oltre un terzo dei BPO ammette che le persone lavorano da remoto, ma senza accordo aziendale di smart </a:t>
            </a:r>
            <a:r>
              <a:rPr lang="it-IT" sz="2800" b="1" dirty="0" err="1"/>
              <a:t>working</a:t>
            </a:r>
            <a:r>
              <a:rPr lang="it-IT" sz="2800" b="1" dirty="0"/>
              <a:t>. </a:t>
            </a:r>
            <a:br>
              <a:rPr lang="it-IT" sz="2800" b="1" dirty="0"/>
            </a:br>
            <a:r>
              <a:rPr lang="it-IT" sz="2800" b="1" dirty="0"/>
              <a:t>- Resta il problema del controllo a distanza degli addetti.</a:t>
            </a:r>
            <a:endParaRPr lang="it-IT" sz="6600" b="1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FA0E1E8-9ED7-4B5B-A238-66EABA538830}"/>
              </a:ext>
            </a:extLst>
          </p:cNvPr>
          <p:cNvSpPr txBox="1"/>
          <p:nvPr/>
        </p:nvSpPr>
        <p:spPr>
          <a:xfrm>
            <a:off x="480400" y="303422"/>
            <a:ext cx="11231199" cy="78118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38100" cmpd="dbl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>
                <a:solidFill>
                  <a:srgbClr val="002060"/>
                </a:solidFill>
                <a:latin typeface="Arial Narrow" panose="020B0606020202030204" pitchFamily="34" charset="0"/>
              </a:rPr>
              <a:t>Rapporto indagine: Nuovo Customer Management</a:t>
            </a:r>
          </a:p>
        </p:txBody>
      </p:sp>
      <p:sp useBgFill="1">
        <p:nvSpPr>
          <p:cNvPr id="3" name="CasellaDiTesto 2">
            <a:extLst>
              <a:ext uri="{FF2B5EF4-FFF2-40B4-BE49-F238E27FC236}">
                <a16:creationId xmlns:a16="http://schemas.microsoft.com/office/drawing/2014/main" id="{1CE1AF21-DA91-4328-93EB-DE3A851EF59C}"/>
              </a:ext>
            </a:extLst>
          </p:cNvPr>
          <p:cNvSpPr txBox="1"/>
          <p:nvPr/>
        </p:nvSpPr>
        <p:spPr>
          <a:xfrm rot="1340448">
            <a:off x="6562964" y="2057407"/>
            <a:ext cx="5233925" cy="584775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estratto - estratto - estratto</a:t>
            </a:r>
          </a:p>
        </p:txBody>
      </p:sp>
    </p:spTree>
    <p:extLst>
      <p:ext uri="{BB962C8B-B14F-4D97-AF65-F5344CB8AC3E}">
        <p14:creationId xmlns:p14="http://schemas.microsoft.com/office/powerpoint/2010/main" val="1441267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038" descr="logoCMMC">
            <a:extLst>
              <a:ext uri="{FF2B5EF4-FFF2-40B4-BE49-F238E27FC236}">
                <a16:creationId xmlns:a16="http://schemas.microsoft.com/office/drawing/2014/main" id="{C3F447C2-4E72-4153-A199-314E63857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20400" y="5849937"/>
            <a:ext cx="13716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FA0E1E8-9ED7-4B5B-A238-66EABA538830}"/>
              </a:ext>
            </a:extLst>
          </p:cNvPr>
          <p:cNvSpPr txBox="1"/>
          <p:nvPr/>
        </p:nvSpPr>
        <p:spPr>
          <a:xfrm>
            <a:off x="480400" y="303422"/>
            <a:ext cx="11231199" cy="78118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38100" cmpd="dbl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>
                <a:solidFill>
                  <a:srgbClr val="002060"/>
                </a:solidFill>
                <a:latin typeface="Arial Narrow" panose="020B0606020202030204" pitchFamily="34" charset="0"/>
              </a:rPr>
              <a:t>Rapporto indagine: Nuovo Customer Management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D535F5C-0215-43CC-8369-3C46E10F6A16}"/>
              </a:ext>
            </a:extLst>
          </p:cNvPr>
          <p:cNvSpPr txBox="1"/>
          <p:nvPr/>
        </p:nvSpPr>
        <p:spPr>
          <a:xfrm>
            <a:off x="569629" y="2066723"/>
            <a:ext cx="8694295" cy="360098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it-IT" sz="3200" b="1" u="sng" dirty="0"/>
              <a:t>Cambiamenti nelle relazioni con i clienti</a:t>
            </a:r>
            <a:br>
              <a:rPr lang="it-IT" sz="2800" b="1" dirty="0"/>
            </a:br>
            <a:br>
              <a:rPr lang="it-IT" sz="2800" b="1" dirty="0"/>
            </a:br>
            <a:r>
              <a:rPr lang="it-IT" sz="2800" b="1" dirty="0"/>
              <a:t>- Si riscontra un ampio consenso sul fatto che le relazioni con i Clienti siano oggi caratterizzate dalla </a:t>
            </a:r>
            <a:r>
              <a:rPr lang="it-IT" sz="2800" b="1" i="1" dirty="0"/>
              <a:t>“ricerca di accessibilità e praticità”. </a:t>
            </a:r>
            <a:br>
              <a:rPr lang="it-IT" sz="2800" b="1" dirty="0"/>
            </a:br>
            <a:br>
              <a:rPr lang="it-IT" sz="2800" b="1" dirty="0"/>
            </a:br>
            <a:r>
              <a:rPr lang="it-IT" sz="2800" b="1" dirty="0"/>
              <a:t>- Sono anche rilevanti le segnalazioni della </a:t>
            </a:r>
            <a:r>
              <a:rPr lang="it-IT" sz="2800" b="1" i="1" dirty="0"/>
              <a:t>“maggiore attenzione alla qualità delle relazioni”</a:t>
            </a:r>
            <a:r>
              <a:rPr lang="it-IT" sz="2800" i="1" dirty="0"/>
              <a:t>.</a:t>
            </a:r>
            <a:endParaRPr lang="it-IT" i="1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E5C0468E-CC1B-4BF7-A1D3-7B5215E359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0451"/>
            <a:ext cx="5233924" cy="547549"/>
          </a:xfrm>
          <a:prstGeom prst="rect">
            <a:avLst/>
          </a:prstGeom>
        </p:spPr>
      </p:pic>
      <p:sp useBgFill="1">
        <p:nvSpPr>
          <p:cNvPr id="6" name="CasellaDiTesto 5">
            <a:extLst>
              <a:ext uri="{FF2B5EF4-FFF2-40B4-BE49-F238E27FC236}">
                <a16:creationId xmlns:a16="http://schemas.microsoft.com/office/drawing/2014/main" id="{7DE9E142-4D46-4968-92FE-E156C17C2860}"/>
              </a:ext>
            </a:extLst>
          </p:cNvPr>
          <p:cNvSpPr txBox="1"/>
          <p:nvPr/>
        </p:nvSpPr>
        <p:spPr>
          <a:xfrm rot="1340448">
            <a:off x="6562964" y="2057407"/>
            <a:ext cx="5233925" cy="584775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estratto - estratto - estratto</a:t>
            </a:r>
          </a:p>
        </p:txBody>
      </p:sp>
    </p:spTree>
    <p:extLst>
      <p:ext uri="{BB962C8B-B14F-4D97-AF65-F5344CB8AC3E}">
        <p14:creationId xmlns:p14="http://schemas.microsoft.com/office/powerpoint/2010/main" val="3187634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038" descr="logoCMMC">
            <a:extLst>
              <a:ext uri="{FF2B5EF4-FFF2-40B4-BE49-F238E27FC236}">
                <a16:creationId xmlns:a16="http://schemas.microsoft.com/office/drawing/2014/main" id="{C3F447C2-4E72-4153-A199-314E63857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20400" y="5849937"/>
            <a:ext cx="13716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FA0E1E8-9ED7-4B5B-A238-66EABA538830}"/>
              </a:ext>
            </a:extLst>
          </p:cNvPr>
          <p:cNvSpPr txBox="1"/>
          <p:nvPr/>
        </p:nvSpPr>
        <p:spPr>
          <a:xfrm>
            <a:off x="480400" y="303422"/>
            <a:ext cx="11231199" cy="78118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38100" cmpd="dbl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>
                <a:solidFill>
                  <a:srgbClr val="002060"/>
                </a:solidFill>
                <a:latin typeface="Arial Narrow" panose="020B0606020202030204" pitchFamily="34" charset="0"/>
              </a:rPr>
              <a:t>Rapporto indagine: Nuovo Customer Management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D535F5C-0215-43CC-8369-3C46E10F6A16}"/>
              </a:ext>
            </a:extLst>
          </p:cNvPr>
          <p:cNvSpPr txBox="1"/>
          <p:nvPr/>
        </p:nvSpPr>
        <p:spPr>
          <a:xfrm>
            <a:off x="929391" y="1587043"/>
            <a:ext cx="9338872" cy="3662541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it-IT" sz="3200" b="1" u="sng" dirty="0"/>
              <a:t>Le attese per il lavoro</a:t>
            </a:r>
            <a:br>
              <a:rPr lang="it-IT" sz="3200" b="1" dirty="0"/>
            </a:br>
            <a:br>
              <a:rPr lang="it-IT" sz="3200" b="1" dirty="0"/>
            </a:br>
            <a:r>
              <a:rPr lang="it-IT" sz="2800" b="1" dirty="0"/>
              <a:t>- La maggioranza prevede la maggior parte degli operatori in remote </a:t>
            </a:r>
            <a:r>
              <a:rPr lang="it-IT" sz="2800" b="1" dirty="0" err="1"/>
              <a:t>working</a:t>
            </a:r>
            <a:r>
              <a:rPr lang="it-IT" sz="2800" b="1" dirty="0"/>
              <a:t>, </a:t>
            </a:r>
            <a:br>
              <a:rPr lang="it-IT" sz="2800" b="1" dirty="0"/>
            </a:br>
            <a:r>
              <a:rPr lang="it-IT" sz="2800" b="1" dirty="0"/>
              <a:t>- Chi opera presso le aziende pensa che sarà sviluppato soprattutto il lavoro agile. </a:t>
            </a:r>
            <a:br>
              <a:rPr lang="it-IT" sz="2800" b="1" dirty="0"/>
            </a:br>
            <a:r>
              <a:rPr lang="it-IT" sz="2800" b="1" dirty="0"/>
              <a:t>- I BPO sembrano credere nel lavoro da remoto, ma stanno valutandone i benefici qualità e economici.</a:t>
            </a:r>
            <a:endParaRPr lang="it-IT" sz="2800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2FB0EFF-87B2-4A7E-A563-F1D0451B59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0451"/>
            <a:ext cx="5233924" cy="547549"/>
          </a:xfrm>
          <a:prstGeom prst="rect">
            <a:avLst/>
          </a:prstGeom>
        </p:spPr>
      </p:pic>
      <p:sp useBgFill="1">
        <p:nvSpPr>
          <p:cNvPr id="6" name="CasellaDiTesto 5">
            <a:extLst>
              <a:ext uri="{FF2B5EF4-FFF2-40B4-BE49-F238E27FC236}">
                <a16:creationId xmlns:a16="http://schemas.microsoft.com/office/drawing/2014/main" id="{5ED9CEE2-05BC-46BF-91AD-560330AF5799}"/>
              </a:ext>
            </a:extLst>
          </p:cNvPr>
          <p:cNvSpPr txBox="1"/>
          <p:nvPr/>
        </p:nvSpPr>
        <p:spPr>
          <a:xfrm rot="1340448">
            <a:off x="6562964" y="2057407"/>
            <a:ext cx="5233925" cy="584775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estratto - estratto - estratto</a:t>
            </a:r>
          </a:p>
        </p:txBody>
      </p:sp>
    </p:spTree>
    <p:extLst>
      <p:ext uri="{BB962C8B-B14F-4D97-AF65-F5344CB8AC3E}">
        <p14:creationId xmlns:p14="http://schemas.microsoft.com/office/powerpoint/2010/main" val="3512139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038" descr="logoCMMC">
            <a:extLst>
              <a:ext uri="{FF2B5EF4-FFF2-40B4-BE49-F238E27FC236}">
                <a16:creationId xmlns:a16="http://schemas.microsoft.com/office/drawing/2014/main" id="{C3F447C2-4E72-4153-A199-314E63857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20400" y="5849937"/>
            <a:ext cx="13716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FA0E1E8-9ED7-4B5B-A238-66EABA538830}"/>
              </a:ext>
            </a:extLst>
          </p:cNvPr>
          <p:cNvSpPr txBox="1"/>
          <p:nvPr/>
        </p:nvSpPr>
        <p:spPr>
          <a:xfrm>
            <a:off x="480400" y="303422"/>
            <a:ext cx="11231199" cy="78118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38100" cmpd="dbl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>
                <a:solidFill>
                  <a:srgbClr val="002060"/>
                </a:solidFill>
                <a:latin typeface="Arial Narrow" panose="020B0606020202030204" pitchFamily="34" charset="0"/>
              </a:rPr>
              <a:t>Rapporto indagine: Nuovo Customer Management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D535F5C-0215-43CC-8369-3C46E10F6A16}"/>
              </a:ext>
            </a:extLst>
          </p:cNvPr>
          <p:cNvSpPr txBox="1"/>
          <p:nvPr/>
        </p:nvSpPr>
        <p:spPr>
          <a:xfrm>
            <a:off x="794479" y="1845267"/>
            <a:ext cx="7989756" cy="353943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it-IT" sz="3200" b="1" u="sng" dirty="0"/>
              <a:t>Investimenti per il Remote </a:t>
            </a:r>
            <a:r>
              <a:rPr lang="it-IT" sz="3200" b="1" u="sng" dirty="0" err="1"/>
              <a:t>Working</a:t>
            </a:r>
            <a:br>
              <a:rPr lang="it-IT" sz="2800" b="1" dirty="0"/>
            </a:br>
            <a:br>
              <a:rPr lang="it-IT" sz="2800" b="1" dirty="0"/>
            </a:br>
            <a:r>
              <a:rPr lang="it-IT" sz="2800" b="1" dirty="0"/>
              <a:t>- Le aziende prevedono di investire soprattutto in consulenza e formazione </a:t>
            </a:r>
            <a:br>
              <a:rPr lang="it-IT" sz="2800" b="1" dirty="0"/>
            </a:br>
            <a:endParaRPr lang="it-IT" sz="2800" b="1" dirty="0"/>
          </a:p>
          <a:p>
            <a:r>
              <a:rPr lang="it-IT" sz="2800" b="1" dirty="0"/>
              <a:t>- I BPO pensano alle dotazioni informatiche dei remote worker.</a:t>
            </a:r>
            <a:endParaRPr lang="it-IT" sz="2800" dirty="0"/>
          </a:p>
          <a:p>
            <a:endParaRPr lang="it-IT" sz="2400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C189E63-85DE-4D25-9047-D16B4E2E1B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0451"/>
            <a:ext cx="5233924" cy="547549"/>
          </a:xfrm>
          <a:prstGeom prst="rect">
            <a:avLst/>
          </a:prstGeom>
        </p:spPr>
      </p:pic>
      <p:sp useBgFill="1">
        <p:nvSpPr>
          <p:cNvPr id="6" name="CasellaDiTesto 5">
            <a:extLst>
              <a:ext uri="{FF2B5EF4-FFF2-40B4-BE49-F238E27FC236}">
                <a16:creationId xmlns:a16="http://schemas.microsoft.com/office/drawing/2014/main" id="{1F73C55C-F8C9-4A54-BD83-921209DED20E}"/>
              </a:ext>
            </a:extLst>
          </p:cNvPr>
          <p:cNvSpPr txBox="1"/>
          <p:nvPr/>
        </p:nvSpPr>
        <p:spPr>
          <a:xfrm rot="1340448">
            <a:off x="6562964" y="2057407"/>
            <a:ext cx="5233925" cy="584775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estratto - estratto - estratto</a:t>
            </a:r>
          </a:p>
        </p:txBody>
      </p:sp>
    </p:spTree>
    <p:extLst>
      <p:ext uri="{BB962C8B-B14F-4D97-AF65-F5344CB8AC3E}">
        <p14:creationId xmlns:p14="http://schemas.microsoft.com/office/powerpoint/2010/main" val="22424386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</TotalTime>
  <Words>650</Words>
  <Application>Microsoft Office PowerPoint</Application>
  <PresentationFormat>Widescreen</PresentationFormat>
  <Paragraphs>50</Paragraphs>
  <Slides>12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8" baseType="lpstr">
      <vt:lpstr>Arial</vt:lpstr>
      <vt:lpstr>Arial Narrow</vt:lpstr>
      <vt:lpstr>Calibri</vt:lpstr>
      <vt:lpstr>Geneva, Arial, Helvetica, sans-serif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Markab</dc:creator>
  <cp:lastModifiedBy>Mario Massone</cp:lastModifiedBy>
  <cp:revision>32</cp:revision>
  <dcterms:modified xsi:type="dcterms:W3CDTF">2020-07-16T15:46:34Z</dcterms:modified>
</cp:coreProperties>
</file>