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0" r:id="rId4"/>
    <p:sldId id="316" r:id="rId5"/>
    <p:sldId id="314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5A22C-2307-4712-A0D6-BCB6ABB13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7CA047-21AF-41A2-8A5A-21713794C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4624F2-0922-4876-B221-A8283850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0DA9F-A785-46E3-AF96-784D59E3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3AC9EE-98FC-49AA-B2CF-8CC506A7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79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C6072-D071-4852-BA29-1FC38FB8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A917F1-6221-40CD-9DD3-69B04928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351FB0-E750-4E03-9FF9-FEC9C2CE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C67B0-2EA6-47AD-BE50-EA504D1B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63C968-BAB9-4A8E-85D8-A7177DA1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93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102FDF9-627D-46D6-9D32-892DF28D8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A01AB9-0118-4733-9670-90FC5FDF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DB0EB-0BFE-485F-B693-7575C8D9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75DE14-FDF9-48B0-9CD8-2A52AAFB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BE3C83-4501-40F3-A731-D5879608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5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14EBD3-2FFD-42C6-A142-F438A216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4659-5571-452B-8463-8BA784DA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1EADE4-0E6B-4177-B67B-EA85FFD8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A0FC2D-01A9-4DF7-9C76-AC53D9A8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3C019-FDC4-4A1D-94F0-A053C6C0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8D775-AC8E-4DC4-B462-FE0F9A8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B6085D-03FD-424B-82AA-07060D8A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010CC1-669E-4CE0-960A-D38C0E1B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7BE8CF-EF7B-47D0-BFF6-2E97E01E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47448E-EA61-46DE-8B4D-5FCBABF0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9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2BFF5C-7C5C-48E6-8C80-93DA5B47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F6BB5-EE70-463B-AF41-D2C39F923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EDCD8A-D73B-4605-A8A2-7600AD5CB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679233-8D54-460F-AA96-881AC180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E9C6B7-DE0D-4E58-85EC-0CEF9E2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9062D0-F110-420B-8748-B79556EF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9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44574-178B-4D55-81CA-ADFD7DC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B1E6C9-F158-414F-8780-873A268A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64FB7F-B229-47AC-9CCB-38C1E9275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127566-6233-4D14-8116-9B2FFD605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6670FD-1437-452C-B384-0B3997DC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E2BDE2-BC3D-4119-B50B-5C3B9117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B3781F-C661-48EE-BAAF-2EC58786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B1A925-A79E-4D93-8D1B-2BB804B4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5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0B741-9FBE-4767-88B2-3B19B526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921884-720C-4BF8-9751-243727C8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18AB3A-A863-450D-8EB2-C0A24478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58B96D-B38E-49EF-BE74-56E4CF98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23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0F58CA-C2E0-4408-A4EF-0BB3CBA1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D31D77-D84F-4646-98DB-FB6A8D1D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712EBA-E05D-4E23-83F6-81834067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7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2C42E-85FD-4759-9120-57FCE8B6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C3076F-0546-4478-BB50-63D6DDBC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449EB5-7EC2-4AE6-B875-6BD20113C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07F560-A2A7-4A47-A9AD-CD06433A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F795CD-6022-4BC0-A802-1D34D7DE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0F2088-1C07-4460-B59F-2179846E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13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C766B-D93E-4EC3-9482-EB22F11B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7C3632-599A-479C-A1C3-F7C3796CA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9006E3-DCFC-4490-A8AF-DECB762E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670DB2-7627-493A-9090-E3583714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1EB475-FD31-458F-820F-B4366F93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E03B67-7459-4172-A3E1-86D57478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2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E021AE2-7679-431E-824F-90C581E5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225065-5699-4FF8-BF58-FB4B05D5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561D20-5A82-4BB7-A97B-839F3DA8D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9E2C-D593-4590-A2B3-EDD2E03A301E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96F31-667C-4A0F-BCBB-A3BB0222C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AD5512-A20E-41FE-8FAD-8477ED097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99C5-2EC7-4422-89F5-D9A39A88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04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ub-cmmc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, disegnando&#10;&#10;Descrizione generata automaticamente">
            <a:extLst>
              <a:ext uri="{FF2B5EF4-FFF2-40B4-BE49-F238E27FC236}">
                <a16:creationId xmlns:a16="http://schemas.microsoft.com/office/drawing/2014/main" id="{5BF1C0D2-8C08-4BBC-ABEF-AC29C118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98" y="0"/>
            <a:ext cx="9273604" cy="3180326"/>
          </a:xfrm>
          <a:prstGeom prst="rect">
            <a:avLst/>
          </a:prstGeom>
        </p:spPr>
      </p:pic>
      <p:pic>
        <p:nvPicPr>
          <p:cNvPr id="4" name="Immagine 3" descr="Immagine che contiene uomo, persona, occhiali, esterni&#10;&#10;Descrizione generata automaticamente">
            <a:extLst>
              <a:ext uri="{FF2B5EF4-FFF2-40B4-BE49-F238E27FC236}">
                <a16:creationId xmlns:a16="http://schemas.microsoft.com/office/drawing/2014/main" id="{F4D8E521-03EF-4209-ABBE-6AC56EDE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" y="3289421"/>
            <a:ext cx="2661926" cy="32295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0E9E4D-523E-4147-AEE3-1181C0192EA5}"/>
              </a:ext>
            </a:extLst>
          </p:cNvPr>
          <p:cNvSpPr txBox="1"/>
          <p:nvPr/>
        </p:nvSpPr>
        <p:spPr>
          <a:xfrm>
            <a:off x="472225" y="5791841"/>
            <a:ext cx="266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Mario Massone</a:t>
            </a:r>
          </a:p>
        </p:txBody>
      </p:sp>
      <p:pic>
        <p:nvPicPr>
          <p:cNvPr id="7" name="Immagine 6" descr="Immagine che contiene cibo&#10;&#10;Descrizione generata automaticamente">
            <a:extLst>
              <a:ext uri="{FF2B5EF4-FFF2-40B4-BE49-F238E27FC236}">
                <a16:creationId xmlns:a16="http://schemas.microsoft.com/office/drawing/2014/main" id="{5C7A834A-E46B-4AA4-BEE1-164AFA87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05" y="-1"/>
            <a:ext cx="6177054" cy="30808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ABABBE-665D-43B1-90B4-6DFC137B7A49}"/>
              </a:ext>
            </a:extLst>
          </p:cNvPr>
          <p:cNvSpPr txBox="1"/>
          <p:nvPr/>
        </p:nvSpPr>
        <p:spPr>
          <a:xfrm>
            <a:off x="4121834" y="3254253"/>
            <a:ext cx="720265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b="1" dirty="0"/>
              <a:t>Benvenuti!</a:t>
            </a:r>
          </a:p>
          <a:p>
            <a:endParaRPr lang="it-IT" sz="9600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493004-D2B8-4AAA-BA8E-4ABB5FDC5C10}"/>
              </a:ext>
            </a:extLst>
          </p:cNvPr>
          <p:cNvSpPr/>
          <p:nvPr/>
        </p:nvSpPr>
        <p:spPr>
          <a:xfrm>
            <a:off x="4318782" y="5278358"/>
            <a:ext cx="73011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giovedì 25 giugno 2020 - ore 12</a:t>
            </a:r>
            <a:b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5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38419D8-4BDC-44FD-A7BD-E41353316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93" y="1885990"/>
            <a:ext cx="365761" cy="4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522" y="212462"/>
            <a:ext cx="11663200" cy="4518564"/>
          </a:xfrm>
          <a:solidFill>
            <a:schemeClr val="accent6">
              <a:lumMod val="40000"/>
              <a:lumOff val="60000"/>
            </a:schemeClr>
          </a:solidFill>
          <a:ln w="38100" cmpd="dbl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Customer Management Multimedia 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L'acronimo CMMC evidenzia l'obiettivo del Club: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perseguire il miglioramento dei servizi resi ai Clienti (prima C), 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gestendoli (Management - M ) 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attraverso i diversi canali (Multimedia - M) e 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con la valorizzazione delle Competenze (seconda C) sui processi di relazione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Il Club CMMC dal 1997 aggrega Aziende che si occupano di relazione ed esperienza con Clienti attraverso i canali multimediali ed agevola il confronto tra i Responsabili che operano lungo la filiera valorizzandone le professionalità.</a:t>
            </a:r>
            <a:b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www.club-cmmc.it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1038" descr="logoCM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802" y="4876463"/>
            <a:ext cx="2648258" cy="194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9A7174E-3565-4256-AC9A-E54550EA9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6" y="6310451"/>
            <a:ext cx="5233924" cy="5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fotografia, persona, arancia, uomo&#10;&#10;Descrizione generata automaticamente">
            <a:extLst>
              <a:ext uri="{FF2B5EF4-FFF2-40B4-BE49-F238E27FC236}">
                <a16:creationId xmlns:a16="http://schemas.microsoft.com/office/drawing/2014/main" id="{6218DD45-0EDA-40E2-B073-1E03A999B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65" y="2162554"/>
            <a:ext cx="5548723" cy="298622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F7281C-B846-41A4-96BD-F04201AAB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7" y="67949"/>
            <a:ext cx="10280118" cy="84449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2D28F53-AF81-4561-BEB5-1F276812A674}"/>
              </a:ext>
            </a:extLst>
          </p:cNvPr>
          <p:cNvSpPr/>
          <p:nvPr/>
        </p:nvSpPr>
        <p:spPr>
          <a:xfrm>
            <a:off x="2883877" y="776697"/>
            <a:ext cx="73011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giovedì 25 giugno 2020 - ore 12</a:t>
            </a:r>
            <a:b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500" dirty="0"/>
          </a:p>
        </p:txBody>
      </p:sp>
      <p:pic>
        <p:nvPicPr>
          <p:cNvPr id="9" name="Picture 1038" descr="logoCMMC">
            <a:extLst>
              <a:ext uri="{FF2B5EF4-FFF2-40B4-BE49-F238E27FC236}">
                <a16:creationId xmlns:a16="http://schemas.microsoft.com/office/drawing/2014/main" id="{C3F447C2-4E72-4153-A199-314E6385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793E70-3B45-4695-A79C-D092F9C0B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6" y="6310451"/>
            <a:ext cx="5233924" cy="54754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7FF5C64-55EB-4534-B5DA-AF6E7F984578}"/>
              </a:ext>
            </a:extLst>
          </p:cNvPr>
          <p:cNvSpPr/>
          <p:nvPr/>
        </p:nvSpPr>
        <p:spPr>
          <a:xfrm>
            <a:off x="-9956" y="1475815"/>
            <a:ext cx="85250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- Fabio Barbuto</a:t>
            </a:r>
            <a:b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it-IT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Contact</a:t>
            </a: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Center Operations Supervisor, BPER</a:t>
            </a:r>
            <a:b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- Agostino Bertoldi</a:t>
            </a:r>
            <a:b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VP Southern Europe, </a:t>
            </a:r>
            <a:r>
              <a:rPr lang="it-IT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LivePerson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FF0000"/>
                </a:solidFill>
                <a:latin typeface="Verdana, Arial, Helvetica, sans-serif"/>
              </a:rPr>
              <a:t>- Claudio Giovaruscio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  <a:t>Responsabile Customer Care, </a:t>
            </a:r>
            <a:r>
              <a:rPr lang="it-IT" sz="2000" b="1" dirty="0" err="1">
                <a:solidFill>
                  <a:srgbClr val="000000"/>
                </a:solidFill>
                <a:latin typeface="Verdana, Arial, Helvetica, sans-serif"/>
              </a:rPr>
              <a:t>Verisure</a:t>
            </a:r>
            <a: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Verdana, Arial, Helvetica, sans-serif"/>
              </a:rPr>
              <a:t>Italy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FF0000"/>
                </a:solidFill>
                <a:latin typeface="Verdana, Arial, Helvetica, sans-serif"/>
              </a:rPr>
              <a:t>- Simone Ballarati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  <a:t>Marketing Business Development, Ingo Group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FF0000"/>
                </a:solidFill>
                <a:latin typeface="Verdana, Arial, Helvetica, sans-serif"/>
              </a:rPr>
              <a:t>- Marco Pasculli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  <a:t>Direttore Generale, NFON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FF0000"/>
                </a:solidFill>
                <a:latin typeface="Verdana, Arial, Helvetica, sans-serif"/>
              </a:rPr>
              <a:t>- Andrea Livini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  <a:t>Business Development Manager, </a:t>
            </a:r>
            <a:r>
              <a:rPr lang="it-IT" sz="2000" b="1" dirty="0" err="1">
                <a:solidFill>
                  <a:srgbClr val="000000"/>
                </a:solidFill>
                <a:latin typeface="Verdana, Arial, Helvetica, sans-serif"/>
              </a:rPr>
              <a:t>Alcmeon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FF0000"/>
                </a:solidFill>
                <a:latin typeface="Verdana, Arial, Helvetica, sans-serif"/>
              </a:rPr>
              <a:t>- Laura Tosto</a:t>
            </a:r>
            <a:b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</a:br>
            <a:r>
              <a:rPr lang="it-IT" sz="2000" b="1" dirty="0">
                <a:solidFill>
                  <a:srgbClr val="000000"/>
                </a:solidFill>
                <a:latin typeface="Verdana, Arial, Helvetica, sans-serif"/>
              </a:rPr>
              <a:t>Presidente, </a:t>
            </a:r>
            <a:r>
              <a:rPr lang="it-IT" sz="2000" b="1" dirty="0" err="1">
                <a:solidFill>
                  <a:srgbClr val="000000"/>
                </a:solidFill>
                <a:latin typeface="Verdana, Arial, Helvetica, sans-serif"/>
              </a:rPr>
              <a:t>Datacontact</a:t>
            </a:r>
            <a:endParaRPr lang="it-IT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3AE72B-503D-4E39-A648-93B1965C3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73" y="258753"/>
            <a:ext cx="389053" cy="4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5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3F7281C-B846-41A4-96BD-F04201AA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7" y="67949"/>
            <a:ext cx="10280118" cy="84449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2D28F53-AF81-4561-BEB5-1F276812A674}"/>
              </a:ext>
            </a:extLst>
          </p:cNvPr>
          <p:cNvSpPr/>
          <p:nvPr/>
        </p:nvSpPr>
        <p:spPr>
          <a:xfrm>
            <a:off x="2883877" y="776697"/>
            <a:ext cx="73011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giovedì 25 giugno 2020 - ore 12</a:t>
            </a:r>
            <a:b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500" dirty="0"/>
          </a:p>
        </p:txBody>
      </p:sp>
      <p:pic>
        <p:nvPicPr>
          <p:cNvPr id="9" name="Picture 1038" descr="logoCMMC">
            <a:extLst>
              <a:ext uri="{FF2B5EF4-FFF2-40B4-BE49-F238E27FC236}">
                <a16:creationId xmlns:a16="http://schemas.microsoft.com/office/drawing/2014/main" id="{C3F447C2-4E72-4153-A199-314E6385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793E70-3B45-4695-A79C-D092F9C0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6" y="6310451"/>
            <a:ext cx="5233924" cy="5475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63AE72B-503D-4E39-A648-93B1965C3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73" y="258753"/>
            <a:ext cx="389053" cy="46288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18E41-E676-475A-BEBE-A6699E2C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193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/>
              <a:t>Qualche domanda:</a:t>
            </a:r>
            <a:br>
              <a:rPr lang="it-IT" b="1" dirty="0"/>
            </a:br>
            <a:r>
              <a:rPr lang="it-IT" b="1" i="1" dirty="0"/>
              <a:t>- Come attivare il servizio WhatsApp all’interno del Servizio Clienti?</a:t>
            </a:r>
            <a:br>
              <a:rPr lang="it-IT" b="1" dirty="0"/>
            </a:br>
            <a:r>
              <a:rPr lang="it-IT" b="1" i="1" dirty="0"/>
              <a:t>- Quanto vale oggi il canale WhatsApp? Da chi è più usato?</a:t>
            </a:r>
            <a:br>
              <a:rPr lang="it-IT" b="1" dirty="0"/>
            </a:br>
            <a:r>
              <a:rPr lang="it-IT" b="1" i="1" dirty="0"/>
              <a:t>- Quali sono i KPI più efficaci per monitorare il servizio WhatsApp?</a:t>
            </a:r>
            <a:br>
              <a:rPr lang="it-IT" b="1" dirty="0"/>
            </a:br>
            <a:r>
              <a:rPr lang="it-IT" b="1" i="1" dirty="0"/>
              <a:t>- Come sono gestite le risposte alle note vocali?</a:t>
            </a:r>
            <a:br>
              <a:rPr lang="it-IT" b="1" i="1" dirty="0"/>
            </a:br>
            <a:r>
              <a:rPr lang="it-IT" b="1" i="1" dirty="0"/>
              <a:t>- Cosa significa essere nel “pocket” dei clienti?</a:t>
            </a:r>
            <a:br>
              <a:rPr lang="it-IT" b="1" i="1" dirty="0"/>
            </a:br>
            <a:r>
              <a:rPr lang="it-IT" b="1" i="1" dirty="0"/>
              <a:t>- Come usare la capacità conversazionale e quali le metriche impiegate?</a:t>
            </a:r>
            <a:br>
              <a:rPr lang="it-IT" b="1" i="1" dirty="0"/>
            </a:br>
            <a:r>
              <a:rPr lang="it-IT" b="1" i="1" dirty="0"/>
              <a:t>- Come gestire la messaggistica asincrona?</a:t>
            </a:r>
            <a:br>
              <a:rPr lang="it-IT" b="1" i="1" dirty="0"/>
            </a:br>
            <a:r>
              <a:rPr lang="it-IT" b="1" i="1" dirty="0"/>
              <a:t>- Quali sono gli aspetti di privacy e sicurezza da considerare?</a:t>
            </a:r>
            <a:br>
              <a:rPr lang="it-IT" b="1" i="1" dirty="0"/>
            </a:br>
            <a:r>
              <a:rPr lang="it-IT" b="1" i="1" dirty="0"/>
              <a:t>- Quali sono le modalità di integrazione per garantire il </a:t>
            </a:r>
            <a:r>
              <a:rPr lang="it-IT" b="1" i="1" dirty="0" err="1"/>
              <a:t>journey</a:t>
            </a:r>
            <a:r>
              <a:rPr lang="it-IT" b="1" i="1" dirty="0"/>
              <a:t> del cliente?</a:t>
            </a:r>
            <a:br>
              <a:rPr lang="it-IT" b="1" i="1" dirty="0"/>
            </a:br>
            <a:r>
              <a:rPr lang="it-IT" b="1" i="1" dirty="0"/>
              <a:t>- Quanto sono le effettive possibilità di impiego: dall’assistenza al selling?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11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8" descr="logoCMMC">
            <a:extLst>
              <a:ext uri="{FF2B5EF4-FFF2-40B4-BE49-F238E27FC236}">
                <a16:creationId xmlns:a16="http://schemas.microsoft.com/office/drawing/2014/main" id="{C3F447C2-4E72-4153-A199-314E6385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793E70-3B45-4695-A79C-D092F9C0B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451"/>
            <a:ext cx="5233924" cy="54754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73816A-870A-4491-B928-FFB2E6A80B88}"/>
              </a:ext>
            </a:extLst>
          </p:cNvPr>
          <p:cNvSpPr txBox="1"/>
          <p:nvPr/>
        </p:nvSpPr>
        <p:spPr>
          <a:xfrm>
            <a:off x="2364481" y="455348"/>
            <a:ext cx="8455919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BPO &amp; Coworking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B15425-F57C-4481-9A57-AD79F8A1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432" y="1033005"/>
            <a:ext cx="9357360" cy="5366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it-IT" sz="2400" i="1" dirty="0"/>
            </a:br>
            <a:r>
              <a:rPr lang="it-IT" sz="3000" i="1" dirty="0"/>
              <a:t>Agenda</a:t>
            </a:r>
            <a:br>
              <a:rPr lang="it-IT" sz="3000" i="1" dirty="0"/>
            </a:br>
            <a:br>
              <a:rPr lang="it-IT" sz="2400" i="1" dirty="0"/>
            </a:br>
            <a:r>
              <a:rPr lang="it-IT" sz="2400" i="1" dirty="0"/>
              <a:t>ore 12.00. Benvenuti e Introduzione</a:t>
            </a:r>
            <a:br>
              <a:rPr lang="it-IT" sz="2400" i="1" dirty="0"/>
            </a:br>
            <a:br>
              <a:rPr lang="it-IT" sz="2400" i="1" dirty="0"/>
            </a:br>
            <a:r>
              <a:rPr lang="it-IT" b="1" dirty="0">
                <a:solidFill>
                  <a:srgbClr val="002060"/>
                </a:solidFill>
              </a:rPr>
              <a:t>Mario Massone, Club CMMC</a:t>
            </a:r>
            <a:br>
              <a:rPr lang="it-IT" sz="2400" i="1" dirty="0"/>
            </a:br>
            <a:br>
              <a:rPr lang="it-IT" sz="2400" i="1" dirty="0"/>
            </a:br>
            <a:r>
              <a:rPr lang="it-IT" b="1" dirty="0">
                <a:solidFill>
                  <a:srgbClr val="002060"/>
                </a:solidFill>
              </a:rPr>
              <a:t>Federico Bianchi, </a:t>
            </a:r>
            <a:r>
              <a:rPr lang="it-IT" b="1" dirty="0" err="1">
                <a:solidFill>
                  <a:srgbClr val="002060"/>
                </a:solidFill>
              </a:rPr>
              <a:t>Smartworking</a:t>
            </a:r>
            <a:br>
              <a:rPr lang="it-IT" sz="2400" i="1" dirty="0"/>
            </a:br>
            <a:br>
              <a:rPr lang="it-IT" sz="2400" i="1" dirty="0"/>
            </a:br>
            <a:r>
              <a:rPr lang="it-IT" sz="2400" i="1" dirty="0"/>
              <a:t>ore 12.15. Sono stati invitati per approfondire: </a:t>
            </a:r>
            <a:br>
              <a:rPr lang="it-IT" sz="2400" i="1" dirty="0"/>
            </a:br>
            <a:endParaRPr lang="it-IT" sz="2400" dirty="0"/>
          </a:p>
          <a:p>
            <a:r>
              <a:rPr lang="it-IT" b="1" dirty="0">
                <a:solidFill>
                  <a:srgbClr val="002060"/>
                </a:solidFill>
              </a:rPr>
              <a:t>Laura Tosto, </a:t>
            </a:r>
            <a:r>
              <a:rPr lang="it-IT" b="1" dirty="0" err="1">
                <a:solidFill>
                  <a:srgbClr val="002060"/>
                </a:solidFill>
              </a:rPr>
              <a:t>Datacontact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Lelio </a:t>
            </a:r>
            <a:r>
              <a:rPr lang="it-IT" b="1" dirty="0" err="1">
                <a:solidFill>
                  <a:srgbClr val="002060"/>
                </a:solidFill>
              </a:rPr>
              <a:t>Borgherese</a:t>
            </a:r>
            <a:r>
              <a:rPr lang="it-IT" b="1" dirty="0">
                <a:solidFill>
                  <a:srgbClr val="002060"/>
                </a:solidFill>
              </a:rPr>
              <a:t>, Network </a:t>
            </a:r>
            <a:r>
              <a:rPr lang="it-IT" b="1" dirty="0" err="1">
                <a:solidFill>
                  <a:srgbClr val="002060"/>
                </a:solidFill>
              </a:rPr>
              <a:t>Contact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</a:p>
          <a:p>
            <a:r>
              <a:rPr lang="it-IT" b="1" dirty="0">
                <a:solidFill>
                  <a:srgbClr val="002060"/>
                </a:solidFill>
              </a:rPr>
              <a:t>Franz Di Bella, </a:t>
            </a:r>
            <a:r>
              <a:rPr lang="it-IT" b="1" dirty="0" err="1">
                <a:solidFill>
                  <a:srgbClr val="002060"/>
                </a:solidFill>
              </a:rPr>
              <a:t>Netith</a:t>
            </a:r>
            <a:r>
              <a:rPr lang="it-IT" b="1" dirty="0">
                <a:solidFill>
                  <a:srgbClr val="002060"/>
                </a:solidFill>
              </a:rPr>
              <a:t> </a:t>
            </a:r>
          </a:p>
          <a:p>
            <a:r>
              <a:rPr lang="it-IT" b="1" dirty="0">
                <a:solidFill>
                  <a:srgbClr val="002060"/>
                </a:solidFill>
              </a:rPr>
              <a:t>Fernando Palumbo, </a:t>
            </a:r>
            <a:r>
              <a:rPr lang="it-IT" b="1" dirty="0" err="1">
                <a:solidFill>
                  <a:srgbClr val="002060"/>
                </a:solidFill>
              </a:rPr>
              <a:t>Ennova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Carlo Rosini, </a:t>
            </a:r>
            <a:r>
              <a:rPr lang="it-IT" b="1" dirty="0" err="1">
                <a:solidFill>
                  <a:srgbClr val="002060"/>
                </a:solidFill>
              </a:rPr>
              <a:t>Covisian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br>
              <a:rPr lang="it-IT" sz="2400" i="1" dirty="0"/>
            </a:br>
            <a:r>
              <a:rPr lang="it-IT" sz="2400" i="1" dirty="0"/>
              <a:t>Ore 13,00 Conclusione incontro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99CC46-CAE2-4201-950B-852CAF79A886}"/>
              </a:ext>
            </a:extLst>
          </p:cNvPr>
          <p:cNvSpPr/>
          <p:nvPr/>
        </p:nvSpPr>
        <p:spPr>
          <a:xfrm>
            <a:off x="5842782" y="1580597"/>
            <a:ext cx="73011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giovedì 2 luglio 2020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- ore 12</a:t>
            </a:r>
            <a:b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5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D47491-A53B-406E-B266-07FF0C521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" y="52057"/>
            <a:ext cx="5547711" cy="52196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CB835F-F1CE-425D-A2EC-8CA070010987}"/>
              </a:ext>
            </a:extLst>
          </p:cNvPr>
          <p:cNvSpPr txBox="1"/>
          <p:nvPr/>
        </p:nvSpPr>
        <p:spPr>
          <a:xfrm>
            <a:off x="7160455" y="4494569"/>
            <a:ext cx="5031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Non sprechiamo questa crisi. </a:t>
            </a:r>
            <a:br>
              <a:rPr lang="it-IT" sz="2800" dirty="0"/>
            </a:br>
            <a:r>
              <a:rPr lang="it-IT" sz="2800" dirty="0"/>
              <a:t>Poiché non si ritorna indietro, non resta che riflettere sul futuro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4876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419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Verdana, Arial, Helvetica, sans-serif</vt:lpstr>
      <vt:lpstr>Tema di Office</vt:lpstr>
      <vt:lpstr>Presentazione standard di PowerPoint</vt:lpstr>
      <vt:lpstr>Customer Management Multimedia Competence L'acronimo CMMC evidenzia l'obiettivo del Club: perseguire il miglioramento dei servizi resi ai Clienti (prima C),  gestendoli (Management - M )  attraverso i diversi canali (Multimedia - M) e  con la valorizzazione delle Competenze (seconda C) sui processi di relazione  Il Club CMMC dal 1997 aggrega Aziende che si occupano di relazione ed esperienza con Clienti attraverso i canali multimediali ed agevola il confronto tra i Responsabili che operano lungo la filiera valorizzandone le professionalità. www.club-cmmc.it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Massone</dc:creator>
  <cp:lastModifiedBy>Mario Massone</cp:lastModifiedBy>
  <cp:revision>36</cp:revision>
  <dcterms:created xsi:type="dcterms:W3CDTF">2020-06-04T15:38:27Z</dcterms:created>
  <dcterms:modified xsi:type="dcterms:W3CDTF">2020-06-25T07:46:35Z</dcterms:modified>
</cp:coreProperties>
</file>