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media/image4.jpg" ContentType="image/jpg"/>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media/image19.jpg" ContentType="image/jpg"/>
  <Override PartName="/ppt/tags/tag8.xml" ContentType="application/vnd.openxmlformats-officedocument.presentationml.tags+xml"/>
  <Override PartName="/ppt/media/image20.jpg" ContentType="image/jpg"/>
  <Override PartName="/ppt/tags/tag9.xml" ContentType="application/vnd.openxmlformats-officedocument.presentationml.tags+xml"/>
  <Override PartName="/ppt/media/image21.jpg" ContentType="image/jpg"/>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media/image29.jpg" ContentType="image/jpg"/>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94" r:id="rId3"/>
    <p:sldId id="295" r:id="rId4"/>
    <p:sldId id="289" r:id="rId5"/>
    <p:sldId id="258" r:id="rId6"/>
    <p:sldId id="259" r:id="rId7"/>
    <p:sldId id="296" r:id="rId8"/>
    <p:sldId id="291" r:id="rId9"/>
    <p:sldId id="260" r:id="rId10"/>
    <p:sldId id="297" r:id="rId11"/>
    <p:sldId id="265" r:id="rId12"/>
    <p:sldId id="261" r:id="rId13"/>
    <p:sldId id="305" r:id="rId14"/>
    <p:sldId id="303" r:id="rId15"/>
    <p:sldId id="262" r:id="rId16"/>
    <p:sldId id="292" r:id="rId17"/>
    <p:sldId id="306" r:id="rId18"/>
    <p:sldId id="304" r:id="rId19"/>
    <p:sldId id="302" r:id="rId20"/>
    <p:sldId id="298" r:id="rId21"/>
    <p:sldId id="263" r:id="rId22"/>
    <p:sldId id="264" r:id="rId23"/>
    <p:sldId id="266" r:id="rId24"/>
  </p:sldIdLst>
  <p:sldSz cx="12192000" cy="6858000"/>
  <p:notesSz cx="6858000" cy="9144000"/>
  <p:custDataLst>
    <p:tags r:id="rId26"/>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lena" id="{6EC77C4E-F810-42B5-BA0B-B193BBA3328B}">
          <p14:sldIdLst>
            <p14:sldId id="257"/>
            <p14:sldId id="294"/>
            <p14:sldId id="295"/>
            <p14:sldId id="289"/>
          </p14:sldIdLst>
        </p14:section>
        <p14:section name="Jennifer" id="{61D99C55-1C1A-4EFA-A685-20BBB7A6C05A}">
          <p14:sldIdLst>
            <p14:sldId id="258"/>
            <p14:sldId id="259"/>
            <p14:sldId id="296"/>
            <p14:sldId id="291"/>
            <p14:sldId id="260"/>
          </p14:sldIdLst>
        </p14:section>
        <p14:section name="Massimo" id="{4EDA6B4D-B4D9-4178-93E3-1FC49DC05C63}">
          <p14:sldIdLst>
            <p14:sldId id="297"/>
            <p14:sldId id="265"/>
            <p14:sldId id="261"/>
            <p14:sldId id="305"/>
          </p14:sldIdLst>
        </p14:section>
        <p14:section name="Davide(se presente) o Massimo" id="{A8DDB16A-4FD7-43C8-A034-C9CAF5221735}">
          <p14:sldIdLst>
            <p14:sldId id="303"/>
            <p14:sldId id="262"/>
            <p14:sldId id="292"/>
            <p14:sldId id="306"/>
            <p14:sldId id="304"/>
          </p14:sldIdLst>
        </p14:section>
        <p14:section name="Francesca +AUDIO 3 chat" id="{3D4AE540-8547-4355-92D4-C65DCE374D64}">
          <p14:sldIdLst>
            <p14:sldId id="302"/>
          </p14:sldIdLst>
        </p14:section>
        <p14:section name="Maria/Jennifer se assente" id="{2FC75D52-123D-4F00-AA71-A928E4C84998}">
          <p14:sldIdLst>
            <p14:sldId id="298"/>
            <p14:sldId id="263"/>
            <p14:sldId id="264"/>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1DCAC8-9024-4E9E-A189-8E3FB1F83ABD}" v="1" dt="2023-10-18T15:37:59.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2" d="100"/>
          <a:sy n="52"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C9C4D-D611-49B9-B2B9-0AF0DA27EDB8}" type="datetimeFigureOut">
              <a:rPr lang="it-IT" smtClean="0"/>
              <a:t>26/10/2023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81A0E-83AA-4ED9-A743-CB5C459FA6F7}" type="slidenum">
              <a:rPr lang="it-IT" smtClean="0"/>
              <a:t>‹N›</a:t>
            </a:fld>
            <a:endParaRPr lang="it-IT"/>
          </a:p>
        </p:txBody>
      </p:sp>
    </p:spTree>
    <p:extLst>
      <p:ext uri="{BB962C8B-B14F-4D97-AF65-F5344CB8AC3E}">
        <p14:creationId xmlns:p14="http://schemas.microsoft.com/office/powerpoint/2010/main" val="408462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B4267-FD12-436C-A400-74799FCF0CD5}" type="slidenum">
              <a:rPr kumimoji="0" lang="it-IT" sz="1200" b="0" i="0" u="none" strike="noStrike" kern="0" cap="none" spc="0" normalizeH="0" baseline="0" noProof="0" smtClean="0">
                <a:ln>
                  <a:noFill/>
                </a:ln>
                <a:solidFill>
                  <a:sysClr val="windowText" lastClr="000000"/>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70703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84775"/>
          </a:xfrm>
          <a:prstGeom prst="rect">
            <a:avLst/>
          </a:prstGeom>
        </p:spPr>
        <p:txBody>
          <a:bodyPr wrap="square" lIns="0" tIns="0" rIns="0" bIns="0">
            <a:spAutoFit/>
          </a:bodyPr>
          <a:lstStyle>
            <a:lvl1pPr>
              <a:defRPr sz="3800" b="1" i="0">
                <a:solidFill>
                  <a:schemeClr val="tx1"/>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251287"/>
          </a:xfrm>
          <a:prstGeom prst="rect">
            <a:avLst/>
          </a:prstGeom>
        </p:spPr>
        <p:txBody>
          <a:bodyPr wrap="square" lIns="0" tIns="0" rIns="0" bIns="0">
            <a:spAutoFit/>
          </a:bodyPr>
          <a:lstStyle>
            <a:lvl1pPr>
              <a:defRPr sz="1633"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C2E395A-8238-4447-B41A-FA957EA22355}" type="datetime1">
              <a:rPr lang="en-US" smtClean="0"/>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75690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3435" y="1079930"/>
            <a:ext cx="10245131" cy="584775"/>
          </a:xfrm>
        </p:spPr>
        <p:txBody>
          <a:bodyPr lIns="0" tIns="0" rIns="0" bIns="0"/>
          <a:lstStyle>
            <a:lvl1pPr>
              <a:defRPr sz="3800" b="1" i="0">
                <a:solidFill>
                  <a:schemeClr val="tx1"/>
                </a:solidFill>
                <a:latin typeface="Palatino Linotype"/>
                <a:cs typeface="Palatino Linotype"/>
              </a:defRPr>
            </a:lvl1pPr>
          </a:lstStyle>
          <a:p>
            <a:endParaRPr/>
          </a:p>
        </p:txBody>
      </p:sp>
      <p:sp>
        <p:nvSpPr>
          <p:cNvPr id="3" name="Holder 3"/>
          <p:cNvSpPr>
            <a:spLocks noGrp="1"/>
          </p:cNvSpPr>
          <p:nvPr>
            <p:ph type="body" idx="1"/>
          </p:nvPr>
        </p:nvSpPr>
        <p:spPr>
          <a:xfrm>
            <a:off x="6255411" y="2262105"/>
            <a:ext cx="5066453" cy="251287"/>
          </a:xfrm>
        </p:spPr>
        <p:txBody>
          <a:bodyPr lIns="0" tIns="0" rIns="0" bIns="0"/>
          <a:lstStyle>
            <a:lvl1pPr>
              <a:defRPr sz="1633"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13D42B6-8017-4E0A-A2A2-AFCD5DFEE690}" type="datetime1">
              <a:rPr lang="en-US" smtClean="0"/>
              <a:t>10/26/2023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ustDataLst>
      <p:tags r:id="rId1"/>
    </p:custDataLst>
    <p:extLst>
      <p:ext uri="{BB962C8B-B14F-4D97-AF65-F5344CB8AC3E}">
        <p14:creationId xmlns:p14="http://schemas.microsoft.com/office/powerpoint/2010/main" val="273343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73435" y="1079930"/>
            <a:ext cx="10245131" cy="584775"/>
          </a:xfrm>
        </p:spPr>
        <p:txBody>
          <a:bodyPr lIns="0" tIns="0" rIns="0" bIns="0"/>
          <a:lstStyle>
            <a:lvl1pPr>
              <a:defRPr sz="3800" b="1" i="0">
                <a:solidFill>
                  <a:schemeClr val="tx1"/>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37702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7702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F8BFBD5-E738-4357-9173-09FC96BBB848}" type="datetime1">
              <a:rPr lang="en-US" smtClean="0"/>
              <a:t>10/26/2023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54413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73435" y="1079930"/>
            <a:ext cx="10245131" cy="584775"/>
          </a:xfrm>
        </p:spPr>
        <p:txBody>
          <a:bodyPr lIns="0" tIns="0" rIns="0" bIns="0"/>
          <a:lstStyle>
            <a:lvl1pPr>
              <a:defRPr sz="3800" b="1" i="0">
                <a:solidFill>
                  <a:schemeClr val="tx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47A2DF4-B189-43E5-893C-4EC40FA0CBE1}" type="datetime1">
              <a:rPr lang="en-US" smtClean="0"/>
              <a:t>10/26/2023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80671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CB52A13-BBC2-4A1C-9448-C6ACABECE755}" type="datetime1">
              <a:rPr lang="en-US" smtClean="0"/>
              <a:t>10/26/2023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83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to">
    <p:spTree>
      <p:nvGrpSpPr>
        <p:cNvPr id="1" name=""/>
        <p:cNvGrpSpPr/>
        <p:nvPr/>
      </p:nvGrpSpPr>
      <p:grpSpPr>
        <a:xfrm>
          <a:off x="0" y="0"/>
          <a:ext cx="0" cy="0"/>
          <a:chOff x="0" y="0"/>
          <a:chExt cx="0" cy="0"/>
        </a:xfrm>
      </p:grpSpPr>
      <p:sp>
        <p:nvSpPr>
          <p:cNvPr id="43" name="Segnaposto immagine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7" y="2453724"/>
            <a:ext cx="887413" cy="889000"/>
          </a:xfrm>
        </p:spPr>
        <p:txBody>
          <a:bodyPr rtlCol="0">
            <a:normAutofit/>
          </a:bodyPr>
          <a:lstStyle>
            <a:lvl1pPr marL="0" indent="0">
              <a:buNone/>
              <a:defRPr sz="1000"/>
            </a:lvl1pPr>
          </a:lstStyle>
          <a:p>
            <a:pPr rtl="0"/>
            <a:r>
              <a:rPr lang="it-IT" noProof="0"/>
              <a:t>ICONA</a:t>
            </a:r>
          </a:p>
        </p:txBody>
      </p:sp>
      <p:sp>
        <p:nvSpPr>
          <p:cNvPr id="44" name="Segnaposto testo 39">
            <a:extLst>
              <a:ext uri="{FF2B5EF4-FFF2-40B4-BE49-F238E27FC236}">
                <a16:creationId xmlns:a16="http://schemas.microsoft.com/office/drawing/2014/main" id="{34FBB9E9-CEBE-45B8-BF68-9E764AEF4CBC}"/>
              </a:ext>
            </a:extLst>
          </p:cNvPr>
          <p:cNvSpPr>
            <a:spLocks noGrp="1"/>
          </p:cNvSpPr>
          <p:nvPr>
            <p:ph type="body" sz="quarter" idx="14" hasCustomPrompt="1"/>
          </p:nvPr>
        </p:nvSpPr>
        <p:spPr>
          <a:xfrm>
            <a:off x="9710762" y="4641488"/>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45" name="Segnaposto testo 46">
            <a:extLst>
              <a:ext uri="{FF2B5EF4-FFF2-40B4-BE49-F238E27FC236}">
                <a16:creationId xmlns:a16="http://schemas.microsoft.com/office/drawing/2014/main" id="{55B6C77E-DBDB-42A4-9B9B-3F2CF47584F0}"/>
              </a:ext>
            </a:extLst>
          </p:cNvPr>
          <p:cNvSpPr>
            <a:spLocks noGrp="1"/>
          </p:cNvSpPr>
          <p:nvPr>
            <p:ph type="body" sz="quarter" idx="18"/>
          </p:nvPr>
        </p:nvSpPr>
        <p:spPr>
          <a:xfrm>
            <a:off x="9710762" y="4240862"/>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46" name="Segnaposto immagine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6" y="2453724"/>
            <a:ext cx="887413" cy="889000"/>
          </a:xfrm>
        </p:spPr>
        <p:txBody>
          <a:bodyPr rtlCol="0">
            <a:normAutofit/>
          </a:bodyPr>
          <a:lstStyle>
            <a:lvl1pPr marL="0" indent="0">
              <a:buNone/>
              <a:defRPr sz="1000"/>
            </a:lvl1pPr>
          </a:lstStyle>
          <a:p>
            <a:pPr rtl="0"/>
            <a:r>
              <a:rPr lang="it-IT" noProof="0"/>
              <a:t>ICONA</a:t>
            </a:r>
          </a:p>
        </p:txBody>
      </p:sp>
      <p:sp>
        <p:nvSpPr>
          <p:cNvPr id="47" name="Segnaposto immagine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5" y="2453724"/>
            <a:ext cx="887413" cy="889000"/>
          </a:xfrm>
        </p:spPr>
        <p:txBody>
          <a:bodyPr rtlCol="0">
            <a:normAutofit/>
          </a:bodyPr>
          <a:lstStyle>
            <a:lvl1pPr marL="0" indent="0">
              <a:buNone/>
              <a:defRPr sz="1000"/>
            </a:lvl1pPr>
          </a:lstStyle>
          <a:p>
            <a:pPr rtl="0"/>
            <a:r>
              <a:rPr lang="it-IT" noProof="0"/>
              <a:t>ICONA</a:t>
            </a:r>
          </a:p>
        </p:txBody>
      </p:sp>
      <p:sp>
        <p:nvSpPr>
          <p:cNvPr id="52" name="Segnaposto immagine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7" y="4186831"/>
            <a:ext cx="887413" cy="889000"/>
          </a:xfrm>
        </p:spPr>
        <p:txBody>
          <a:bodyPr rtlCol="0">
            <a:normAutofit/>
          </a:bodyPr>
          <a:lstStyle>
            <a:lvl1pPr marL="0" indent="0">
              <a:buNone/>
              <a:defRPr sz="1000"/>
            </a:lvl1pPr>
          </a:lstStyle>
          <a:p>
            <a:pPr rtl="0"/>
            <a:r>
              <a:rPr lang="it-IT" noProof="0"/>
              <a:t>ICONA</a:t>
            </a:r>
          </a:p>
        </p:txBody>
      </p:sp>
      <p:sp>
        <p:nvSpPr>
          <p:cNvPr id="53" name="Segnaposto immagine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6" y="4186831"/>
            <a:ext cx="887413" cy="889000"/>
          </a:xfrm>
        </p:spPr>
        <p:txBody>
          <a:bodyPr rtlCol="0">
            <a:normAutofit/>
          </a:bodyPr>
          <a:lstStyle>
            <a:lvl1pPr marL="0" indent="0">
              <a:buNone/>
              <a:defRPr sz="1000"/>
            </a:lvl1pPr>
          </a:lstStyle>
          <a:p>
            <a:pPr rtl="0"/>
            <a:r>
              <a:rPr lang="it-IT" noProof="0"/>
              <a:t>ICONA</a:t>
            </a:r>
          </a:p>
        </p:txBody>
      </p:sp>
      <p:sp>
        <p:nvSpPr>
          <p:cNvPr id="54" name="Segnaposto immagine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5" y="4186831"/>
            <a:ext cx="887413" cy="889000"/>
          </a:xfrm>
        </p:spPr>
        <p:txBody>
          <a:bodyPr rtlCol="0">
            <a:normAutofit/>
          </a:bodyPr>
          <a:lstStyle>
            <a:lvl1pPr marL="0" indent="0">
              <a:buNone/>
              <a:defRPr sz="1000"/>
            </a:lvl1pPr>
          </a:lstStyle>
          <a:p>
            <a:pPr rtl="0"/>
            <a:r>
              <a:rPr lang="it-IT" noProof="0"/>
              <a:t>ICONA</a:t>
            </a:r>
          </a:p>
        </p:txBody>
      </p:sp>
      <p:sp>
        <p:nvSpPr>
          <p:cNvPr id="59" name="Segnaposto immagine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2" y="306053"/>
            <a:ext cx="887413" cy="889000"/>
          </a:xfrm>
        </p:spPr>
        <p:txBody>
          <a:bodyPr rtlCol="0">
            <a:normAutofit/>
          </a:bodyPr>
          <a:lstStyle>
            <a:lvl1pPr marL="0" indent="0">
              <a:buNone/>
              <a:defRPr sz="1000"/>
            </a:lvl1pPr>
          </a:lstStyle>
          <a:p>
            <a:pPr rtl="0"/>
            <a:r>
              <a:rPr lang="it-IT" noProof="0"/>
              <a:t>ICONA</a:t>
            </a:r>
          </a:p>
        </p:txBody>
      </p:sp>
      <p:sp>
        <p:nvSpPr>
          <p:cNvPr id="60" name="Segnaposto immagine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6" y="5749817"/>
            <a:ext cx="887413" cy="889000"/>
          </a:xfrm>
        </p:spPr>
        <p:txBody>
          <a:bodyPr rtlCol="0">
            <a:normAutofit/>
          </a:bodyPr>
          <a:lstStyle>
            <a:lvl1pPr marL="0" indent="0">
              <a:buNone/>
              <a:defRPr sz="1000"/>
            </a:lvl1pPr>
          </a:lstStyle>
          <a:p>
            <a:pPr rtl="0"/>
            <a:r>
              <a:rPr lang="it-IT" noProof="0"/>
              <a:t>ICONA</a:t>
            </a:r>
          </a:p>
        </p:txBody>
      </p:sp>
      <p:sp>
        <p:nvSpPr>
          <p:cNvPr id="77" name="Segnaposto testo 39">
            <a:extLst>
              <a:ext uri="{FF2B5EF4-FFF2-40B4-BE49-F238E27FC236}">
                <a16:creationId xmlns:a16="http://schemas.microsoft.com/office/drawing/2014/main" id="{F9B127AA-A9E2-41AB-8FAE-D787CE0242BD}"/>
              </a:ext>
            </a:extLst>
          </p:cNvPr>
          <p:cNvSpPr>
            <a:spLocks noGrp="1"/>
          </p:cNvSpPr>
          <p:nvPr>
            <p:ph type="body" sz="quarter" idx="26" hasCustomPrompt="1"/>
          </p:nvPr>
        </p:nvSpPr>
        <p:spPr>
          <a:xfrm>
            <a:off x="9710762" y="2877636"/>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78" name="Segnaposto testo 46">
            <a:extLst>
              <a:ext uri="{FF2B5EF4-FFF2-40B4-BE49-F238E27FC236}">
                <a16:creationId xmlns:a16="http://schemas.microsoft.com/office/drawing/2014/main" id="{716BD719-7234-4908-ABBF-43004C9CA957}"/>
              </a:ext>
            </a:extLst>
          </p:cNvPr>
          <p:cNvSpPr>
            <a:spLocks noGrp="1"/>
          </p:cNvSpPr>
          <p:nvPr>
            <p:ph type="body" sz="quarter" idx="27"/>
          </p:nvPr>
        </p:nvSpPr>
        <p:spPr>
          <a:xfrm>
            <a:off x="9710762" y="2477009"/>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79" name="Segnaposto testo 39">
            <a:extLst>
              <a:ext uri="{FF2B5EF4-FFF2-40B4-BE49-F238E27FC236}">
                <a16:creationId xmlns:a16="http://schemas.microsoft.com/office/drawing/2014/main" id="{626608D9-0200-4530-A392-8778E0D04406}"/>
              </a:ext>
            </a:extLst>
          </p:cNvPr>
          <p:cNvSpPr>
            <a:spLocks noGrp="1"/>
          </p:cNvSpPr>
          <p:nvPr>
            <p:ph type="body" sz="quarter" idx="28" hasCustomPrompt="1"/>
          </p:nvPr>
        </p:nvSpPr>
        <p:spPr>
          <a:xfrm>
            <a:off x="6116957" y="4641488"/>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80" name="Segnaposto testo 46">
            <a:extLst>
              <a:ext uri="{FF2B5EF4-FFF2-40B4-BE49-F238E27FC236}">
                <a16:creationId xmlns:a16="http://schemas.microsoft.com/office/drawing/2014/main" id="{752DFA8A-D6FA-4ECD-9E35-F71EA4E99C77}"/>
              </a:ext>
            </a:extLst>
          </p:cNvPr>
          <p:cNvSpPr>
            <a:spLocks noGrp="1"/>
          </p:cNvSpPr>
          <p:nvPr>
            <p:ph type="body" sz="quarter" idx="29"/>
          </p:nvPr>
        </p:nvSpPr>
        <p:spPr>
          <a:xfrm>
            <a:off x="6116957" y="4240862"/>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81" name="Segnaposto testo 39">
            <a:extLst>
              <a:ext uri="{FF2B5EF4-FFF2-40B4-BE49-F238E27FC236}">
                <a16:creationId xmlns:a16="http://schemas.microsoft.com/office/drawing/2014/main" id="{CF686D19-A348-4080-A966-C34BC802E272}"/>
              </a:ext>
            </a:extLst>
          </p:cNvPr>
          <p:cNvSpPr>
            <a:spLocks noGrp="1"/>
          </p:cNvSpPr>
          <p:nvPr>
            <p:ph type="body" sz="quarter" idx="30" hasCustomPrompt="1"/>
          </p:nvPr>
        </p:nvSpPr>
        <p:spPr>
          <a:xfrm>
            <a:off x="6116957" y="2877636"/>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82" name="Segnaposto testo 46">
            <a:extLst>
              <a:ext uri="{FF2B5EF4-FFF2-40B4-BE49-F238E27FC236}">
                <a16:creationId xmlns:a16="http://schemas.microsoft.com/office/drawing/2014/main" id="{60735320-27D8-4F8E-A024-598776C9D1C3}"/>
              </a:ext>
            </a:extLst>
          </p:cNvPr>
          <p:cNvSpPr>
            <a:spLocks noGrp="1"/>
          </p:cNvSpPr>
          <p:nvPr>
            <p:ph type="body" sz="quarter" idx="31"/>
          </p:nvPr>
        </p:nvSpPr>
        <p:spPr>
          <a:xfrm>
            <a:off x="6116957" y="2477009"/>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83" name="Segnaposto testo 39">
            <a:extLst>
              <a:ext uri="{FF2B5EF4-FFF2-40B4-BE49-F238E27FC236}">
                <a16:creationId xmlns:a16="http://schemas.microsoft.com/office/drawing/2014/main" id="{EAAFD4E3-0D64-4DC4-AC95-C45ABD2AE6F9}"/>
              </a:ext>
            </a:extLst>
          </p:cNvPr>
          <p:cNvSpPr>
            <a:spLocks noGrp="1"/>
          </p:cNvSpPr>
          <p:nvPr>
            <p:ph type="body" sz="quarter" idx="32" hasCustomPrompt="1"/>
          </p:nvPr>
        </p:nvSpPr>
        <p:spPr>
          <a:xfrm>
            <a:off x="6116957" y="6138282"/>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84" name="Segnaposto testo 46">
            <a:extLst>
              <a:ext uri="{FF2B5EF4-FFF2-40B4-BE49-F238E27FC236}">
                <a16:creationId xmlns:a16="http://schemas.microsoft.com/office/drawing/2014/main" id="{4E33188F-DB97-4480-8F80-07EABC10A011}"/>
              </a:ext>
            </a:extLst>
          </p:cNvPr>
          <p:cNvSpPr>
            <a:spLocks noGrp="1"/>
          </p:cNvSpPr>
          <p:nvPr>
            <p:ph type="body" sz="quarter" idx="33"/>
          </p:nvPr>
        </p:nvSpPr>
        <p:spPr>
          <a:xfrm>
            <a:off x="6116957" y="5750418"/>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85" name="Segnaposto testo 39">
            <a:extLst>
              <a:ext uri="{FF2B5EF4-FFF2-40B4-BE49-F238E27FC236}">
                <a16:creationId xmlns:a16="http://schemas.microsoft.com/office/drawing/2014/main" id="{72308068-AAC7-4C44-AAF1-B2E1EC218C53}"/>
              </a:ext>
            </a:extLst>
          </p:cNvPr>
          <p:cNvSpPr>
            <a:spLocks noGrp="1"/>
          </p:cNvSpPr>
          <p:nvPr>
            <p:ph type="body" sz="quarter" idx="34" hasCustomPrompt="1"/>
          </p:nvPr>
        </p:nvSpPr>
        <p:spPr>
          <a:xfrm>
            <a:off x="2553375" y="2877636"/>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86" name="Segnaposto testo 46">
            <a:extLst>
              <a:ext uri="{FF2B5EF4-FFF2-40B4-BE49-F238E27FC236}">
                <a16:creationId xmlns:a16="http://schemas.microsoft.com/office/drawing/2014/main" id="{0601897E-1B17-49DA-9E03-BCE007BD9ACC}"/>
              </a:ext>
            </a:extLst>
          </p:cNvPr>
          <p:cNvSpPr>
            <a:spLocks noGrp="1"/>
          </p:cNvSpPr>
          <p:nvPr>
            <p:ph type="body" sz="quarter" idx="35"/>
          </p:nvPr>
        </p:nvSpPr>
        <p:spPr>
          <a:xfrm>
            <a:off x="2553375" y="2477009"/>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87" name="Segnaposto testo 39">
            <a:extLst>
              <a:ext uri="{FF2B5EF4-FFF2-40B4-BE49-F238E27FC236}">
                <a16:creationId xmlns:a16="http://schemas.microsoft.com/office/drawing/2014/main" id="{19CE1DF1-96AA-415F-9715-D5354F419B53}"/>
              </a:ext>
            </a:extLst>
          </p:cNvPr>
          <p:cNvSpPr>
            <a:spLocks noGrp="1"/>
          </p:cNvSpPr>
          <p:nvPr>
            <p:ph type="body" sz="quarter" idx="36" hasCustomPrompt="1"/>
          </p:nvPr>
        </p:nvSpPr>
        <p:spPr>
          <a:xfrm>
            <a:off x="2553375" y="4641488"/>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88" name="Segnaposto testo 46">
            <a:extLst>
              <a:ext uri="{FF2B5EF4-FFF2-40B4-BE49-F238E27FC236}">
                <a16:creationId xmlns:a16="http://schemas.microsoft.com/office/drawing/2014/main" id="{9F9535F2-A766-44AF-9AD3-51BA2C6F2ED8}"/>
              </a:ext>
            </a:extLst>
          </p:cNvPr>
          <p:cNvSpPr>
            <a:spLocks noGrp="1"/>
          </p:cNvSpPr>
          <p:nvPr>
            <p:ph type="body" sz="quarter" idx="37"/>
          </p:nvPr>
        </p:nvSpPr>
        <p:spPr>
          <a:xfrm>
            <a:off x="2553375" y="4240862"/>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89" name="Segnaposto testo 39">
            <a:extLst>
              <a:ext uri="{FF2B5EF4-FFF2-40B4-BE49-F238E27FC236}">
                <a16:creationId xmlns:a16="http://schemas.microsoft.com/office/drawing/2014/main" id="{15177575-6B71-4584-8E0B-D151D973200D}"/>
              </a:ext>
            </a:extLst>
          </p:cNvPr>
          <p:cNvSpPr>
            <a:spLocks noGrp="1"/>
          </p:cNvSpPr>
          <p:nvPr>
            <p:ph type="body" sz="quarter" idx="38" hasCustomPrompt="1"/>
          </p:nvPr>
        </p:nvSpPr>
        <p:spPr>
          <a:xfrm>
            <a:off x="1749693" y="814919"/>
            <a:ext cx="2138339" cy="601662"/>
          </a:xfrm>
        </p:spPr>
        <p:txBody>
          <a:bodyPr rtlCol="0">
            <a:noAutofit/>
          </a:bodyPr>
          <a:lstStyle>
            <a:lvl1pPr marL="0" indent="0" algn="l">
              <a:buNone/>
              <a:defRPr sz="1100">
                <a:solidFill>
                  <a:schemeClr val="tx1"/>
                </a:solidFill>
              </a:defRPr>
            </a:lvl1pPr>
            <a:lvl2pPr marL="457223" indent="0">
              <a:buNone/>
              <a:defRPr sz="1100"/>
            </a:lvl2pPr>
            <a:lvl3pPr marL="914446" indent="0">
              <a:buNone/>
              <a:defRPr sz="1100"/>
            </a:lvl3pPr>
            <a:lvl4pPr marL="1371669" indent="0">
              <a:buNone/>
              <a:defRPr sz="1100"/>
            </a:lvl4pPr>
            <a:lvl5pPr marL="1828891" indent="0">
              <a:buNone/>
              <a:defRPr sz="1100"/>
            </a:lvl5pPr>
          </a:lstStyle>
          <a:p>
            <a:pPr lvl="0" rtl="0"/>
            <a:r>
              <a:rPr lang="it-IT" noProof="0"/>
              <a:t>Fare clic per modificare lo stile del titolo</a:t>
            </a:r>
          </a:p>
        </p:txBody>
      </p:sp>
      <p:sp>
        <p:nvSpPr>
          <p:cNvPr id="90" name="Segnaposto testo 46">
            <a:extLst>
              <a:ext uri="{FF2B5EF4-FFF2-40B4-BE49-F238E27FC236}">
                <a16:creationId xmlns:a16="http://schemas.microsoft.com/office/drawing/2014/main" id="{FC7F0546-1415-48CA-8E73-91D3480ED57D}"/>
              </a:ext>
            </a:extLst>
          </p:cNvPr>
          <p:cNvSpPr>
            <a:spLocks noGrp="1"/>
          </p:cNvSpPr>
          <p:nvPr>
            <p:ph type="body" sz="quarter" idx="39"/>
          </p:nvPr>
        </p:nvSpPr>
        <p:spPr>
          <a:xfrm>
            <a:off x="1749693" y="411977"/>
            <a:ext cx="2138339" cy="299767"/>
          </a:xfrm>
        </p:spPr>
        <p:txBody>
          <a:bodyPr rtlCol="0">
            <a:noAutofit/>
          </a:bodyPr>
          <a:lstStyle>
            <a:lvl1pPr marL="0" indent="0" algn="l">
              <a:lnSpc>
                <a:spcPct val="100000"/>
              </a:lnSpc>
              <a:spcBef>
                <a:spcPts val="0"/>
              </a:spcBef>
              <a:buNone/>
              <a:defRPr sz="1800" b="1">
                <a:latin typeface="+mj-lt"/>
              </a:defRPr>
            </a:lvl1pPr>
            <a:lvl2pPr marL="457223" indent="0">
              <a:buNone/>
              <a:defRPr sz="1800"/>
            </a:lvl2pPr>
            <a:lvl3pPr marL="914446" indent="0">
              <a:buNone/>
              <a:defRPr sz="1800"/>
            </a:lvl3pPr>
            <a:lvl4pPr marL="1371669" indent="0">
              <a:buNone/>
              <a:defRPr sz="1800"/>
            </a:lvl4pPr>
            <a:lvl5pPr marL="1828891"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AA017577-965B-4F93-A2EE-44D638A8C60A}"/>
              </a:ext>
            </a:extLst>
          </p:cNvPr>
          <p:cNvSpPr>
            <a:spLocks noGrp="1"/>
          </p:cNvSpPr>
          <p:nvPr>
            <p:ph type="title"/>
          </p:nvPr>
        </p:nvSpPr>
        <p:spPr>
          <a:xfrm>
            <a:off x="5753099" y="457200"/>
            <a:ext cx="6096001" cy="3508653"/>
          </a:xfrm>
        </p:spPr>
        <p:txBody>
          <a:bodyPr rtlCol="0"/>
          <a:lstStyle>
            <a:lvl1pPr algn="r">
              <a:defRPr/>
            </a:lvl1pPr>
          </a:lstStyle>
          <a:p>
            <a:pPr rtl="0"/>
            <a:r>
              <a:rPr lang="it-IT" noProof="0"/>
              <a:t>Fare clic per modificare lo stile del titolo dello schema</a:t>
            </a:r>
          </a:p>
        </p:txBody>
      </p:sp>
    </p:spTree>
    <p:extLst>
      <p:ext uri="{BB962C8B-B14F-4D97-AF65-F5344CB8AC3E}">
        <p14:creationId xmlns:p14="http://schemas.microsoft.com/office/powerpoint/2010/main" val="414105422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3435" y="1079930"/>
            <a:ext cx="10245131" cy="877163"/>
          </a:xfrm>
          <a:prstGeom prst="rect">
            <a:avLst/>
          </a:prstGeom>
        </p:spPr>
        <p:txBody>
          <a:bodyPr wrap="square" lIns="0" tIns="0" rIns="0" bIns="0">
            <a:spAutoFit/>
          </a:bodyPr>
          <a:lstStyle>
            <a:lvl1pPr>
              <a:defRPr sz="5700" b="1" i="0">
                <a:solidFill>
                  <a:schemeClr val="tx1"/>
                </a:solidFill>
                <a:latin typeface="Palatino Linotype"/>
                <a:cs typeface="Palatino Linotype"/>
              </a:defRPr>
            </a:lvl1pPr>
          </a:lstStyle>
          <a:p>
            <a:endParaRPr/>
          </a:p>
        </p:txBody>
      </p:sp>
      <p:sp>
        <p:nvSpPr>
          <p:cNvPr id="3" name="Holder 3"/>
          <p:cNvSpPr>
            <a:spLocks noGrp="1"/>
          </p:cNvSpPr>
          <p:nvPr>
            <p:ph type="body" idx="1"/>
          </p:nvPr>
        </p:nvSpPr>
        <p:spPr>
          <a:xfrm>
            <a:off x="6255411" y="2262105"/>
            <a:ext cx="5066453" cy="377026"/>
          </a:xfrm>
          <a:prstGeom prst="rect">
            <a:avLst/>
          </a:prstGeom>
        </p:spPr>
        <p:txBody>
          <a:bodyPr wrap="square" lIns="0" tIns="0" rIns="0" bIns="0">
            <a:spAutoFit/>
          </a:bodyPr>
          <a:lstStyle>
            <a:lvl1pPr>
              <a:defRPr sz="245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8023DC4F-2C84-42F0-BB9E-18AF43D4E3ED}" type="datetime1">
              <a:rPr lang="en-US" smtClean="0"/>
              <a:t>10/26/2023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119744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mp3"/><Relationship Id="rId7" Type="http://schemas.openxmlformats.org/officeDocument/2006/relationships/image" Target="../media/image37.jpeg"/><Relationship Id="rId2" Type="http://schemas.microsoft.com/office/2007/relationships/media" Target="../media/media1.mp3"/><Relationship Id="rId1" Type="http://schemas.openxmlformats.org/officeDocument/2006/relationships/tags" Target="../tags/tag21.xml"/><Relationship Id="rId6" Type="http://schemas.openxmlformats.org/officeDocument/2006/relationships/slideLayout" Target="../slideLayouts/slideLayout2.xml"/><Relationship Id="rId5" Type="http://schemas.openxmlformats.org/officeDocument/2006/relationships/audio" Target="../media/media2.mp3"/><Relationship Id="rId4" Type="http://schemas.microsoft.com/office/2007/relationships/media" Target="../media/media2.mp3"/></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notesSlide" Target="../notesSlides/notesSlide1.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slideLayout" Target="../slideLayouts/slideLayout6.xml"/><Relationship Id="rId16" Type="http://schemas.openxmlformats.org/officeDocument/2006/relationships/image" Target="../media/image17.png"/><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00399" y="0"/>
            <a:ext cx="6991350" cy="6858000"/>
          </a:xfrm>
          <a:custGeom>
            <a:avLst/>
            <a:gdLst/>
            <a:ahLst/>
            <a:cxnLst/>
            <a:rect l="l" t="t" r="r" b="b"/>
            <a:pathLst>
              <a:path w="10487025" h="10287000">
                <a:moveTo>
                  <a:pt x="10487024" y="10286999"/>
                </a:moveTo>
                <a:lnTo>
                  <a:pt x="0" y="10286999"/>
                </a:lnTo>
                <a:lnTo>
                  <a:pt x="0" y="0"/>
                </a:lnTo>
                <a:lnTo>
                  <a:pt x="10487024" y="0"/>
                </a:lnTo>
                <a:lnTo>
                  <a:pt x="10487024" y="10286999"/>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 name="object 3"/>
          <p:cNvSpPr txBox="1"/>
          <p:nvPr/>
        </p:nvSpPr>
        <p:spPr>
          <a:xfrm>
            <a:off x="5808367" y="482601"/>
            <a:ext cx="5814907" cy="5972618"/>
          </a:xfrm>
          <a:prstGeom prst="rect">
            <a:avLst/>
          </a:prstGeom>
        </p:spPr>
        <p:txBody>
          <a:bodyPr vert="horz" wrap="square" lIns="0" tIns="11007" rIns="0" bIns="0" rtlCol="0">
            <a:spAutoFit/>
          </a:bodyPr>
          <a:lstStyle/>
          <a:p>
            <a:pPr marL="8467" marR="3387" indent="-423" algn="ctr" defTabSz="609630">
              <a:lnSpc>
                <a:spcPct val="99800"/>
              </a:lnSpc>
              <a:spcBef>
                <a:spcPts val="87"/>
              </a:spcBef>
            </a:pPr>
            <a:r>
              <a:rPr lang="it-IT" sz="5534" b="1" kern="0" spc="-7" dirty="0">
                <a:solidFill>
                  <a:srgbClr val="FFFFFF"/>
                </a:solidFill>
                <a:latin typeface="Palatino Linotype"/>
                <a:cs typeface="Palatino Linotype"/>
              </a:rPr>
              <a:t>Intelligenza Artificiale ed Emotiva per un dialogo digitale più umano. Bard e ChatGPT a confronto</a:t>
            </a:r>
          </a:p>
        </p:txBody>
      </p:sp>
      <p:pic>
        <p:nvPicPr>
          <p:cNvPr id="4" name="object 4"/>
          <p:cNvPicPr>
            <a:picLocks noChangeAspect="1"/>
          </p:cNvPicPr>
          <p:nvPr/>
        </p:nvPicPr>
        <p:blipFill>
          <a:blip r:embed="rId3">
            <a:extLst>
              <a:ext uri="{28A0092B-C50C-407E-A947-70E740481C1C}">
                <a14:useLocalDpi xmlns:a14="http://schemas.microsoft.com/office/drawing/2010/main" val="0"/>
              </a:ext>
            </a:extLst>
          </a:blip>
          <a:srcRect/>
          <a:stretch/>
        </p:blipFill>
        <p:spPr>
          <a:xfrm>
            <a:off x="537825" y="1243013"/>
            <a:ext cx="4083939" cy="4371975"/>
          </a:xfrm>
          <a:prstGeom prst="rect">
            <a:avLst/>
          </a:prstGeom>
        </p:spPr>
      </p:pic>
      <p:sp>
        <p:nvSpPr>
          <p:cNvPr id="5" name="Segnaposto numero diapositiva 4">
            <a:extLst>
              <a:ext uri="{FF2B5EF4-FFF2-40B4-BE49-F238E27FC236}">
                <a16:creationId xmlns:a16="http://schemas.microsoft.com/office/drawing/2014/main" id="{0A7E07ED-D946-D02A-95A4-5C0D628CF82A}"/>
              </a:ext>
            </a:extLst>
          </p:cNvPr>
          <p:cNvSpPr>
            <a:spLocks noGrp="1"/>
          </p:cNvSpPr>
          <p:nvPr>
            <p:ph type="sldNum" sz="quarter" idx="7"/>
          </p:nvPr>
        </p:nvSpPr>
        <p:spPr>
          <a:xfrm>
            <a:off x="10078721" y="6536174"/>
            <a:ext cx="1869440" cy="184666"/>
          </a:xfrm>
        </p:spPr>
        <p:txBody>
          <a:bodyPr/>
          <a:lstStyle/>
          <a:p>
            <a:pPr defTabSz="609630"/>
            <a:fld id="{B6F15528-21DE-4FAA-801E-634DDDAF4B2B}" type="slidenum">
              <a:rPr lang="it-IT" sz="1200" kern="0">
                <a:solidFill>
                  <a:prstClr val="black">
                    <a:tint val="75000"/>
                  </a:prstClr>
                </a:solidFill>
              </a:rPr>
              <a:pPr defTabSz="609630"/>
              <a:t>1</a:t>
            </a:fld>
            <a:endParaRPr lang="it-IT" sz="1200" kern="0" dirty="0">
              <a:solidFill>
                <a:prstClr val="black">
                  <a:tint val="75000"/>
                </a:prstClr>
              </a:solidFill>
            </a:endParaRPr>
          </a:p>
        </p:txBody>
      </p:sp>
      <p:pic>
        <p:nvPicPr>
          <p:cNvPr id="7" name="Immagine 6" descr="Immagine che contiene testo, Carattere, logo, Elementi grafici&#10;&#10;Descrizione generata automaticamente">
            <a:extLst>
              <a:ext uri="{FF2B5EF4-FFF2-40B4-BE49-F238E27FC236}">
                <a16:creationId xmlns:a16="http://schemas.microsoft.com/office/drawing/2014/main" id="{386E8B92-1D5D-625B-0347-5CB6F995B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368" y="5031740"/>
            <a:ext cx="2228850" cy="1689100"/>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extLst>
              <a:ext uri="{28A0092B-C50C-407E-A947-70E740481C1C}">
                <a14:useLocalDpi xmlns:a14="http://schemas.microsoft.com/office/drawing/2010/main" val="0"/>
              </a:ext>
            </a:extLst>
          </a:blip>
          <a:srcRect/>
          <a:stretch/>
        </p:blipFill>
        <p:spPr>
          <a:xfrm>
            <a:off x="1267825" y="762001"/>
            <a:ext cx="3555999" cy="5333999"/>
          </a:xfrm>
          <a:prstGeom prst="rect">
            <a:avLst/>
          </a:prstGeom>
        </p:spPr>
      </p:pic>
      <p:sp>
        <p:nvSpPr>
          <p:cNvPr id="6" name="CasellaDiTesto 5"/>
          <p:cNvSpPr txBox="1"/>
          <p:nvPr/>
        </p:nvSpPr>
        <p:spPr>
          <a:xfrm>
            <a:off x="6248400" y="2463801"/>
            <a:ext cx="5334000" cy="2308324"/>
          </a:xfrm>
          <a:prstGeom prst="rect">
            <a:avLst/>
          </a:prstGeom>
          <a:noFill/>
        </p:spPr>
        <p:txBody>
          <a:bodyPr wrap="square" rtlCol="0">
            <a:spAutoFit/>
          </a:bodyPr>
          <a:lstStyle/>
          <a:p>
            <a:pPr defTabSz="609630"/>
            <a:r>
              <a:rPr lang="it-IT" sz="3600" b="1" kern="0" dirty="0">
                <a:solidFill>
                  <a:prstClr val="black"/>
                </a:solidFill>
                <a:latin typeface="Palatino Linotype"/>
                <a:ea typeface="+mj-ea"/>
              </a:rPr>
              <a:t>Le intelligenze artificiali generative posseggono Intelligenza emotiva?</a:t>
            </a:r>
          </a:p>
        </p:txBody>
      </p:sp>
      <p:sp>
        <p:nvSpPr>
          <p:cNvPr id="3" name="Segnaposto numero diapositiva 2">
            <a:extLst>
              <a:ext uri="{FF2B5EF4-FFF2-40B4-BE49-F238E27FC236}">
                <a16:creationId xmlns:a16="http://schemas.microsoft.com/office/drawing/2014/main" id="{CEC76E81-0D10-FD2C-CCE5-6267F2C5A6F2}"/>
              </a:ext>
            </a:extLst>
          </p:cNvPr>
          <p:cNvSpPr>
            <a:spLocks noGrp="1"/>
          </p:cNvSpPr>
          <p:nvPr>
            <p:ph type="sldNum" sz="quarter" idx="7"/>
          </p:nvPr>
        </p:nvSpPr>
        <p:spPr>
          <a:xfrm>
            <a:off x="10109201" y="6537960"/>
            <a:ext cx="1869440" cy="184666"/>
          </a:xfrm>
        </p:spPr>
        <p:txBody>
          <a:bodyPr/>
          <a:lstStyle/>
          <a:p>
            <a:pPr defTabSz="609630"/>
            <a:fld id="{B6F15528-21DE-4FAA-801E-634DDDAF4B2B}" type="slidenum">
              <a:rPr lang="it-IT" sz="1200" kern="0">
                <a:solidFill>
                  <a:prstClr val="black">
                    <a:tint val="75000"/>
                  </a:prstClr>
                </a:solidFill>
              </a:rPr>
              <a:pPr defTabSz="609630"/>
              <a:t>10</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296798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3434" y="482600"/>
            <a:ext cx="4970166" cy="1178101"/>
          </a:xfrm>
          <a:prstGeom prst="rect">
            <a:avLst/>
          </a:prstGeom>
        </p:spPr>
        <p:txBody>
          <a:bodyPr vert="horz" wrap="square" lIns="0" tIns="8467" rIns="0" bIns="0" rtlCol="0">
            <a:spAutoFit/>
          </a:bodyPr>
          <a:lstStyle/>
          <a:p>
            <a:pPr marL="8467">
              <a:spcBef>
                <a:spcPts val="67"/>
              </a:spcBef>
            </a:pPr>
            <a:r>
              <a:rPr lang="it-IT" spc="63" dirty="0"/>
              <a:t>Abbiamo testato ChatGPT e Bard</a:t>
            </a:r>
          </a:p>
        </p:txBody>
      </p:sp>
      <p:sp>
        <p:nvSpPr>
          <p:cNvPr id="3" name="object 3"/>
          <p:cNvSpPr txBox="1"/>
          <p:nvPr/>
        </p:nvSpPr>
        <p:spPr>
          <a:xfrm>
            <a:off x="991595" y="1923019"/>
            <a:ext cx="4698005" cy="1525418"/>
          </a:xfrm>
          <a:prstGeom prst="rect">
            <a:avLst/>
          </a:prstGeom>
        </p:spPr>
        <p:txBody>
          <a:bodyPr vert="horz" wrap="square" lIns="0" tIns="6350" rIns="0" bIns="0" rtlCol="0">
            <a:spAutoFit/>
          </a:bodyPr>
          <a:lstStyle/>
          <a:p>
            <a:pPr marL="8467" marR="3387" indent="57576" defTabSz="609630">
              <a:lnSpc>
                <a:spcPct val="117900"/>
              </a:lnSpc>
              <a:spcBef>
                <a:spcPts val="50"/>
              </a:spcBef>
            </a:pPr>
            <a:r>
              <a:rPr lang="it-IT" sz="1867" b="1" kern="0" spc="76" dirty="0">
                <a:solidFill>
                  <a:sysClr val="windowText" lastClr="000000"/>
                </a:solidFill>
                <a:latin typeface="Calibri"/>
                <a:cs typeface="Calibri"/>
              </a:rPr>
              <a:t>LA PROVA</a:t>
            </a:r>
          </a:p>
          <a:p>
            <a:pPr marL="8467" marR="3387" indent="57576" defTabSz="609630">
              <a:lnSpc>
                <a:spcPct val="117900"/>
              </a:lnSpc>
              <a:spcBef>
                <a:spcPts val="50"/>
              </a:spcBef>
            </a:pPr>
            <a:r>
              <a:rPr lang="it-IT" sz="1633" kern="0" spc="76" dirty="0">
                <a:solidFill>
                  <a:sysClr val="windowText" lastClr="000000"/>
                </a:solidFill>
                <a:latin typeface="Calibri"/>
                <a:cs typeface="Calibri"/>
              </a:rPr>
              <a:t>Abbiamo chiesto a </a:t>
            </a:r>
            <a:r>
              <a:rPr lang="it-IT" sz="1633" b="1" kern="0" spc="76" dirty="0">
                <a:solidFill>
                  <a:sysClr val="windowText" lastClr="000000"/>
                </a:solidFill>
                <a:latin typeface="Calibri"/>
                <a:cs typeface="Calibri"/>
              </a:rPr>
              <a:t>Bard</a:t>
            </a:r>
            <a:r>
              <a:rPr lang="it-IT" sz="1633" kern="0" spc="76" dirty="0">
                <a:solidFill>
                  <a:sysClr val="windowText" lastClr="000000"/>
                </a:solidFill>
                <a:latin typeface="Calibri"/>
                <a:cs typeface="Calibri"/>
              </a:rPr>
              <a:t> e </a:t>
            </a:r>
            <a:r>
              <a:rPr lang="it-IT" sz="1633" b="1" kern="0" spc="76" dirty="0">
                <a:solidFill>
                  <a:sysClr val="windowText" lastClr="000000"/>
                </a:solidFill>
                <a:latin typeface="Calibri"/>
                <a:cs typeface="Calibri"/>
              </a:rPr>
              <a:t>ChatGPT</a:t>
            </a:r>
            <a:r>
              <a:rPr lang="it-IT" sz="1633" kern="0" spc="76" dirty="0">
                <a:solidFill>
                  <a:sysClr val="windowText" lastClr="000000"/>
                </a:solidFill>
                <a:latin typeface="Calibri"/>
                <a:cs typeface="Calibri"/>
              </a:rPr>
              <a:t> nelle versioni </a:t>
            </a:r>
            <a:r>
              <a:rPr lang="it-IT" sz="1633" b="1" kern="0" spc="76" dirty="0">
                <a:solidFill>
                  <a:sysClr val="windowText" lastClr="000000"/>
                </a:solidFill>
                <a:latin typeface="Calibri"/>
                <a:cs typeface="Calibri"/>
              </a:rPr>
              <a:t>3.5</a:t>
            </a:r>
            <a:r>
              <a:rPr lang="it-IT" sz="1633" kern="0" spc="76" dirty="0">
                <a:solidFill>
                  <a:sysClr val="windowText" lastClr="000000"/>
                </a:solidFill>
                <a:latin typeface="Calibri"/>
                <a:cs typeface="Calibri"/>
              </a:rPr>
              <a:t> e </a:t>
            </a:r>
            <a:r>
              <a:rPr lang="it-IT" sz="1633" b="1" kern="0" spc="76" dirty="0">
                <a:solidFill>
                  <a:sysClr val="windowText" lastClr="000000"/>
                </a:solidFill>
                <a:latin typeface="Calibri"/>
                <a:cs typeface="Calibri"/>
              </a:rPr>
              <a:t>4.0 </a:t>
            </a:r>
            <a:r>
              <a:rPr lang="it-IT" sz="1633" kern="0" spc="76" dirty="0">
                <a:solidFill>
                  <a:sysClr val="windowText" lastClr="000000"/>
                </a:solidFill>
                <a:latin typeface="Calibri"/>
                <a:cs typeface="Calibri"/>
              </a:rPr>
              <a:t>di </a:t>
            </a:r>
            <a:r>
              <a:rPr lang="it-IT" sz="1633" i="1" kern="0" spc="76" dirty="0">
                <a:solidFill>
                  <a:sysClr val="windowText" lastClr="000000"/>
                </a:solidFill>
                <a:latin typeface="Calibri"/>
                <a:cs typeface="Calibri"/>
              </a:rPr>
              <a:t>impersonare</a:t>
            </a:r>
            <a:r>
              <a:rPr lang="it-IT" sz="1633" kern="0" spc="76" dirty="0">
                <a:solidFill>
                  <a:sysClr val="windowText" lastClr="000000"/>
                </a:solidFill>
                <a:latin typeface="Calibri"/>
                <a:cs typeface="Calibri"/>
              </a:rPr>
              <a:t> un </a:t>
            </a:r>
            <a:r>
              <a:rPr lang="it-IT" sz="1633" b="1" kern="0" spc="76" dirty="0">
                <a:solidFill>
                  <a:sysClr val="windowText" lastClr="000000"/>
                </a:solidFill>
                <a:latin typeface="Calibri"/>
                <a:cs typeface="Calibri"/>
              </a:rPr>
              <a:t>consulente</a:t>
            </a:r>
            <a:r>
              <a:rPr lang="it-IT" sz="1633" kern="0" spc="76" dirty="0">
                <a:solidFill>
                  <a:sysClr val="windowText" lastClr="000000"/>
                </a:solidFill>
                <a:latin typeface="Calibri"/>
                <a:cs typeface="Calibri"/>
              </a:rPr>
              <a:t> di </a:t>
            </a:r>
            <a:r>
              <a:rPr lang="it-IT" sz="1633" b="1" kern="0" spc="76" dirty="0">
                <a:solidFill>
                  <a:sysClr val="windowText" lastClr="000000"/>
                </a:solidFill>
                <a:latin typeface="Calibri"/>
                <a:cs typeface="Calibri"/>
              </a:rPr>
              <a:t>customer</a:t>
            </a:r>
            <a:r>
              <a:rPr lang="it-IT" sz="1633" kern="0" spc="76" dirty="0">
                <a:solidFill>
                  <a:sysClr val="windowText" lastClr="000000"/>
                </a:solidFill>
                <a:latin typeface="Calibri"/>
                <a:cs typeface="Calibri"/>
              </a:rPr>
              <a:t> </a:t>
            </a:r>
            <a:r>
              <a:rPr lang="it-IT" sz="1633" b="1" kern="0" spc="76" dirty="0">
                <a:solidFill>
                  <a:sysClr val="windowText" lastClr="000000"/>
                </a:solidFill>
                <a:latin typeface="Calibri"/>
                <a:cs typeface="Calibri"/>
              </a:rPr>
              <a:t>care</a:t>
            </a:r>
            <a:r>
              <a:rPr lang="it-IT" sz="1633" kern="0" spc="76" dirty="0">
                <a:solidFill>
                  <a:sysClr val="windowText" lastClr="000000"/>
                </a:solidFill>
                <a:latin typeface="Calibri"/>
                <a:cs typeface="Calibri"/>
              </a:rPr>
              <a:t> di un azienda di trasporti e abbiamo fornito alle chat queste istruzioni:</a:t>
            </a:r>
          </a:p>
        </p:txBody>
      </p:sp>
      <p:sp>
        <p:nvSpPr>
          <p:cNvPr id="5" name="CasellaDiTesto 4">
            <a:extLst>
              <a:ext uri="{FF2B5EF4-FFF2-40B4-BE49-F238E27FC236}">
                <a16:creationId xmlns:a16="http://schemas.microsoft.com/office/drawing/2014/main" id="{15A74795-41F8-4C12-312B-0F4EADC92DA6}"/>
              </a:ext>
            </a:extLst>
          </p:cNvPr>
          <p:cNvSpPr txBox="1"/>
          <p:nvPr/>
        </p:nvSpPr>
        <p:spPr>
          <a:xfrm>
            <a:off x="991595" y="3886200"/>
            <a:ext cx="4952005" cy="2846420"/>
          </a:xfrm>
          <a:prstGeom prst="rect">
            <a:avLst/>
          </a:prstGeom>
          <a:noFill/>
        </p:spPr>
        <p:txBody>
          <a:bodyPr wrap="square">
            <a:spAutoFit/>
          </a:bodyPr>
          <a:lstStyle/>
          <a:p>
            <a:pPr marL="8467" marR="3387" defTabSz="609630">
              <a:lnSpc>
                <a:spcPct val="102400"/>
              </a:lnSpc>
              <a:spcBef>
                <a:spcPts val="37"/>
              </a:spcBef>
            </a:pPr>
            <a:r>
              <a:rPr lang="it-IT" sz="1600" i="1" kern="0" spc="167" dirty="0">
                <a:solidFill>
                  <a:sysClr val="windowText" lastClr="000000"/>
                </a:solidFill>
                <a:latin typeface="Calibri"/>
                <a:cs typeface="Calibri"/>
              </a:rPr>
              <a:t>‘’Agisci come customer service agent. Ti chiedo di interpretare un gioco di ruolo. Dovrai rispondere al cliente via chat. Il cliente non ha ricevuto il materiale promozionale per una fiera nei tempi dovuti. Il cliente chatta con il </a:t>
            </a:r>
            <a:r>
              <a:rPr lang="it-IT" sz="1600" i="1" kern="0" spc="167" dirty="0" err="1">
                <a:solidFill>
                  <a:sysClr val="windowText" lastClr="000000"/>
                </a:solidFill>
                <a:latin typeface="Calibri"/>
                <a:cs typeface="Calibri"/>
              </a:rPr>
              <a:t>Customer</a:t>
            </a:r>
            <a:r>
              <a:rPr lang="it-IT" sz="1600" i="1" kern="0" spc="167" dirty="0">
                <a:solidFill>
                  <a:sysClr val="windowText" lastClr="000000"/>
                </a:solidFill>
                <a:latin typeface="Calibri"/>
                <a:cs typeface="Calibri"/>
              </a:rPr>
              <a:t> service dell'azienda di trasporti per sapere cosa è successo. Il </a:t>
            </a:r>
            <a:r>
              <a:rPr lang="it-IT" sz="1600" i="1" kern="0" spc="167" dirty="0" err="1">
                <a:solidFill>
                  <a:sysClr val="windowText" lastClr="000000"/>
                </a:solidFill>
                <a:latin typeface="Calibri"/>
                <a:cs typeface="Calibri"/>
              </a:rPr>
              <a:t>Customer</a:t>
            </a:r>
            <a:r>
              <a:rPr lang="it-IT" sz="1600" i="1" kern="0" spc="167" dirty="0">
                <a:solidFill>
                  <a:sysClr val="windowText" lastClr="000000"/>
                </a:solidFill>
                <a:latin typeface="Calibri"/>
                <a:cs typeface="Calibri"/>
              </a:rPr>
              <a:t> service agent controllerà e gli dirà che il pacco è andato smarrito e che gli rifaranno la spedizione gratis’’</a:t>
            </a:r>
          </a:p>
        </p:txBody>
      </p:sp>
      <p:pic>
        <p:nvPicPr>
          <p:cNvPr id="6" name="object 2">
            <a:extLst>
              <a:ext uri="{FF2B5EF4-FFF2-40B4-BE49-F238E27FC236}">
                <a16:creationId xmlns:a16="http://schemas.microsoft.com/office/drawing/2014/main" id="{15D8454A-D272-A82F-0A2A-D5349B457ABA}"/>
              </a:ext>
            </a:extLst>
          </p:cNvPr>
          <p:cNvPicPr>
            <a:picLocks noChangeAspect="1"/>
          </p:cNvPicPr>
          <p:nvPr/>
        </p:nvPicPr>
        <p:blipFill>
          <a:blip r:embed="rId3" cstate="print"/>
          <a:stretch>
            <a:fillRect/>
          </a:stretch>
        </p:blipFill>
        <p:spPr>
          <a:xfrm>
            <a:off x="6644344" y="-5080"/>
            <a:ext cx="5547656" cy="6863080"/>
          </a:xfrm>
          <a:prstGeom prst="rect">
            <a:avLst/>
          </a:prstGeom>
        </p:spPr>
      </p:pic>
      <p:sp>
        <p:nvSpPr>
          <p:cNvPr id="4" name="Segnaposto numero diapositiva 3">
            <a:extLst>
              <a:ext uri="{FF2B5EF4-FFF2-40B4-BE49-F238E27FC236}">
                <a16:creationId xmlns:a16="http://schemas.microsoft.com/office/drawing/2014/main" id="{FC99BE4E-08BE-5533-FD07-3260888B73CC}"/>
              </a:ext>
            </a:extLst>
          </p:cNvPr>
          <p:cNvSpPr>
            <a:spLocks noGrp="1"/>
          </p:cNvSpPr>
          <p:nvPr>
            <p:ph type="sldNum" sz="quarter" idx="7"/>
          </p:nvPr>
        </p:nvSpPr>
        <p:spPr>
          <a:xfrm>
            <a:off x="10149841" y="6547954"/>
            <a:ext cx="1869440" cy="184666"/>
          </a:xfrm>
        </p:spPr>
        <p:txBody>
          <a:bodyPr/>
          <a:lstStyle/>
          <a:p>
            <a:pPr defTabSz="609630"/>
            <a:fld id="{B6F15528-21DE-4FAA-801E-634DDDAF4B2B}" type="slidenum">
              <a:rPr lang="it-IT" sz="1200" kern="0">
                <a:solidFill>
                  <a:prstClr val="black">
                    <a:tint val="75000"/>
                  </a:prstClr>
                </a:solidFill>
              </a:rPr>
              <a:pPr defTabSz="609630"/>
              <a:t>11</a:t>
            </a:fld>
            <a:endParaRPr lang="it-IT" sz="1200" kern="0" dirty="0">
              <a:solidFill>
                <a:prstClr val="black">
                  <a:tint val="75000"/>
                </a:prstClr>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a:extLst>
              <a:ext uri="{28A0092B-C50C-407E-A947-70E740481C1C}">
                <a14:useLocalDpi xmlns:a14="http://schemas.microsoft.com/office/drawing/2010/main" val="0"/>
              </a:ext>
            </a:extLst>
          </a:blip>
          <a:srcRect/>
          <a:stretch/>
        </p:blipFill>
        <p:spPr>
          <a:xfrm>
            <a:off x="-9" y="-3"/>
            <a:ext cx="3840480" cy="6860771"/>
          </a:xfrm>
          <a:prstGeom prst="rect">
            <a:avLst/>
          </a:prstGeom>
        </p:spPr>
      </p:pic>
      <p:sp>
        <p:nvSpPr>
          <p:cNvPr id="3" name="object 3"/>
          <p:cNvSpPr txBox="1">
            <a:spLocks noGrp="1"/>
          </p:cNvSpPr>
          <p:nvPr>
            <p:ph type="title"/>
          </p:nvPr>
        </p:nvSpPr>
        <p:spPr>
          <a:xfrm>
            <a:off x="660401" y="482600"/>
            <a:ext cx="10245131" cy="1153754"/>
          </a:xfrm>
          <a:prstGeom prst="rect">
            <a:avLst/>
          </a:prstGeom>
        </p:spPr>
        <p:txBody>
          <a:bodyPr vert="horz" wrap="square" lIns="0" tIns="45316" rIns="0" bIns="0" rtlCol="0">
            <a:spAutoFit/>
          </a:bodyPr>
          <a:lstStyle/>
          <a:p>
            <a:pPr marL="6070480">
              <a:spcBef>
                <a:spcPts val="83"/>
              </a:spcBef>
            </a:pPr>
            <a:r>
              <a:rPr lang="it-IT" sz="3600" dirty="0"/>
              <a:t>Cosa abbiamo imparato dal test</a:t>
            </a:r>
            <a:endParaRPr lang="it-IT" sz="1633" spc="76" dirty="0">
              <a:latin typeface="Calibri"/>
              <a:cs typeface="Calibri"/>
            </a:endParaRPr>
          </a:p>
        </p:txBody>
      </p:sp>
      <p:sp>
        <p:nvSpPr>
          <p:cNvPr id="4" name="object 4"/>
          <p:cNvSpPr txBox="1"/>
          <p:nvPr/>
        </p:nvSpPr>
        <p:spPr>
          <a:xfrm>
            <a:off x="5130801" y="1854200"/>
            <a:ext cx="6451600" cy="4684189"/>
          </a:xfrm>
          <a:prstGeom prst="rect">
            <a:avLst/>
          </a:prstGeom>
        </p:spPr>
        <p:txBody>
          <a:bodyPr vert="horz" wrap="square" lIns="0" tIns="4657" rIns="0" bIns="0" rtlCol="0">
            <a:spAutoFit/>
          </a:bodyPr>
          <a:lstStyle/>
          <a:p>
            <a:pPr marL="8467" marR="3387" defTabSz="609630">
              <a:lnSpc>
                <a:spcPct val="102400"/>
              </a:lnSpc>
              <a:spcBef>
                <a:spcPts val="37"/>
              </a:spcBef>
            </a:pPr>
            <a:r>
              <a:rPr lang="it-IT" sz="1867" kern="0" spc="190" dirty="0">
                <a:solidFill>
                  <a:sysClr val="windowText" lastClr="000000"/>
                </a:solidFill>
                <a:latin typeface="Calibri"/>
                <a:cs typeface="Calibri"/>
              </a:rPr>
              <a:t>Entrambi ChatGPT e Bard sono in grado di </a:t>
            </a:r>
            <a:r>
              <a:rPr lang="it-IT" sz="1867" b="1" kern="0" spc="190" dirty="0">
                <a:solidFill>
                  <a:sysClr val="windowText" lastClr="000000"/>
                </a:solidFill>
                <a:latin typeface="Calibri"/>
                <a:cs typeface="Calibri"/>
              </a:rPr>
              <a:t>simulare alcuni aspetti dell’intelligenza emotiva </a:t>
            </a:r>
            <a:r>
              <a:rPr lang="it-IT" sz="1867" kern="0" spc="190" dirty="0">
                <a:solidFill>
                  <a:sysClr val="windowText" lastClr="000000"/>
                </a:solidFill>
                <a:latin typeface="Calibri"/>
                <a:cs typeface="Calibri"/>
              </a:rPr>
              <a:t>ed hanno cercato di risolvere in modo professionale il problema presentato dal cliente.</a:t>
            </a:r>
          </a:p>
          <a:p>
            <a:pPr marL="8467" marR="3387" defTabSz="609630">
              <a:lnSpc>
                <a:spcPct val="102400"/>
              </a:lnSpc>
              <a:spcBef>
                <a:spcPts val="37"/>
              </a:spcBef>
            </a:pPr>
            <a:endParaRPr lang="it-IT" sz="1867" kern="0" spc="190" dirty="0">
              <a:solidFill>
                <a:sysClr val="windowText" lastClr="000000"/>
              </a:solidFill>
              <a:latin typeface="Calibri"/>
              <a:cs typeface="Calibri"/>
            </a:endParaRPr>
          </a:p>
          <a:p>
            <a:pPr marL="8467" marR="3387" defTabSz="609630">
              <a:lnSpc>
                <a:spcPct val="102400"/>
              </a:lnSpc>
              <a:spcBef>
                <a:spcPts val="37"/>
              </a:spcBef>
            </a:pPr>
            <a:r>
              <a:rPr lang="it-IT" sz="1867" b="1" kern="0" spc="190" dirty="0">
                <a:solidFill>
                  <a:sysClr val="windowText" lastClr="000000"/>
                </a:solidFill>
                <a:latin typeface="Calibri"/>
                <a:cs typeface="Calibri"/>
              </a:rPr>
              <a:t>Bard</a:t>
            </a:r>
            <a:r>
              <a:rPr lang="it-IT" sz="1867" kern="0" spc="190" dirty="0">
                <a:solidFill>
                  <a:sysClr val="windowText" lastClr="000000"/>
                </a:solidFill>
                <a:latin typeface="Calibri"/>
                <a:cs typeface="Calibri"/>
              </a:rPr>
              <a:t>, messo a dura prova dalle richieste del cliente,  è </a:t>
            </a:r>
            <a:r>
              <a:rPr lang="it-IT" sz="1867" b="1" kern="0" spc="190" dirty="0">
                <a:solidFill>
                  <a:sysClr val="windowText" lastClr="000000"/>
                </a:solidFill>
                <a:latin typeface="Calibri"/>
                <a:cs typeface="Calibri"/>
              </a:rPr>
              <a:t>caduto</a:t>
            </a:r>
            <a:r>
              <a:rPr lang="it-IT" sz="1867" kern="0" spc="190" dirty="0">
                <a:solidFill>
                  <a:sysClr val="windowText" lastClr="000000"/>
                </a:solidFill>
                <a:latin typeface="Calibri"/>
                <a:cs typeface="Calibri"/>
              </a:rPr>
              <a:t> nell’</a:t>
            </a:r>
            <a:r>
              <a:rPr lang="it-IT" sz="1867" b="1" kern="0" spc="190" dirty="0">
                <a:solidFill>
                  <a:sysClr val="windowText" lastClr="000000"/>
                </a:solidFill>
                <a:latin typeface="Calibri"/>
                <a:cs typeface="Calibri"/>
              </a:rPr>
              <a:t>errore</a:t>
            </a:r>
            <a:r>
              <a:rPr lang="it-IT" sz="1867" kern="0" spc="190" dirty="0">
                <a:solidFill>
                  <a:sysClr val="windowText" lastClr="000000"/>
                </a:solidFill>
                <a:latin typeface="Calibri"/>
                <a:cs typeface="Calibri"/>
              </a:rPr>
              <a:t> di passare, senza motivo, dal lei al  tu con il cliente, risultando così meno professionale.</a:t>
            </a:r>
          </a:p>
          <a:p>
            <a:pPr marL="8467" marR="3387" defTabSz="609630">
              <a:lnSpc>
                <a:spcPct val="102400"/>
              </a:lnSpc>
              <a:spcBef>
                <a:spcPts val="37"/>
              </a:spcBef>
            </a:pPr>
            <a:endParaRPr lang="it-IT" sz="1867" kern="0" spc="190" dirty="0">
              <a:solidFill>
                <a:sysClr val="windowText" lastClr="000000"/>
              </a:solidFill>
              <a:latin typeface="Calibri"/>
              <a:cs typeface="Calibri"/>
            </a:endParaRPr>
          </a:p>
          <a:p>
            <a:pPr marL="8467" marR="3387" defTabSz="609630">
              <a:lnSpc>
                <a:spcPct val="102400"/>
              </a:lnSpc>
              <a:spcBef>
                <a:spcPts val="37"/>
              </a:spcBef>
            </a:pPr>
            <a:r>
              <a:rPr lang="it-IT" sz="1867" b="1" kern="0" spc="190" dirty="0">
                <a:solidFill>
                  <a:sysClr val="windowText" lastClr="000000"/>
                </a:solidFill>
                <a:latin typeface="Calibri"/>
                <a:cs typeface="Calibri"/>
              </a:rPr>
              <a:t>ChatGPT 3.5 e ChatGPT 4.0 </a:t>
            </a:r>
            <a:r>
              <a:rPr lang="it-IT" sz="1867" kern="0" spc="190" dirty="0">
                <a:solidFill>
                  <a:sysClr val="windowText" lastClr="000000"/>
                </a:solidFill>
                <a:latin typeface="Calibri"/>
                <a:cs typeface="Calibri"/>
              </a:rPr>
              <a:t>hanno mostrato la capacità di </a:t>
            </a:r>
            <a:r>
              <a:rPr lang="it-IT" sz="1867" b="1" kern="0" spc="190" dirty="0">
                <a:solidFill>
                  <a:sysClr val="windowText" lastClr="000000"/>
                </a:solidFill>
                <a:latin typeface="Calibri"/>
                <a:cs typeface="Calibri"/>
              </a:rPr>
              <a:t>rimanere professionali </a:t>
            </a:r>
            <a:r>
              <a:rPr lang="it-IT" sz="1867" kern="0" spc="190" dirty="0">
                <a:solidFill>
                  <a:sysClr val="windowText" lastClr="000000"/>
                </a:solidFill>
                <a:latin typeface="Calibri"/>
                <a:cs typeface="Calibri"/>
              </a:rPr>
              <a:t>e cortesi anche di fronte a toni alterati e minacciosi.</a:t>
            </a:r>
          </a:p>
          <a:p>
            <a:pPr marL="8467" marR="3387" defTabSz="609630">
              <a:lnSpc>
                <a:spcPct val="102400"/>
              </a:lnSpc>
              <a:spcBef>
                <a:spcPts val="37"/>
              </a:spcBef>
            </a:pPr>
            <a:endParaRPr lang="it-IT" sz="1867" kern="0" spc="190" dirty="0">
              <a:solidFill>
                <a:sysClr val="windowText" lastClr="000000"/>
              </a:solidFill>
              <a:latin typeface="Calibri"/>
              <a:cs typeface="Calibri"/>
            </a:endParaRPr>
          </a:p>
          <a:p>
            <a:pPr marL="8467" marR="3387" defTabSz="609630">
              <a:lnSpc>
                <a:spcPct val="102400"/>
              </a:lnSpc>
              <a:spcBef>
                <a:spcPts val="37"/>
              </a:spcBef>
            </a:pPr>
            <a:r>
              <a:rPr lang="it-IT" sz="1867" b="1" kern="0" spc="190" dirty="0">
                <a:solidFill>
                  <a:sysClr val="windowText" lastClr="000000"/>
                </a:solidFill>
                <a:latin typeface="Calibri"/>
                <a:cs typeface="Calibri"/>
              </a:rPr>
              <a:t>ChatGPT 4.0 </a:t>
            </a:r>
            <a:r>
              <a:rPr lang="it-IT" sz="1867" kern="0" spc="190" dirty="0">
                <a:solidFill>
                  <a:sysClr val="windowText" lastClr="000000"/>
                </a:solidFill>
                <a:latin typeface="Calibri"/>
                <a:cs typeface="Calibri"/>
              </a:rPr>
              <a:t>ha evidenziato una </a:t>
            </a:r>
            <a:r>
              <a:rPr lang="it-IT" sz="1867" b="1" kern="0" spc="190" dirty="0">
                <a:solidFill>
                  <a:sysClr val="windowText" lastClr="000000"/>
                </a:solidFill>
                <a:latin typeface="Calibri"/>
                <a:cs typeface="Calibri"/>
              </a:rPr>
              <a:t>maggiore</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ricchezza</a:t>
            </a:r>
            <a:r>
              <a:rPr lang="it-IT" sz="1867" kern="0" spc="190" dirty="0">
                <a:solidFill>
                  <a:sysClr val="windowText" lastClr="000000"/>
                </a:solidFill>
                <a:latin typeface="Calibri"/>
                <a:cs typeface="Calibri"/>
              </a:rPr>
              <a:t> di </a:t>
            </a:r>
            <a:r>
              <a:rPr lang="it-IT" sz="1867" b="1" kern="0" spc="190" dirty="0">
                <a:solidFill>
                  <a:sysClr val="windowText" lastClr="000000"/>
                </a:solidFill>
                <a:latin typeface="Calibri"/>
                <a:cs typeface="Calibri"/>
              </a:rPr>
              <a:t>emozioni</a:t>
            </a:r>
            <a:r>
              <a:rPr lang="it-IT" sz="1867" kern="0" spc="190" dirty="0">
                <a:solidFill>
                  <a:sysClr val="windowText" lastClr="000000"/>
                </a:solidFill>
                <a:latin typeface="Calibri"/>
                <a:cs typeface="Calibri"/>
              </a:rPr>
              <a:t> e una capacità </a:t>
            </a:r>
            <a:r>
              <a:rPr lang="it-IT" sz="1867" b="1" kern="0" spc="190" dirty="0">
                <a:solidFill>
                  <a:sysClr val="windowText" lastClr="000000"/>
                </a:solidFill>
                <a:latin typeface="Calibri"/>
                <a:cs typeface="Calibri"/>
              </a:rPr>
              <a:t>risolutiva</a:t>
            </a:r>
            <a:r>
              <a:rPr lang="it-IT" sz="1867" kern="0" spc="190" dirty="0">
                <a:solidFill>
                  <a:sysClr val="windowText" lastClr="000000"/>
                </a:solidFill>
                <a:latin typeface="Calibri"/>
                <a:cs typeface="Calibri"/>
              </a:rPr>
              <a:t> superiore</a:t>
            </a:r>
          </a:p>
        </p:txBody>
      </p:sp>
      <p:sp>
        <p:nvSpPr>
          <p:cNvPr id="5" name="Segnaposto numero diapositiva 4">
            <a:extLst>
              <a:ext uri="{FF2B5EF4-FFF2-40B4-BE49-F238E27FC236}">
                <a16:creationId xmlns:a16="http://schemas.microsoft.com/office/drawing/2014/main" id="{8548C838-A234-9217-FCB2-46195FDCFA24}"/>
              </a:ext>
            </a:extLst>
          </p:cNvPr>
          <p:cNvSpPr>
            <a:spLocks noGrp="1"/>
          </p:cNvSpPr>
          <p:nvPr>
            <p:ph type="sldNum" sz="quarter" idx="7"/>
          </p:nvPr>
        </p:nvSpPr>
        <p:spPr>
          <a:xfrm>
            <a:off x="10180321" y="6571569"/>
            <a:ext cx="1869440" cy="184666"/>
          </a:xfrm>
        </p:spPr>
        <p:txBody>
          <a:bodyPr/>
          <a:lstStyle/>
          <a:p>
            <a:pPr defTabSz="609630"/>
            <a:fld id="{B6F15528-21DE-4FAA-801E-634DDDAF4B2B}" type="slidenum">
              <a:rPr lang="it-IT" sz="1200" kern="0">
                <a:solidFill>
                  <a:prstClr val="black">
                    <a:tint val="75000"/>
                  </a:prstClr>
                </a:solidFill>
              </a:rPr>
              <a:pPr defTabSz="609630"/>
              <a:t>12</a:t>
            </a:fld>
            <a:endParaRPr lang="it-IT" sz="1200" kern="0" dirty="0">
              <a:solidFill>
                <a:prstClr val="black">
                  <a:tint val="75000"/>
                </a:prstClr>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DE5A29-6CAF-BAF7-1F83-C326DA86F72E}"/>
              </a:ext>
            </a:extLst>
          </p:cNvPr>
          <p:cNvSpPr>
            <a:spLocks noGrp="1"/>
          </p:cNvSpPr>
          <p:nvPr>
            <p:ph type="title"/>
          </p:nvPr>
        </p:nvSpPr>
        <p:spPr>
          <a:xfrm>
            <a:off x="422869" y="1092200"/>
            <a:ext cx="10245131" cy="596053"/>
          </a:xfrm>
        </p:spPr>
        <p:txBody>
          <a:bodyPr/>
          <a:lstStyle/>
          <a:p>
            <a:pPr algn="r"/>
            <a:r>
              <a:rPr lang="it-IT" dirty="0"/>
              <a:t>Gli elementi analizzati</a:t>
            </a:r>
          </a:p>
        </p:txBody>
      </p:sp>
      <p:sp>
        <p:nvSpPr>
          <p:cNvPr id="3" name="Segnaposto testo 2">
            <a:extLst>
              <a:ext uri="{FF2B5EF4-FFF2-40B4-BE49-F238E27FC236}">
                <a16:creationId xmlns:a16="http://schemas.microsoft.com/office/drawing/2014/main" id="{1BD1FE5F-10F2-BBD4-3B41-B70F52DE1F52}"/>
              </a:ext>
            </a:extLst>
          </p:cNvPr>
          <p:cNvSpPr>
            <a:spLocks noGrp="1"/>
          </p:cNvSpPr>
          <p:nvPr>
            <p:ph type="body" idx="1"/>
          </p:nvPr>
        </p:nvSpPr>
        <p:spPr>
          <a:xfrm>
            <a:off x="5391336" y="2626607"/>
            <a:ext cx="6191064" cy="3744167"/>
          </a:xfrm>
        </p:spPr>
        <p:txBody>
          <a:bodyPr anchor="ctr"/>
          <a:lstStyle/>
          <a:p>
            <a:pPr>
              <a:lnSpc>
                <a:spcPct val="150000"/>
              </a:lnSpc>
            </a:pPr>
            <a:endParaRPr lang="it-IT" sz="2133" b="1" spc="190" dirty="0"/>
          </a:p>
          <a:p>
            <a:pPr marL="304815" indent="-304815">
              <a:lnSpc>
                <a:spcPct val="150000"/>
              </a:lnSpc>
              <a:buFont typeface="Wingdings" panose="05000000000000000000" pitchFamily="2" charset="2"/>
              <a:buChar char="ü"/>
            </a:pPr>
            <a:r>
              <a:rPr lang="it-IT" sz="2133" b="1" spc="190" dirty="0"/>
              <a:t>Autoconsapevolezza emotiva </a:t>
            </a:r>
          </a:p>
          <a:p>
            <a:pPr marL="304815" indent="-304815">
              <a:lnSpc>
                <a:spcPct val="150000"/>
              </a:lnSpc>
              <a:buFont typeface="Wingdings" panose="05000000000000000000" pitchFamily="2" charset="2"/>
              <a:buChar char="ü"/>
            </a:pPr>
            <a:r>
              <a:rPr lang="it-IT" sz="2133" b="1" spc="190" dirty="0"/>
              <a:t>Gestione delle emozioni </a:t>
            </a:r>
          </a:p>
          <a:p>
            <a:pPr marL="304815" indent="-304815">
              <a:lnSpc>
                <a:spcPct val="150000"/>
              </a:lnSpc>
              <a:buFont typeface="Wingdings" panose="05000000000000000000" pitchFamily="2" charset="2"/>
              <a:buChar char="ü"/>
            </a:pPr>
            <a:r>
              <a:rPr lang="it-IT" sz="2133" b="1" spc="190" dirty="0"/>
              <a:t>Empatia </a:t>
            </a:r>
          </a:p>
          <a:p>
            <a:pPr marL="304815" indent="-304815">
              <a:lnSpc>
                <a:spcPct val="150000"/>
              </a:lnSpc>
              <a:buFont typeface="Wingdings" panose="05000000000000000000" pitchFamily="2" charset="2"/>
              <a:buChar char="ü"/>
            </a:pPr>
            <a:r>
              <a:rPr lang="it-IT" sz="2133" b="1" spc="190" dirty="0"/>
              <a:t>Soft skills sociali </a:t>
            </a:r>
          </a:p>
          <a:p>
            <a:pPr marL="304815" indent="-304815">
              <a:lnSpc>
                <a:spcPct val="150000"/>
              </a:lnSpc>
              <a:buFont typeface="Wingdings" panose="05000000000000000000" pitchFamily="2" charset="2"/>
              <a:buChar char="ü"/>
            </a:pPr>
            <a:r>
              <a:rPr lang="it-IT" sz="2133" b="1" spc="190" dirty="0"/>
              <a:t>Strategia comunicativa</a:t>
            </a:r>
          </a:p>
          <a:p>
            <a:br>
              <a:rPr lang="it-IT" sz="1867" b="1" dirty="0">
                <a:solidFill>
                  <a:prstClr val="black"/>
                </a:solidFill>
                <a:latin typeface="Palatino Linotype"/>
                <a:ea typeface="+mj-ea"/>
              </a:rPr>
            </a:br>
            <a:endParaRPr lang="it-IT" dirty="0"/>
          </a:p>
          <a:p>
            <a:endParaRPr lang="it-IT" dirty="0"/>
          </a:p>
        </p:txBody>
      </p:sp>
      <p:sp>
        <p:nvSpPr>
          <p:cNvPr id="4" name="Segnaposto numero diapositiva 3">
            <a:extLst>
              <a:ext uri="{FF2B5EF4-FFF2-40B4-BE49-F238E27FC236}">
                <a16:creationId xmlns:a16="http://schemas.microsoft.com/office/drawing/2014/main" id="{6CDAA3D9-C099-CFD7-97C8-F56C96C931CD}"/>
              </a:ext>
            </a:extLst>
          </p:cNvPr>
          <p:cNvSpPr>
            <a:spLocks noGrp="1"/>
          </p:cNvSpPr>
          <p:nvPr>
            <p:ph type="sldNum" sz="quarter" idx="7"/>
          </p:nvPr>
        </p:nvSpPr>
        <p:spPr>
          <a:xfrm>
            <a:off x="10109201" y="6487160"/>
            <a:ext cx="1869440" cy="184666"/>
          </a:xfrm>
        </p:spPr>
        <p:txBody>
          <a:bodyPr/>
          <a:lstStyle/>
          <a:p>
            <a:pPr defTabSz="609630"/>
            <a:fld id="{B6F15528-21DE-4FAA-801E-634DDDAF4B2B}" type="slidenum">
              <a:rPr lang="it-IT" sz="1200" kern="0">
                <a:solidFill>
                  <a:prstClr val="black">
                    <a:tint val="75000"/>
                  </a:prstClr>
                </a:solidFill>
              </a:rPr>
              <a:pPr defTabSz="609630"/>
              <a:t>13</a:t>
            </a:fld>
            <a:endParaRPr lang="it-IT" sz="1200" kern="0" dirty="0">
              <a:solidFill>
                <a:prstClr val="black">
                  <a:tint val="75000"/>
                </a:prstClr>
              </a:solidFill>
            </a:endParaRPr>
          </a:p>
        </p:txBody>
      </p:sp>
      <p:pic>
        <p:nvPicPr>
          <p:cNvPr id="15" name="Immagine 14">
            <a:extLst>
              <a:ext uri="{FF2B5EF4-FFF2-40B4-BE49-F238E27FC236}">
                <a16:creationId xmlns:a16="http://schemas.microsoft.com/office/drawing/2014/main" id="{A70A540F-2C51-E1F5-64BA-F815529AF1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4572000" cy="6858000"/>
          </a:xfrm>
          <a:prstGeom prst="rect">
            <a:avLst/>
          </a:prstGeom>
        </p:spPr>
      </p:pic>
    </p:spTree>
    <p:custDataLst>
      <p:tags r:id="rId1"/>
    </p:custDataLst>
    <p:extLst>
      <p:ext uri="{BB962C8B-B14F-4D97-AF65-F5344CB8AC3E}">
        <p14:creationId xmlns:p14="http://schemas.microsoft.com/office/powerpoint/2010/main" val="962635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a:extLst>
              <a:ext uri="{28A0092B-C50C-407E-A947-70E740481C1C}">
                <a14:useLocalDpi xmlns:a14="http://schemas.microsoft.com/office/drawing/2010/main" val="0"/>
              </a:ext>
            </a:extLst>
          </a:blip>
          <a:srcRect/>
          <a:stretch/>
        </p:blipFill>
        <p:spPr>
          <a:xfrm>
            <a:off x="-1" y="5076"/>
            <a:ext cx="5486400" cy="6855229"/>
          </a:xfrm>
          <a:prstGeom prst="rect">
            <a:avLst/>
          </a:prstGeom>
        </p:spPr>
      </p:pic>
      <p:sp>
        <p:nvSpPr>
          <p:cNvPr id="3" name="object 3"/>
          <p:cNvSpPr txBox="1">
            <a:spLocks noGrp="1"/>
          </p:cNvSpPr>
          <p:nvPr>
            <p:ph type="title"/>
          </p:nvPr>
        </p:nvSpPr>
        <p:spPr>
          <a:xfrm>
            <a:off x="5994400" y="913250"/>
            <a:ext cx="5604167" cy="2261750"/>
          </a:xfrm>
          <a:prstGeom prst="rect">
            <a:avLst/>
          </a:prstGeom>
        </p:spPr>
        <p:txBody>
          <a:bodyPr vert="horz" wrap="square" lIns="0" tIns="45316" rIns="0" bIns="0" rtlCol="0">
            <a:spAutoFit/>
          </a:bodyPr>
          <a:lstStyle/>
          <a:p>
            <a:pPr algn="l"/>
            <a:r>
              <a:rPr lang="it-IT" sz="3600" dirty="0"/>
              <a:t>🙁 Autoconsapevolezza </a:t>
            </a:r>
            <a:br>
              <a:rPr lang="it-IT" sz="3600" dirty="0"/>
            </a:br>
            <a:r>
              <a:rPr lang="it-IT" sz="3600" dirty="0"/>
              <a:t>emotiva </a:t>
            </a:r>
            <a:br>
              <a:rPr lang="it-IT" sz="3600" dirty="0"/>
            </a:br>
            <a:br>
              <a:rPr lang="it-IT" sz="3600" dirty="0"/>
            </a:br>
            <a:endParaRPr lang="it-IT" sz="3600" dirty="0"/>
          </a:p>
        </p:txBody>
      </p:sp>
      <p:sp>
        <p:nvSpPr>
          <p:cNvPr id="5" name="Rettangolo 4"/>
          <p:cNvSpPr/>
          <p:nvPr/>
        </p:nvSpPr>
        <p:spPr>
          <a:xfrm>
            <a:off x="6096000" y="2475961"/>
            <a:ext cx="4927600" cy="2712859"/>
          </a:xfrm>
          <a:prstGeom prst="rect">
            <a:avLst/>
          </a:prstGeom>
        </p:spPr>
        <p:txBody>
          <a:bodyPr wrap="square">
            <a:spAutoFit/>
          </a:bodyPr>
          <a:lstStyle/>
          <a:p>
            <a:pPr marL="8467" marR="3387" defTabSz="609630">
              <a:lnSpc>
                <a:spcPct val="102400"/>
              </a:lnSpc>
              <a:spcBef>
                <a:spcPts val="37"/>
              </a:spcBef>
            </a:pP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Chat GPT </a:t>
            </a:r>
            <a:r>
              <a:rPr lang="it-IT" sz="1867" kern="0" spc="190" dirty="0">
                <a:solidFill>
                  <a:sysClr val="windowText" lastClr="000000"/>
                </a:solidFill>
                <a:latin typeface="Calibri"/>
                <a:cs typeface="Calibri"/>
              </a:rPr>
              <a:t>è consapevole di non provare emozioni anche se è in grado di simulare il linguaggio di chi le prova.</a:t>
            </a:r>
          </a:p>
          <a:p>
            <a:pPr marL="8467" marR="3387" defTabSz="609630">
              <a:lnSpc>
                <a:spcPct val="102400"/>
              </a:lnSpc>
              <a:spcBef>
                <a:spcPts val="37"/>
              </a:spcBef>
            </a:pPr>
            <a:endParaRPr lang="it-IT" sz="1867" kern="0" spc="190" dirty="0">
              <a:solidFill>
                <a:sysClr val="windowText" lastClr="000000"/>
              </a:solidFill>
              <a:latin typeface="Calibri"/>
              <a:cs typeface="Calibri"/>
            </a:endParaRPr>
          </a:p>
          <a:p>
            <a:pPr marL="8467" marR="3387" defTabSz="609630">
              <a:lnSpc>
                <a:spcPct val="102400"/>
              </a:lnSpc>
              <a:spcBef>
                <a:spcPts val="37"/>
              </a:spcBef>
            </a:pP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Bard</a:t>
            </a:r>
            <a:r>
              <a:rPr lang="it-IT" sz="1867" kern="0" spc="190" dirty="0">
                <a:solidFill>
                  <a:sysClr val="windowText" lastClr="000000"/>
                </a:solidFill>
                <a:latin typeface="Calibri"/>
                <a:cs typeface="Calibri"/>
              </a:rPr>
              <a:t> non ammette di essere una macchina.</a:t>
            </a:r>
          </a:p>
          <a:p>
            <a:pPr defTabSz="609630"/>
            <a:br>
              <a:rPr lang="it-IT" sz="1867" kern="0" dirty="0">
                <a:solidFill>
                  <a:sysClr val="windowText" lastClr="000000"/>
                </a:solidFill>
              </a:rPr>
            </a:br>
            <a:br>
              <a:rPr lang="it-IT" sz="1867" kern="0" dirty="0">
                <a:solidFill>
                  <a:sysClr val="windowText" lastClr="000000"/>
                </a:solidFill>
              </a:rPr>
            </a:br>
            <a:endParaRPr lang="it-IT" sz="1867" kern="0" dirty="0">
              <a:solidFill>
                <a:sysClr val="windowText" lastClr="000000"/>
              </a:solidFill>
            </a:endParaRPr>
          </a:p>
        </p:txBody>
      </p:sp>
      <p:sp>
        <p:nvSpPr>
          <p:cNvPr id="4" name="Segnaposto numero diapositiva 3">
            <a:extLst>
              <a:ext uri="{FF2B5EF4-FFF2-40B4-BE49-F238E27FC236}">
                <a16:creationId xmlns:a16="http://schemas.microsoft.com/office/drawing/2014/main" id="{25E06E84-AF2F-F59D-4C37-F8768ED079DF}"/>
              </a:ext>
            </a:extLst>
          </p:cNvPr>
          <p:cNvSpPr>
            <a:spLocks noGrp="1"/>
          </p:cNvSpPr>
          <p:nvPr>
            <p:ph type="sldNum" sz="quarter" idx="7"/>
          </p:nvPr>
        </p:nvSpPr>
        <p:spPr>
          <a:xfrm>
            <a:off x="10088880" y="6566865"/>
            <a:ext cx="1869440" cy="184666"/>
          </a:xfrm>
        </p:spPr>
        <p:txBody>
          <a:bodyPr/>
          <a:lstStyle/>
          <a:p>
            <a:pPr defTabSz="609630"/>
            <a:fld id="{B6F15528-21DE-4FAA-801E-634DDDAF4B2B}" type="slidenum">
              <a:rPr lang="it-IT" sz="1200" kern="0">
                <a:solidFill>
                  <a:prstClr val="black">
                    <a:tint val="75000"/>
                  </a:prstClr>
                </a:solidFill>
              </a:rPr>
              <a:pPr defTabSz="609630"/>
              <a:t>14</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650294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a:extLst>
              <a:ext uri="{28A0092B-C50C-407E-A947-70E740481C1C}">
                <a14:useLocalDpi xmlns:a14="http://schemas.microsoft.com/office/drawing/2010/main" val="0"/>
              </a:ext>
            </a:extLst>
          </a:blip>
          <a:srcRect/>
          <a:stretch/>
        </p:blipFill>
        <p:spPr>
          <a:xfrm>
            <a:off x="-11" y="-3"/>
            <a:ext cx="5020887" cy="6860771"/>
          </a:xfrm>
          <a:prstGeom prst="rect">
            <a:avLst/>
          </a:prstGeom>
        </p:spPr>
      </p:pic>
      <p:sp>
        <p:nvSpPr>
          <p:cNvPr id="4" name="object 4"/>
          <p:cNvSpPr txBox="1"/>
          <p:nvPr/>
        </p:nvSpPr>
        <p:spPr>
          <a:xfrm>
            <a:off x="6451601" y="2253289"/>
            <a:ext cx="5232399" cy="4098003"/>
          </a:xfrm>
          <a:prstGeom prst="rect">
            <a:avLst/>
          </a:prstGeom>
        </p:spPr>
        <p:txBody>
          <a:bodyPr vert="horz" wrap="square" lIns="0" tIns="4657" rIns="0" bIns="0" rtlCol="0">
            <a:spAutoFit/>
          </a:bodyPr>
          <a:lstStyle/>
          <a:p>
            <a:pPr marL="8467" marR="3387" defTabSz="609630">
              <a:lnSpc>
                <a:spcPct val="102400"/>
              </a:lnSpc>
              <a:spcBef>
                <a:spcPts val="37"/>
              </a:spcBef>
            </a:pP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ChatGPT 3.5</a:t>
            </a:r>
            <a:r>
              <a:rPr lang="it-IT" sz="1867" kern="0" spc="190" dirty="0">
                <a:solidFill>
                  <a:sysClr val="windowText" lastClr="000000"/>
                </a:solidFill>
                <a:latin typeface="Calibri"/>
                <a:cs typeface="Calibri"/>
              </a:rPr>
              <a:t> non provando emozioni, non ha necessità di gestirle ma le </a:t>
            </a:r>
            <a:r>
              <a:rPr lang="it-IT" sz="1867" b="1" kern="0" spc="190" dirty="0">
                <a:solidFill>
                  <a:sysClr val="windowText" lastClr="000000"/>
                </a:solidFill>
                <a:latin typeface="Calibri"/>
                <a:cs typeface="Calibri"/>
              </a:rPr>
              <a:t>simula</a:t>
            </a:r>
            <a:r>
              <a:rPr lang="it-IT" sz="1867" kern="0" spc="190" dirty="0">
                <a:solidFill>
                  <a:sysClr val="windowText" lastClr="000000"/>
                </a:solidFill>
                <a:latin typeface="Calibri"/>
                <a:cs typeface="Calibri"/>
              </a:rPr>
              <a:t> in un modo </a:t>
            </a:r>
            <a:r>
              <a:rPr lang="it-IT" sz="1867" b="1" kern="0" spc="190" dirty="0">
                <a:solidFill>
                  <a:sysClr val="windowText" lastClr="000000"/>
                </a:solidFill>
                <a:latin typeface="Calibri"/>
                <a:cs typeface="Calibri"/>
              </a:rPr>
              <a:t>inizialmente</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coinvolgente</a:t>
            </a:r>
            <a:r>
              <a:rPr lang="it-IT" sz="1867" kern="0" spc="190" dirty="0">
                <a:solidFill>
                  <a:sysClr val="windowText" lastClr="000000"/>
                </a:solidFill>
                <a:latin typeface="Calibri"/>
                <a:cs typeface="Calibri"/>
              </a:rPr>
              <a:t>. Proseguendo nella conversazione ci si accorge che ad uguale stimolo corrisponde lo stesso schema di risposta, risultando alla lunga </a:t>
            </a:r>
            <a:r>
              <a:rPr lang="it-IT" sz="1867" b="1" kern="0" spc="190" dirty="0">
                <a:solidFill>
                  <a:sysClr val="windowText" lastClr="000000"/>
                </a:solidFill>
                <a:latin typeface="Calibri"/>
                <a:cs typeface="Calibri"/>
              </a:rPr>
              <a:t>asettico</a:t>
            </a:r>
            <a:r>
              <a:rPr lang="it-IT" sz="1867" kern="0" spc="190" dirty="0">
                <a:solidFill>
                  <a:sysClr val="windowText" lastClr="000000"/>
                </a:solidFill>
                <a:latin typeface="Calibri"/>
                <a:cs typeface="Calibri"/>
              </a:rPr>
              <a:t> e </a:t>
            </a:r>
            <a:r>
              <a:rPr lang="it-IT" sz="1867" b="1" kern="0" spc="190" dirty="0">
                <a:solidFill>
                  <a:sysClr val="windowText" lastClr="000000"/>
                </a:solidFill>
                <a:latin typeface="Calibri"/>
                <a:cs typeface="Calibri"/>
              </a:rPr>
              <a:t>meccanico</a:t>
            </a:r>
            <a:r>
              <a:rPr lang="it-IT" sz="1867" kern="0" spc="190" dirty="0">
                <a:solidFill>
                  <a:sysClr val="windowText" lastClr="000000"/>
                </a:solidFill>
                <a:latin typeface="Calibri"/>
                <a:cs typeface="Calibri"/>
              </a:rPr>
              <a:t>.</a:t>
            </a:r>
          </a:p>
          <a:p>
            <a:pPr marL="8467" marR="3387" defTabSz="609630">
              <a:lnSpc>
                <a:spcPct val="102400"/>
              </a:lnSpc>
              <a:spcBef>
                <a:spcPts val="37"/>
              </a:spcBef>
            </a:pPr>
            <a:r>
              <a:rPr lang="it-IT" sz="1867" kern="0" spc="190" dirty="0">
                <a:solidFill>
                  <a:sysClr val="windowText" lastClr="000000"/>
                </a:solidFill>
                <a:latin typeface="Calibri"/>
                <a:cs typeface="Calibri"/>
              </a:rPr>
              <a:t>Non simula emozioni negative.</a:t>
            </a:r>
          </a:p>
          <a:p>
            <a:pPr marL="8467" marR="3387" defTabSz="609630">
              <a:lnSpc>
                <a:spcPct val="102400"/>
              </a:lnSpc>
              <a:spcBef>
                <a:spcPts val="37"/>
              </a:spcBef>
            </a:pPr>
            <a:endParaRPr lang="it-IT" sz="1867" kern="0" spc="190" dirty="0">
              <a:solidFill>
                <a:sysClr val="windowText" lastClr="000000"/>
              </a:solidFill>
              <a:latin typeface="Calibri"/>
              <a:cs typeface="Calibri"/>
            </a:endParaRPr>
          </a:p>
          <a:p>
            <a:pPr marL="8467" marR="3387" defTabSz="609630">
              <a:lnSpc>
                <a:spcPct val="102400"/>
              </a:lnSpc>
              <a:spcBef>
                <a:spcPts val="37"/>
              </a:spcBef>
            </a:pP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Bard</a:t>
            </a:r>
            <a:r>
              <a:rPr lang="it-IT" sz="1867" kern="0" spc="190" dirty="0">
                <a:solidFill>
                  <a:sysClr val="windowText" lastClr="000000"/>
                </a:solidFill>
                <a:latin typeface="Calibri"/>
                <a:cs typeface="Calibri"/>
              </a:rPr>
              <a:t>  non prova emozioni come </a:t>
            </a:r>
            <a:r>
              <a:rPr lang="it-IT" sz="1867" kern="0" spc="190" dirty="0" err="1">
                <a:solidFill>
                  <a:sysClr val="windowText" lastClr="000000"/>
                </a:solidFill>
                <a:latin typeface="Calibri"/>
                <a:cs typeface="Calibri"/>
              </a:rPr>
              <a:t>chatGPT</a:t>
            </a:r>
            <a:r>
              <a:rPr lang="it-IT" sz="1867" kern="0" spc="190" dirty="0">
                <a:solidFill>
                  <a:sysClr val="windowText" lastClr="000000"/>
                </a:solidFill>
                <a:latin typeface="Calibri"/>
                <a:cs typeface="Calibri"/>
              </a:rPr>
              <a:t> ma a differenza di ChatGPT non </a:t>
            </a:r>
            <a:r>
              <a:rPr lang="it-IT" sz="1867" b="1" kern="0" spc="190" dirty="0">
                <a:solidFill>
                  <a:sysClr val="windowText" lastClr="000000"/>
                </a:solidFill>
                <a:latin typeface="Calibri"/>
                <a:cs typeface="Calibri"/>
              </a:rPr>
              <a:t>simula</a:t>
            </a:r>
            <a:r>
              <a:rPr lang="it-IT" sz="1867" kern="0" spc="190" dirty="0">
                <a:solidFill>
                  <a:sysClr val="windowText" lastClr="000000"/>
                </a:solidFill>
                <a:latin typeface="Calibri"/>
                <a:cs typeface="Calibri"/>
              </a:rPr>
              <a:t> solo le emozioni positive ma </a:t>
            </a:r>
            <a:r>
              <a:rPr lang="it-IT" sz="1867" b="1" kern="0" spc="190" dirty="0">
                <a:solidFill>
                  <a:sysClr val="windowText" lastClr="000000"/>
                </a:solidFill>
                <a:latin typeface="Calibri"/>
                <a:cs typeface="Calibri"/>
              </a:rPr>
              <a:t>anche</a:t>
            </a:r>
            <a:r>
              <a:rPr lang="it-IT" sz="1867" kern="0" spc="190" dirty="0">
                <a:solidFill>
                  <a:sysClr val="windowText" lastClr="000000"/>
                </a:solidFill>
                <a:latin typeface="Calibri"/>
                <a:cs typeface="Calibri"/>
              </a:rPr>
              <a:t> quelle </a:t>
            </a:r>
            <a:r>
              <a:rPr lang="it-IT" sz="1867" b="1" kern="0" spc="190" dirty="0">
                <a:solidFill>
                  <a:sysClr val="windowText" lastClr="000000"/>
                </a:solidFill>
                <a:latin typeface="Calibri"/>
                <a:cs typeface="Calibri"/>
              </a:rPr>
              <a:t>negative</a:t>
            </a:r>
            <a:r>
              <a:rPr lang="it-IT" sz="1867" kern="0" spc="190" dirty="0">
                <a:solidFill>
                  <a:sysClr val="windowText" lastClr="000000"/>
                </a:solidFill>
                <a:latin typeface="Calibri"/>
                <a:cs typeface="Calibri"/>
              </a:rPr>
              <a:t> e </a:t>
            </a:r>
            <a:r>
              <a:rPr lang="it-IT" sz="1867" b="1" kern="0" spc="190" dirty="0">
                <a:solidFill>
                  <a:sysClr val="windowText" lastClr="000000"/>
                </a:solidFill>
                <a:latin typeface="Calibri"/>
                <a:cs typeface="Calibri"/>
              </a:rPr>
              <a:t>si fa coinvolgere </a:t>
            </a:r>
            <a:r>
              <a:rPr lang="it-IT" sz="1867" kern="0" spc="190" dirty="0">
                <a:solidFill>
                  <a:sysClr val="windowText" lastClr="000000"/>
                </a:solidFill>
                <a:latin typeface="Calibri"/>
                <a:cs typeface="Calibri"/>
              </a:rPr>
              <a:t>nell’</a:t>
            </a:r>
            <a:r>
              <a:rPr lang="it-IT" sz="1867" b="1" kern="0" spc="190" dirty="0">
                <a:solidFill>
                  <a:sysClr val="windowText" lastClr="000000"/>
                </a:solidFill>
                <a:latin typeface="Calibri"/>
                <a:cs typeface="Calibri"/>
              </a:rPr>
              <a:t>aggressività</a:t>
            </a:r>
            <a:r>
              <a:rPr lang="it-IT" sz="1867" kern="0" spc="190" dirty="0">
                <a:solidFill>
                  <a:sysClr val="windowText" lastClr="000000"/>
                </a:solidFill>
                <a:latin typeface="Calibri"/>
                <a:cs typeface="Calibri"/>
              </a:rPr>
              <a:t> del cliente</a:t>
            </a:r>
          </a:p>
        </p:txBody>
      </p:sp>
      <p:sp>
        <p:nvSpPr>
          <p:cNvPr id="10" name="CasellaDiTesto 9">
            <a:extLst>
              <a:ext uri="{FF2B5EF4-FFF2-40B4-BE49-F238E27FC236}">
                <a16:creationId xmlns:a16="http://schemas.microsoft.com/office/drawing/2014/main" id="{D92B8724-C029-D74C-70B6-6ED44274B46C}"/>
              </a:ext>
            </a:extLst>
          </p:cNvPr>
          <p:cNvSpPr txBox="1"/>
          <p:nvPr/>
        </p:nvSpPr>
        <p:spPr>
          <a:xfrm>
            <a:off x="6451600" y="837050"/>
            <a:ext cx="5525642" cy="1200329"/>
          </a:xfrm>
          <a:prstGeom prst="rect">
            <a:avLst/>
          </a:prstGeom>
          <a:noFill/>
        </p:spPr>
        <p:txBody>
          <a:bodyPr wrap="square">
            <a:spAutoFit/>
          </a:bodyPr>
          <a:lstStyle/>
          <a:p>
            <a:pPr defTabSz="609630"/>
            <a:r>
              <a:rPr lang="it-IT" sz="3600" kern="0" dirty="0">
                <a:solidFill>
                  <a:sysClr val="windowText" lastClr="000000"/>
                </a:solidFill>
              </a:rPr>
              <a:t>😐 </a:t>
            </a:r>
            <a:r>
              <a:rPr lang="it-IT" sz="3600" b="1" kern="0" dirty="0">
                <a:solidFill>
                  <a:prstClr val="black"/>
                </a:solidFill>
                <a:latin typeface="Palatino Linotype"/>
                <a:ea typeface="+mj-ea"/>
                <a:cs typeface="Palatino Linotype"/>
              </a:rPr>
              <a:t>Gestione delle emozioni </a:t>
            </a:r>
          </a:p>
        </p:txBody>
      </p:sp>
      <p:sp>
        <p:nvSpPr>
          <p:cNvPr id="3" name="Segnaposto numero diapositiva 2">
            <a:extLst>
              <a:ext uri="{FF2B5EF4-FFF2-40B4-BE49-F238E27FC236}">
                <a16:creationId xmlns:a16="http://schemas.microsoft.com/office/drawing/2014/main" id="{AD310678-CA0D-8CCC-3F24-A5F907FE4602}"/>
              </a:ext>
            </a:extLst>
          </p:cNvPr>
          <p:cNvSpPr>
            <a:spLocks noGrp="1"/>
          </p:cNvSpPr>
          <p:nvPr>
            <p:ph type="sldNum" sz="quarter" idx="7"/>
          </p:nvPr>
        </p:nvSpPr>
        <p:spPr>
          <a:xfrm>
            <a:off x="10107802" y="6474869"/>
            <a:ext cx="1869440" cy="184666"/>
          </a:xfrm>
        </p:spPr>
        <p:txBody>
          <a:bodyPr/>
          <a:lstStyle/>
          <a:p>
            <a:pPr defTabSz="609630"/>
            <a:fld id="{B6F15528-21DE-4FAA-801E-634DDDAF4B2B}" type="slidenum">
              <a:rPr lang="it-IT" sz="1200" kern="0">
                <a:solidFill>
                  <a:prstClr val="black">
                    <a:tint val="75000"/>
                  </a:prstClr>
                </a:solidFill>
              </a:rPr>
              <a:pPr defTabSz="609630"/>
              <a:t>15</a:t>
            </a:fld>
            <a:endParaRPr lang="it-IT" sz="1200" kern="0" dirty="0">
              <a:solidFill>
                <a:prstClr val="black">
                  <a:tint val="75000"/>
                </a:prstClr>
              </a:solidFill>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a:extLst>
              <a:ext uri="{28A0092B-C50C-407E-A947-70E740481C1C}">
                <a14:useLocalDpi xmlns:a14="http://schemas.microsoft.com/office/drawing/2010/main" val="0"/>
              </a:ext>
            </a:extLst>
          </a:blip>
          <a:srcRect/>
          <a:stretch/>
        </p:blipFill>
        <p:spPr>
          <a:xfrm>
            <a:off x="-9" y="-6"/>
            <a:ext cx="4560916" cy="6863542"/>
          </a:xfrm>
          <a:prstGeom prst="rect">
            <a:avLst/>
          </a:prstGeom>
        </p:spPr>
      </p:pic>
      <p:sp>
        <p:nvSpPr>
          <p:cNvPr id="4" name="object 4"/>
          <p:cNvSpPr txBox="1"/>
          <p:nvPr/>
        </p:nvSpPr>
        <p:spPr>
          <a:xfrm>
            <a:off x="7035461" y="2292541"/>
            <a:ext cx="4191339" cy="2046352"/>
          </a:xfrm>
          <a:prstGeom prst="rect">
            <a:avLst/>
          </a:prstGeom>
        </p:spPr>
        <p:txBody>
          <a:bodyPr vert="horz" wrap="square" lIns="0" tIns="4657" rIns="0" bIns="0" rtlCol="0">
            <a:spAutoFit/>
          </a:bodyPr>
          <a:lstStyle/>
          <a:p>
            <a:pPr marL="8467" marR="3387" defTabSz="609630">
              <a:lnSpc>
                <a:spcPct val="102400"/>
              </a:lnSpc>
              <a:spcBef>
                <a:spcPts val="37"/>
              </a:spcBef>
            </a:pPr>
            <a:endParaRPr lang="it-IT" sz="1867" kern="0" spc="167" dirty="0">
              <a:solidFill>
                <a:sysClr val="windowText" lastClr="000000"/>
              </a:solidFill>
              <a:latin typeface="Calibri"/>
              <a:cs typeface="Calibri"/>
            </a:endParaRPr>
          </a:p>
          <a:p>
            <a:pPr marL="8467" marR="3387" defTabSz="609630">
              <a:lnSpc>
                <a:spcPct val="102400"/>
              </a:lnSpc>
              <a:spcBef>
                <a:spcPts val="37"/>
              </a:spcBef>
            </a:pPr>
            <a:r>
              <a:rPr lang="it-IT" sz="1867" kern="0" spc="167" dirty="0">
                <a:solidFill>
                  <a:sysClr val="windowText" lastClr="000000"/>
                </a:solidFill>
                <a:latin typeface="Calibri"/>
                <a:cs typeface="Calibri"/>
              </a:rPr>
              <a:t>➡️ </a:t>
            </a:r>
            <a:r>
              <a:rPr lang="it-IT" sz="1867" b="1" kern="0" spc="190" dirty="0">
                <a:solidFill>
                  <a:sysClr val="windowText" lastClr="000000"/>
                </a:solidFill>
                <a:latin typeface="Calibri"/>
                <a:cs typeface="Calibri"/>
              </a:rPr>
              <a:t>ChatGPT 3.5</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ChatGPT 4.0</a:t>
            </a:r>
            <a:r>
              <a:rPr lang="it-IT" sz="1867" kern="0" spc="190" dirty="0">
                <a:solidFill>
                  <a:sysClr val="windowText" lastClr="000000"/>
                </a:solidFill>
                <a:latin typeface="Calibri"/>
                <a:cs typeface="Calibri"/>
              </a:rPr>
              <a:t> e </a:t>
            </a:r>
            <a:r>
              <a:rPr lang="it-IT" sz="1867" b="1" kern="0" spc="190" dirty="0">
                <a:solidFill>
                  <a:sysClr val="windowText" lastClr="000000"/>
                </a:solidFill>
                <a:latin typeface="Calibri"/>
                <a:cs typeface="Calibri"/>
              </a:rPr>
              <a:t>Bard</a:t>
            </a:r>
            <a:r>
              <a:rPr lang="it-IT" sz="1867" kern="0" spc="190" dirty="0">
                <a:solidFill>
                  <a:sysClr val="windowText" lastClr="000000"/>
                </a:solidFill>
                <a:latin typeface="Calibri"/>
                <a:cs typeface="Calibri"/>
              </a:rPr>
              <a:t> utilizzano </a:t>
            </a:r>
            <a:r>
              <a:rPr lang="it-IT" sz="1867" b="1" kern="0" spc="190" dirty="0">
                <a:solidFill>
                  <a:sysClr val="windowText" lastClr="000000"/>
                </a:solidFill>
                <a:latin typeface="Calibri"/>
                <a:cs typeface="Calibri"/>
              </a:rPr>
              <a:t>espressioni</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empatiche</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ma</a:t>
            </a:r>
            <a:r>
              <a:rPr lang="it-IT" sz="1867" kern="0" spc="190" dirty="0">
                <a:solidFill>
                  <a:sysClr val="windowText" lastClr="000000"/>
                </a:solidFill>
                <a:latin typeface="Calibri"/>
                <a:cs typeface="Calibri"/>
              </a:rPr>
              <a:t> </a:t>
            </a:r>
            <a:r>
              <a:rPr lang="it-IT" sz="1867" b="1" kern="0" spc="190" dirty="0">
                <a:solidFill>
                  <a:sysClr val="windowText" lastClr="000000"/>
                </a:solidFill>
                <a:latin typeface="Calibri"/>
                <a:cs typeface="Calibri"/>
              </a:rPr>
              <a:t>ripetitive</a:t>
            </a:r>
            <a:r>
              <a:rPr lang="it-IT" sz="1867" kern="0" spc="190" dirty="0">
                <a:solidFill>
                  <a:sysClr val="windowText" lastClr="000000"/>
                </a:solidFill>
                <a:latin typeface="Calibri"/>
                <a:cs typeface="Calibri"/>
              </a:rPr>
              <a:t> e quindi poco ingaggianti con il proseguire della conversazione.</a:t>
            </a:r>
            <a:br>
              <a:rPr lang="it-IT" sz="1867" kern="0" spc="190" dirty="0">
                <a:solidFill>
                  <a:sysClr val="windowText" lastClr="000000"/>
                </a:solidFill>
                <a:latin typeface="Calibri"/>
                <a:cs typeface="Calibri"/>
              </a:rPr>
            </a:br>
            <a:endParaRPr lang="it-IT" sz="1867" kern="0" spc="190" dirty="0">
              <a:solidFill>
                <a:sysClr val="windowText" lastClr="000000"/>
              </a:solidFill>
              <a:latin typeface="Calibri"/>
              <a:cs typeface="Calibri"/>
            </a:endParaRPr>
          </a:p>
        </p:txBody>
      </p:sp>
      <p:sp>
        <p:nvSpPr>
          <p:cNvPr id="10" name="CasellaDiTesto 9">
            <a:extLst>
              <a:ext uri="{FF2B5EF4-FFF2-40B4-BE49-F238E27FC236}">
                <a16:creationId xmlns:a16="http://schemas.microsoft.com/office/drawing/2014/main" id="{D92B8724-C029-D74C-70B6-6ED44274B46C}"/>
              </a:ext>
            </a:extLst>
          </p:cNvPr>
          <p:cNvSpPr txBox="1"/>
          <p:nvPr/>
        </p:nvSpPr>
        <p:spPr>
          <a:xfrm>
            <a:off x="7025301" y="939800"/>
            <a:ext cx="4986889" cy="830997"/>
          </a:xfrm>
          <a:prstGeom prst="rect">
            <a:avLst/>
          </a:prstGeom>
          <a:noFill/>
        </p:spPr>
        <p:txBody>
          <a:bodyPr wrap="square">
            <a:spAutoFit/>
          </a:bodyPr>
          <a:lstStyle/>
          <a:p>
            <a:pPr defTabSz="609630"/>
            <a:r>
              <a:rPr lang="it-IT" sz="3600" b="1" kern="0" dirty="0">
                <a:solidFill>
                  <a:prstClr val="black"/>
                </a:solidFill>
                <a:latin typeface="Palatino Linotype"/>
                <a:ea typeface="+mj-ea"/>
              </a:rPr>
              <a:t>😐 Empatia </a:t>
            </a:r>
            <a:br>
              <a:rPr lang="it-IT" sz="3600" b="1" kern="0" dirty="0">
                <a:solidFill>
                  <a:prstClr val="black"/>
                </a:solidFill>
                <a:latin typeface="Palatino Linotype"/>
                <a:ea typeface="+mj-ea"/>
              </a:rPr>
            </a:br>
            <a:endParaRPr lang="it-IT" sz="1200" kern="0" dirty="0">
              <a:solidFill>
                <a:sysClr val="windowText" lastClr="000000"/>
              </a:solidFill>
            </a:endParaRPr>
          </a:p>
        </p:txBody>
      </p:sp>
      <p:sp>
        <p:nvSpPr>
          <p:cNvPr id="3" name="Segnaposto numero diapositiva 2">
            <a:extLst>
              <a:ext uri="{FF2B5EF4-FFF2-40B4-BE49-F238E27FC236}">
                <a16:creationId xmlns:a16="http://schemas.microsoft.com/office/drawing/2014/main" id="{F0A86846-8920-56D2-47CD-1FDB14B3F854}"/>
              </a:ext>
            </a:extLst>
          </p:cNvPr>
          <p:cNvSpPr>
            <a:spLocks noGrp="1"/>
          </p:cNvSpPr>
          <p:nvPr>
            <p:ph type="sldNum" sz="quarter" idx="7"/>
          </p:nvPr>
        </p:nvSpPr>
        <p:spPr>
          <a:xfrm>
            <a:off x="10142750" y="6426200"/>
            <a:ext cx="1869440" cy="184666"/>
          </a:xfrm>
        </p:spPr>
        <p:txBody>
          <a:bodyPr/>
          <a:lstStyle/>
          <a:p>
            <a:pPr defTabSz="609630"/>
            <a:fld id="{B6F15528-21DE-4FAA-801E-634DDDAF4B2B}" type="slidenum">
              <a:rPr lang="it-IT" sz="1200" kern="0">
                <a:solidFill>
                  <a:prstClr val="black">
                    <a:tint val="75000"/>
                  </a:prstClr>
                </a:solidFill>
              </a:rPr>
              <a:pPr defTabSz="609630"/>
              <a:t>16</a:t>
            </a:fld>
            <a:endParaRPr lang="it-IT" sz="1200" kern="0">
              <a:solidFill>
                <a:prstClr val="black">
                  <a:tint val="75000"/>
                </a:prstClr>
              </a:solidFill>
            </a:endParaRPr>
          </a:p>
        </p:txBody>
      </p:sp>
    </p:spTree>
    <p:custDataLst>
      <p:tags r:id="rId1"/>
    </p:custDataLst>
    <p:extLst>
      <p:ext uri="{BB962C8B-B14F-4D97-AF65-F5344CB8AC3E}">
        <p14:creationId xmlns:p14="http://schemas.microsoft.com/office/powerpoint/2010/main" val="1707786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2730"/>
            <a:ext cx="4602480" cy="6906509"/>
          </a:xfrm>
          <a:prstGeom prst="rect">
            <a:avLst/>
          </a:prstGeom>
        </p:spPr>
      </p:pic>
      <p:sp>
        <p:nvSpPr>
          <p:cNvPr id="4" name="object 4"/>
          <p:cNvSpPr txBox="1"/>
          <p:nvPr/>
        </p:nvSpPr>
        <p:spPr>
          <a:xfrm>
            <a:off x="6553200" y="1909830"/>
            <a:ext cx="4269825" cy="2339316"/>
          </a:xfrm>
          <a:prstGeom prst="rect">
            <a:avLst/>
          </a:prstGeom>
        </p:spPr>
        <p:txBody>
          <a:bodyPr vert="horz" wrap="square" lIns="0" tIns="4657" rIns="0" bIns="0" rtlCol="0">
            <a:spAutoFit/>
          </a:bodyPr>
          <a:lstStyle/>
          <a:p>
            <a:pPr marL="8467" marR="3387" defTabSz="609630">
              <a:lnSpc>
                <a:spcPct val="102400"/>
              </a:lnSpc>
              <a:spcBef>
                <a:spcPts val="37"/>
              </a:spcBef>
            </a:pPr>
            <a:endParaRPr lang="it-IT" sz="1867" b="1" kern="0" spc="76" dirty="0">
              <a:solidFill>
                <a:prstClr val="black"/>
              </a:solidFill>
              <a:latin typeface="Calibri"/>
              <a:ea typeface="+mj-ea"/>
              <a:cs typeface="Calibri"/>
            </a:endParaRPr>
          </a:p>
          <a:p>
            <a:pPr marL="8467" marR="3387" defTabSz="609630">
              <a:lnSpc>
                <a:spcPct val="102400"/>
              </a:lnSpc>
              <a:spcBef>
                <a:spcPts val="37"/>
              </a:spcBef>
            </a:pPr>
            <a:r>
              <a:rPr lang="it-IT" sz="1633" kern="0" spc="167" dirty="0">
                <a:solidFill>
                  <a:sysClr val="windowText" lastClr="000000"/>
                </a:solidFill>
                <a:latin typeface="Calibri"/>
                <a:cs typeface="Calibri"/>
              </a:rPr>
              <a:t>➡️ </a:t>
            </a:r>
            <a:r>
              <a:rPr lang="it-IT" sz="1633" b="1" kern="0" spc="167" dirty="0">
                <a:solidFill>
                  <a:sysClr val="windowText" lastClr="000000"/>
                </a:solidFill>
                <a:latin typeface="Calibri"/>
                <a:cs typeface="Calibri"/>
              </a:rPr>
              <a:t>ChatGPT 3.5</a:t>
            </a:r>
            <a:r>
              <a:rPr lang="it-IT" sz="1633" kern="0" spc="167" dirty="0">
                <a:solidFill>
                  <a:sysClr val="windowText" lastClr="000000"/>
                </a:solidFill>
                <a:latin typeface="Calibri"/>
                <a:cs typeface="Calibri"/>
              </a:rPr>
              <a:t> è in grado di fornire risposte che applicano principi di </a:t>
            </a:r>
            <a:r>
              <a:rPr lang="it-IT" sz="1633" b="1" kern="0" spc="167" dirty="0">
                <a:solidFill>
                  <a:sysClr val="windowText" lastClr="000000"/>
                </a:solidFill>
                <a:latin typeface="Calibri"/>
                <a:cs typeface="Calibri"/>
              </a:rPr>
              <a:t>relazione</a:t>
            </a:r>
            <a:r>
              <a:rPr lang="it-IT" sz="1633" kern="0" spc="167" dirty="0">
                <a:solidFill>
                  <a:sysClr val="windowText" lastClr="000000"/>
                </a:solidFill>
                <a:latin typeface="Calibri"/>
                <a:cs typeface="Calibri"/>
              </a:rPr>
              <a:t> e </a:t>
            </a:r>
            <a:r>
              <a:rPr lang="it-IT" sz="1633" b="1" kern="0" spc="167" dirty="0">
                <a:solidFill>
                  <a:sysClr val="windowText" lastClr="000000"/>
                </a:solidFill>
                <a:latin typeface="Calibri"/>
                <a:cs typeface="Calibri"/>
              </a:rPr>
              <a:t>comunicazione</a:t>
            </a:r>
            <a:r>
              <a:rPr lang="it-IT" sz="1633" kern="0" spc="167" dirty="0">
                <a:solidFill>
                  <a:sysClr val="windowText" lastClr="000000"/>
                </a:solidFill>
                <a:latin typeface="Calibri"/>
                <a:cs typeface="Calibri"/>
              </a:rPr>
              <a:t>. ChatGPT 4.0 usa le soft skills in maniera migliore. Questo è sicuramente l'aspetto più sorprendente, a differenza di </a:t>
            </a:r>
            <a:r>
              <a:rPr lang="it-IT" sz="1633" b="1" kern="0" spc="167" dirty="0">
                <a:solidFill>
                  <a:sysClr val="windowText" lastClr="000000"/>
                </a:solidFill>
                <a:latin typeface="Calibri"/>
                <a:cs typeface="Calibri"/>
              </a:rPr>
              <a:t>Bard</a:t>
            </a:r>
            <a:r>
              <a:rPr lang="it-IT" sz="1633" kern="0" spc="167" dirty="0">
                <a:solidFill>
                  <a:sysClr val="windowText" lastClr="000000"/>
                </a:solidFill>
                <a:latin typeface="Calibri"/>
                <a:cs typeface="Calibri"/>
              </a:rPr>
              <a:t>, che </a:t>
            </a:r>
            <a:r>
              <a:rPr lang="it-IT" sz="1633" b="1" kern="0" spc="167" dirty="0">
                <a:solidFill>
                  <a:sysClr val="windowText" lastClr="000000"/>
                </a:solidFill>
                <a:latin typeface="Calibri"/>
                <a:cs typeface="Calibri"/>
              </a:rPr>
              <a:t>commette degli errori</a:t>
            </a:r>
            <a:r>
              <a:rPr lang="it-IT" sz="1633" kern="0" spc="167" dirty="0">
                <a:solidFill>
                  <a:sysClr val="windowText" lastClr="000000"/>
                </a:solidFill>
                <a:latin typeface="Calibri"/>
                <a:cs typeface="Calibri"/>
              </a:rPr>
              <a:t>. </a:t>
            </a:r>
            <a:br>
              <a:rPr lang="it-IT" sz="1633" kern="0" spc="167" dirty="0">
                <a:solidFill>
                  <a:sysClr val="windowText" lastClr="000000"/>
                </a:solidFill>
                <a:latin typeface="Calibri"/>
                <a:cs typeface="Calibri"/>
              </a:rPr>
            </a:br>
            <a:endParaRPr lang="it-IT" sz="1633" kern="0" spc="167" dirty="0">
              <a:solidFill>
                <a:sysClr val="windowText" lastClr="000000"/>
              </a:solidFill>
              <a:latin typeface="Calibri"/>
              <a:cs typeface="Calibri"/>
            </a:endParaRPr>
          </a:p>
        </p:txBody>
      </p:sp>
      <p:sp>
        <p:nvSpPr>
          <p:cNvPr id="10" name="CasellaDiTesto 9">
            <a:extLst>
              <a:ext uri="{FF2B5EF4-FFF2-40B4-BE49-F238E27FC236}">
                <a16:creationId xmlns:a16="http://schemas.microsoft.com/office/drawing/2014/main" id="{D92B8724-C029-D74C-70B6-6ED44274B46C}"/>
              </a:ext>
            </a:extLst>
          </p:cNvPr>
          <p:cNvSpPr txBox="1"/>
          <p:nvPr/>
        </p:nvSpPr>
        <p:spPr>
          <a:xfrm>
            <a:off x="6350000" y="1109611"/>
            <a:ext cx="4986889" cy="830997"/>
          </a:xfrm>
          <a:prstGeom prst="rect">
            <a:avLst/>
          </a:prstGeom>
          <a:noFill/>
        </p:spPr>
        <p:txBody>
          <a:bodyPr wrap="square">
            <a:spAutoFit/>
          </a:bodyPr>
          <a:lstStyle/>
          <a:p>
            <a:pPr defTabSz="609630"/>
            <a:r>
              <a:rPr lang="it-IT" sz="3600" b="1" kern="0" dirty="0">
                <a:solidFill>
                  <a:prstClr val="black"/>
                </a:solidFill>
                <a:latin typeface="Palatino Linotype"/>
                <a:ea typeface="+mj-ea"/>
              </a:rPr>
              <a:t>😊 Soft </a:t>
            </a:r>
            <a:r>
              <a:rPr lang="it-IT" sz="3600" b="1" kern="0" dirty="0" err="1">
                <a:solidFill>
                  <a:prstClr val="black"/>
                </a:solidFill>
                <a:latin typeface="Palatino Linotype"/>
                <a:ea typeface="+mj-ea"/>
              </a:rPr>
              <a:t>skills</a:t>
            </a:r>
            <a:r>
              <a:rPr lang="it-IT" sz="3600" b="1" kern="0" dirty="0">
                <a:solidFill>
                  <a:prstClr val="black"/>
                </a:solidFill>
                <a:latin typeface="Palatino Linotype"/>
                <a:ea typeface="+mj-ea"/>
              </a:rPr>
              <a:t> sociali </a:t>
            </a:r>
            <a:br>
              <a:rPr lang="it-IT" sz="3600" b="1" kern="0" dirty="0">
                <a:solidFill>
                  <a:prstClr val="black"/>
                </a:solidFill>
                <a:latin typeface="Palatino Linotype"/>
                <a:ea typeface="+mj-ea"/>
              </a:rPr>
            </a:br>
            <a:endParaRPr lang="it-IT" sz="1200" kern="0" dirty="0">
              <a:solidFill>
                <a:sysClr val="windowText" lastClr="000000"/>
              </a:solidFill>
            </a:endParaRPr>
          </a:p>
        </p:txBody>
      </p:sp>
      <p:sp>
        <p:nvSpPr>
          <p:cNvPr id="3" name="Segnaposto numero diapositiva 2">
            <a:extLst>
              <a:ext uri="{FF2B5EF4-FFF2-40B4-BE49-F238E27FC236}">
                <a16:creationId xmlns:a16="http://schemas.microsoft.com/office/drawing/2014/main" id="{F7516531-CA6F-5B00-CF67-874C18660E28}"/>
              </a:ext>
            </a:extLst>
          </p:cNvPr>
          <p:cNvSpPr>
            <a:spLocks noGrp="1"/>
          </p:cNvSpPr>
          <p:nvPr>
            <p:ph type="sldNum" sz="quarter" idx="7"/>
          </p:nvPr>
        </p:nvSpPr>
        <p:spPr>
          <a:xfrm>
            <a:off x="10149841" y="6558280"/>
            <a:ext cx="1869440" cy="184666"/>
          </a:xfrm>
        </p:spPr>
        <p:txBody>
          <a:bodyPr/>
          <a:lstStyle/>
          <a:p>
            <a:pPr defTabSz="609630"/>
            <a:fld id="{B6F15528-21DE-4FAA-801E-634DDDAF4B2B}" type="slidenum">
              <a:rPr lang="it-IT" sz="1200" kern="0">
                <a:solidFill>
                  <a:prstClr val="black">
                    <a:tint val="75000"/>
                  </a:prstClr>
                </a:solidFill>
              </a:rPr>
              <a:pPr defTabSz="609630"/>
              <a:t>17</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209445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a:extLst>
              <a:ext uri="{28A0092B-C50C-407E-A947-70E740481C1C}">
                <a14:useLocalDpi xmlns:a14="http://schemas.microsoft.com/office/drawing/2010/main" val="0"/>
              </a:ext>
            </a:extLst>
          </a:blip>
          <a:srcRect/>
          <a:stretch/>
        </p:blipFill>
        <p:spPr>
          <a:xfrm>
            <a:off x="-4" y="-3"/>
            <a:ext cx="4569229" cy="6860771"/>
          </a:xfrm>
          <a:prstGeom prst="rect">
            <a:avLst/>
          </a:prstGeom>
        </p:spPr>
      </p:pic>
      <p:sp>
        <p:nvSpPr>
          <p:cNvPr id="4" name="object 4"/>
          <p:cNvSpPr txBox="1"/>
          <p:nvPr/>
        </p:nvSpPr>
        <p:spPr>
          <a:xfrm>
            <a:off x="6502400" y="2510834"/>
            <a:ext cx="4775200" cy="3804910"/>
          </a:xfrm>
          <a:prstGeom prst="rect">
            <a:avLst/>
          </a:prstGeom>
        </p:spPr>
        <p:txBody>
          <a:bodyPr vert="horz" wrap="square" lIns="0" tIns="4657" rIns="0" bIns="0" rtlCol="0">
            <a:spAutoFit/>
          </a:bodyPr>
          <a:lstStyle/>
          <a:p>
            <a:pPr marL="8467" marR="3387" defTabSz="609630">
              <a:lnSpc>
                <a:spcPct val="102400"/>
              </a:lnSpc>
              <a:spcBef>
                <a:spcPts val="37"/>
              </a:spcBef>
            </a:pPr>
            <a:endParaRPr lang="it-IT" sz="1867" kern="0" spc="167" dirty="0">
              <a:solidFill>
                <a:sysClr val="windowText" lastClr="000000"/>
              </a:solidFill>
              <a:latin typeface="Calibri"/>
              <a:cs typeface="Calibri"/>
            </a:endParaRPr>
          </a:p>
          <a:p>
            <a:pPr marL="8467" marR="3387" defTabSz="609630">
              <a:lnSpc>
                <a:spcPct val="102400"/>
              </a:lnSpc>
              <a:spcBef>
                <a:spcPts val="37"/>
              </a:spcBef>
            </a:pPr>
            <a:r>
              <a:rPr lang="it-IT" sz="1867" kern="0" spc="167" dirty="0">
                <a:solidFill>
                  <a:sysClr val="windowText" lastClr="000000"/>
                </a:solidFill>
                <a:latin typeface="Calibri"/>
                <a:cs typeface="Calibri"/>
              </a:rPr>
              <a:t>➡️ L'unico obiettivo di </a:t>
            </a:r>
            <a:r>
              <a:rPr lang="it-IT" sz="1867" b="1" kern="0" spc="167" dirty="0">
                <a:solidFill>
                  <a:sysClr val="windowText" lastClr="000000"/>
                </a:solidFill>
                <a:latin typeface="Calibri"/>
                <a:cs typeface="Calibri"/>
              </a:rPr>
              <a:t>ChatGPT 3.5  </a:t>
            </a:r>
            <a:r>
              <a:rPr lang="it-IT" sz="1867" kern="0" spc="167" dirty="0">
                <a:solidFill>
                  <a:sysClr val="windowText" lastClr="000000"/>
                </a:solidFill>
                <a:latin typeface="Calibri"/>
                <a:cs typeface="Calibri"/>
              </a:rPr>
              <a:t>era quello di </a:t>
            </a:r>
            <a:r>
              <a:rPr lang="it-IT" sz="1867" b="1" kern="0" spc="167" dirty="0">
                <a:solidFill>
                  <a:sysClr val="windowText" lastClr="000000"/>
                </a:solidFill>
                <a:latin typeface="Calibri"/>
                <a:cs typeface="Calibri"/>
              </a:rPr>
              <a:t>mantenere</a:t>
            </a:r>
            <a:r>
              <a:rPr lang="it-IT" sz="1867" kern="0" spc="167" dirty="0">
                <a:solidFill>
                  <a:sysClr val="windowText" lastClr="000000"/>
                </a:solidFill>
                <a:latin typeface="Calibri"/>
                <a:cs typeface="Calibri"/>
              </a:rPr>
              <a:t> una </a:t>
            </a:r>
            <a:r>
              <a:rPr lang="it-IT" sz="1867" b="1" kern="0" spc="167" dirty="0">
                <a:solidFill>
                  <a:sysClr val="windowText" lastClr="000000"/>
                </a:solidFill>
                <a:latin typeface="Calibri"/>
                <a:cs typeface="Calibri"/>
              </a:rPr>
              <a:t>relazione</a:t>
            </a:r>
            <a:r>
              <a:rPr lang="it-IT" sz="1867" kern="0" spc="167" dirty="0">
                <a:solidFill>
                  <a:sysClr val="windowText" lastClr="000000"/>
                </a:solidFill>
                <a:latin typeface="Calibri"/>
                <a:cs typeface="Calibri"/>
              </a:rPr>
              <a:t> </a:t>
            </a:r>
            <a:r>
              <a:rPr lang="it-IT" sz="1867" b="1" kern="0" spc="167" dirty="0">
                <a:solidFill>
                  <a:sysClr val="windowText" lastClr="000000"/>
                </a:solidFill>
                <a:latin typeface="Calibri"/>
                <a:cs typeface="Calibri"/>
              </a:rPr>
              <a:t>positiva</a:t>
            </a:r>
            <a:r>
              <a:rPr lang="it-IT" sz="1867" kern="0" spc="167" dirty="0">
                <a:solidFill>
                  <a:sysClr val="windowText" lastClr="000000"/>
                </a:solidFill>
                <a:latin typeface="Calibri"/>
                <a:cs typeface="Calibri"/>
              </a:rPr>
              <a:t> con il Cliente, </a:t>
            </a:r>
            <a:r>
              <a:rPr lang="it-IT" sz="1867" b="1" kern="0" spc="167" dirty="0">
                <a:solidFill>
                  <a:sysClr val="windowText" lastClr="000000"/>
                </a:solidFill>
                <a:latin typeface="Calibri"/>
                <a:cs typeface="Calibri"/>
              </a:rPr>
              <a:t>senza</a:t>
            </a:r>
            <a:r>
              <a:rPr lang="it-IT" sz="1867" kern="0" spc="167" dirty="0">
                <a:solidFill>
                  <a:sysClr val="windowText" lastClr="000000"/>
                </a:solidFill>
                <a:latin typeface="Calibri"/>
                <a:cs typeface="Calibri"/>
              </a:rPr>
              <a:t> però </a:t>
            </a:r>
            <a:r>
              <a:rPr lang="it-IT" sz="1867" b="1" kern="0" spc="167" dirty="0">
                <a:solidFill>
                  <a:sysClr val="windowText" lastClr="000000"/>
                </a:solidFill>
                <a:latin typeface="Calibri"/>
                <a:cs typeface="Calibri"/>
              </a:rPr>
              <a:t>guidarlo</a:t>
            </a:r>
            <a:r>
              <a:rPr lang="it-IT" sz="1867" kern="0" spc="167" dirty="0">
                <a:solidFill>
                  <a:sysClr val="windowText" lastClr="000000"/>
                </a:solidFill>
                <a:latin typeface="Calibri"/>
                <a:cs typeface="Calibri"/>
              </a:rPr>
              <a:t> verso una soluzione di</a:t>
            </a:r>
            <a:r>
              <a:rPr lang="it-IT" sz="1867" b="1" kern="0" spc="167" dirty="0">
                <a:solidFill>
                  <a:sysClr val="windowText" lastClr="000000"/>
                </a:solidFill>
                <a:latin typeface="Calibri"/>
                <a:cs typeface="Calibri"/>
              </a:rPr>
              <a:t> reciproca soddisfazione.</a:t>
            </a:r>
          </a:p>
          <a:p>
            <a:pPr marL="8467" marR="3387" defTabSz="609630">
              <a:lnSpc>
                <a:spcPct val="102400"/>
              </a:lnSpc>
              <a:spcBef>
                <a:spcPts val="37"/>
              </a:spcBef>
            </a:pPr>
            <a:endParaRPr lang="it-IT" sz="1867" b="1" kern="0" spc="167" dirty="0">
              <a:solidFill>
                <a:sysClr val="windowText" lastClr="000000"/>
              </a:solidFill>
              <a:latin typeface="Calibri"/>
              <a:cs typeface="Calibri"/>
            </a:endParaRPr>
          </a:p>
          <a:p>
            <a:pPr marL="8467" marR="3387" defTabSz="609630">
              <a:lnSpc>
                <a:spcPct val="102400"/>
              </a:lnSpc>
              <a:spcBef>
                <a:spcPts val="37"/>
              </a:spcBef>
            </a:pPr>
            <a:r>
              <a:rPr lang="it-IT" sz="1867" kern="0" spc="167" dirty="0">
                <a:solidFill>
                  <a:sysClr val="windowText" lastClr="000000"/>
                </a:solidFill>
                <a:latin typeface="Calibri"/>
                <a:cs typeface="Calibri"/>
              </a:rPr>
              <a:t>➡️ </a:t>
            </a:r>
            <a:r>
              <a:rPr lang="it-IT" sz="1867" b="1" kern="0" spc="167" dirty="0">
                <a:solidFill>
                  <a:sysClr val="windowText" lastClr="000000"/>
                </a:solidFill>
                <a:latin typeface="Calibri"/>
                <a:cs typeface="Calibri"/>
              </a:rPr>
              <a:t>ChatGPT 4.0 </a:t>
            </a:r>
            <a:r>
              <a:rPr lang="it-IT" sz="1867" kern="0" spc="167" dirty="0">
                <a:solidFill>
                  <a:sysClr val="windowText" lastClr="000000"/>
                </a:solidFill>
                <a:latin typeface="Calibri"/>
                <a:cs typeface="Calibri"/>
              </a:rPr>
              <a:t>ha usato le </a:t>
            </a:r>
            <a:r>
              <a:rPr lang="it-IT" sz="1867" b="1" kern="0" spc="167" dirty="0">
                <a:solidFill>
                  <a:sysClr val="windowText" lastClr="000000"/>
                </a:solidFill>
                <a:latin typeface="Calibri"/>
                <a:cs typeface="Calibri"/>
              </a:rPr>
              <a:t>soft skills </a:t>
            </a:r>
            <a:r>
              <a:rPr lang="it-IT" sz="1867" kern="0" spc="167" dirty="0">
                <a:solidFill>
                  <a:sysClr val="windowText" lastClr="000000"/>
                </a:solidFill>
                <a:latin typeface="Calibri"/>
                <a:cs typeface="Calibri"/>
              </a:rPr>
              <a:t>in modo da </a:t>
            </a:r>
            <a:r>
              <a:rPr lang="it-IT" sz="1867" b="1" kern="0" spc="167" dirty="0">
                <a:solidFill>
                  <a:sysClr val="windowText" lastClr="000000"/>
                </a:solidFill>
                <a:latin typeface="Calibri"/>
                <a:cs typeface="Calibri"/>
              </a:rPr>
              <a:t>non</a:t>
            </a:r>
            <a:r>
              <a:rPr lang="it-IT" sz="1867" kern="0" spc="167" dirty="0">
                <a:solidFill>
                  <a:sysClr val="windowText" lastClr="000000"/>
                </a:solidFill>
                <a:latin typeface="Calibri"/>
                <a:cs typeface="Calibri"/>
              </a:rPr>
              <a:t> far </a:t>
            </a:r>
            <a:r>
              <a:rPr lang="it-IT" sz="1867" b="1" kern="0" spc="167" dirty="0">
                <a:solidFill>
                  <a:sysClr val="windowText" lastClr="000000"/>
                </a:solidFill>
                <a:latin typeface="Calibri"/>
                <a:cs typeface="Calibri"/>
              </a:rPr>
              <a:t>arrivare</a:t>
            </a:r>
            <a:r>
              <a:rPr lang="it-IT" sz="1867" kern="0" spc="167" dirty="0">
                <a:solidFill>
                  <a:sysClr val="windowText" lastClr="000000"/>
                </a:solidFill>
                <a:latin typeface="Calibri"/>
                <a:cs typeface="Calibri"/>
              </a:rPr>
              <a:t> il cliente all’intervento del </a:t>
            </a:r>
            <a:r>
              <a:rPr lang="it-IT" sz="1867" b="1" kern="0" spc="167" dirty="0">
                <a:solidFill>
                  <a:sysClr val="windowText" lastClr="000000"/>
                </a:solidFill>
                <a:latin typeface="Calibri"/>
                <a:cs typeface="Calibri"/>
              </a:rPr>
              <a:t>legale.</a:t>
            </a:r>
          </a:p>
          <a:p>
            <a:pPr marL="8467" marR="3387" defTabSz="609630">
              <a:lnSpc>
                <a:spcPct val="102400"/>
              </a:lnSpc>
              <a:spcBef>
                <a:spcPts val="37"/>
              </a:spcBef>
            </a:pPr>
            <a:endParaRPr lang="it-IT" sz="1867" kern="0" spc="167" dirty="0">
              <a:solidFill>
                <a:sysClr val="windowText" lastClr="000000"/>
              </a:solidFill>
              <a:latin typeface="Calibri"/>
              <a:cs typeface="Calibri"/>
            </a:endParaRPr>
          </a:p>
          <a:p>
            <a:pPr marL="8467" marR="3387" defTabSz="609630">
              <a:lnSpc>
                <a:spcPct val="102400"/>
              </a:lnSpc>
              <a:spcBef>
                <a:spcPts val="37"/>
              </a:spcBef>
            </a:pPr>
            <a:r>
              <a:rPr lang="it-IT" sz="1867" kern="0" spc="167" dirty="0">
                <a:solidFill>
                  <a:sysClr val="windowText" lastClr="000000"/>
                </a:solidFill>
                <a:latin typeface="Calibri"/>
                <a:cs typeface="Calibri"/>
              </a:rPr>
              <a:t>➡️L’obiettivo di </a:t>
            </a:r>
            <a:r>
              <a:rPr lang="it-IT" sz="1867" b="1" kern="0" spc="167" dirty="0">
                <a:solidFill>
                  <a:sysClr val="windowText" lastClr="000000"/>
                </a:solidFill>
                <a:latin typeface="Calibri"/>
                <a:cs typeface="Calibri"/>
              </a:rPr>
              <a:t>Bard è stato quello di</a:t>
            </a:r>
            <a:r>
              <a:rPr lang="it-IT" sz="1867" kern="0" spc="167" dirty="0">
                <a:solidFill>
                  <a:sysClr val="windowText" lastClr="000000"/>
                </a:solidFill>
                <a:latin typeface="Calibri"/>
                <a:cs typeface="Calibri"/>
              </a:rPr>
              <a:t> </a:t>
            </a:r>
            <a:r>
              <a:rPr lang="it-IT" sz="1867" b="1" kern="0" spc="167" dirty="0">
                <a:solidFill>
                  <a:sysClr val="windowText" lastClr="000000"/>
                </a:solidFill>
                <a:latin typeface="Calibri"/>
                <a:cs typeface="Calibri"/>
              </a:rPr>
              <a:t>evitare</a:t>
            </a:r>
            <a:r>
              <a:rPr lang="it-IT" sz="1867" kern="0" spc="167" dirty="0">
                <a:solidFill>
                  <a:sysClr val="windowText" lastClr="000000"/>
                </a:solidFill>
                <a:latin typeface="Calibri"/>
                <a:cs typeface="Calibri"/>
              </a:rPr>
              <a:t> l’</a:t>
            </a:r>
            <a:r>
              <a:rPr lang="it-IT" sz="1867" b="1" kern="0" spc="167" dirty="0">
                <a:solidFill>
                  <a:sysClr val="windowText" lastClr="000000"/>
                </a:solidFill>
                <a:latin typeface="Calibri"/>
                <a:cs typeface="Calibri"/>
              </a:rPr>
              <a:t>intervento</a:t>
            </a:r>
            <a:r>
              <a:rPr lang="it-IT" sz="1867" kern="0" spc="167" dirty="0">
                <a:solidFill>
                  <a:sysClr val="windowText" lastClr="000000"/>
                </a:solidFill>
                <a:latin typeface="Calibri"/>
                <a:cs typeface="Calibri"/>
              </a:rPr>
              <a:t> del </a:t>
            </a:r>
            <a:r>
              <a:rPr lang="it-IT" sz="1867" b="1" kern="0" spc="167" dirty="0">
                <a:solidFill>
                  <a:sysClr val="windowText" lastClr="000000"/>
                </a:solidFill>
                <a:latin typeface="Calibri"/>
                <a:cs typeface="Calibri"/>
              </a:rPr>
              <a:t>legale</a:t>
            </a:r>
            <a:r>
              <a:rPr lang="it-IT" sz="1867" kern="0" spc="167" dirty="0">
                <a:solidFill>
                  <a:sysClr val="windowText" lastClr="000000"/>
                </a:solidFill>
                <a:latin typeface="Calibri"/>
                <a:cs typeface="Calibri"/>
              </a:rPr>
              <a:t>.</a:t>
            </a:r>
          </a:p>
        </p:txBody>
      </p:sp>
      <p:sp>
        <p:nvSpPr>
          <p:cNvPr id="10" name="CasellaDiTesto 9">
            <a:extLst>
              <a:ext uri="{FF2B5EF4-FFF2-40B4-BE49-F238E27FC236}">
                <a16:creationId xmlns:a16="http://schemas.microsoft.com/office/drawing/2014/main" id="{D92B8724-C029-D74C-70B6-6ED44274B46C}"/>
              </a:ext>
            </a:extLst>
          </p:cNvPr>
          <p:cNvSpPr txBox="1"/>
          <p:nvPr/>
        </p:nvSpPr>
        <p:spPr>
          <a:xfrm>
            <a:off x="6350000" y="1109611"/>
            <a:ext cx="4986889" cy="1200329"/>
          </a:xfrm>
          <a:prstGeom prst="rect">
            <a:avLst/>
          </a:prstGeom>
          <a:noFill/>
        </p:spPr>
        <p:txBody>
          <a:bodyPr wrap="square">
            <a:spAutoFit/>
          </a:bodyPr>
          <a:lstStyle/>
          <a:p>
            <a:pPr defTabSz="609630"/>
            <a:r>
              <a:rPr lang="it-IT" sz="3600" b="1" kern="0" dirty="0">
                <a:solidFill>
                  <a:prstClr val="black"/>
                </a:solidFill>
                <a:latin typeface="Palatino Linotype"/>
                <a:ea typeface="+mj-ea"/>
              </a:rPr>
              <a:t>🙁 Strategia comunicativa</a:t>
            </a:r>
            <a:endParaRPr lang="it-IT" sz="1200" kern="0" dirty="0">
              <a:solidFill>
                <a:sysClr val="windowText" lastClr="000000"/>
              </a:solidFill>
            </a:endParaRPr>
          </a:p>
        </p:txBody>
      </p:sp>
      <p:sp>
        <p:nvSpPr>
          <p:cNvPr id="3" name="Segnaposto numero diapositiva 2">
            <a:extLst>
              <a:ext uri="{FF2B5EF4-FFF2-40B4-BE49-F238E27FC236}">
                <a16:creationId xmlns:a16="http://schemas.microsoft.com/office/drawing/2014/main" id="{740C87F8-4B80-BE0A-D590-5E7A1B98E5DF}"/>
              </a:ext>
            </a:extLst>
          </p:cNvPr>
          <p:cNvSpPr>
            <a:spLocks noGrp="1"/>
          </p:cNvSpPr>
          <p:nvPr>
            <p:ph type="sldNum" sz="quarter" idx="7"/>
          </p:nvPr>
        </p:nvSpPr>
        <p:spPr>
          <a:xfrm>
            <a:off x="10058401" y="6516638"/>
            <a:ext cx="1869440" cy="184666"/>
          </a:xfrm>
        </p:spPr>
        <p:txBody>
          <a:bodyPr/>
          <a:lstStyle/>
          <a:p>
            <a:pPr defTabSz="609630"/>
            <a:fld id="{B6F15528-21DE-4FAA-801E-634DDDAF4B2B}" type="slidenum">
              <a:rPr lang="it-IT" sz="1200" kern="0">
                <a:solidFill>
                  <a:prstClr val="black">
                    <a:tint val="75000"/>
                  </a:prstClr>
                </a:solidFill>
              </a:rPr>
              <a:pPr defTabSz="609630"/>
              <a:t>18</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3616380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7">
            <a:extLst>
              <a:ext uri="{28A0092B-C50C-407E-A947-70E740481C1C}">
                <a14:useLocalDpi xmlns:a14="http://schemas.microsoft.com/office/drawing/2010/main" val="0"/>
              </a:ext>
            </a:extLst>
          </a:blip>
          <a:srcRect/>
          <a:stretch/>
        </p:blipFill>
        <p:spPr>
          <a:xfrm>
            <a:off x="-10166" y="-9"/>
            <a:ext cx="4577542" cy="6866313"/>
          </a:xfrm>
          <a:prstGeom prst="rect">
            <a:avLst/>
          </a:prstGeom>
        </p:spPr>
      </p:pic>
      <p:sp>
        <p:nvSpPr>
          <p:cNvPr id="6" name="CasellaDiTesto 5"/>
          <p:cNvSpPr txBox="1"/>
          <p:nvPr/>
        </p:nvSpPr>
        <p:spPr>
          <a:xfrm>
            <a:off x="5679441" y="716281"/>
            <a:ext cx="5334000" cy="2862322"/>
          </a:xfrm>
          <a:prstGeom prst="rect">
            <a:avLst/>
          </a:prstGeom>
          <a:noFill/>
        </p:spPr>
        <p:txBody>
          <a:bodyPr wrap="square" rtlCol="0">
            <a:spAutoFit/>
          </a:bodyPr>
          <a:lstStyle/>
          <a:p>
            <a:pPr algn="ctr" defTabSz="609630"/>
            <a:r>
              <a:rPr lang="it-IT" sz="3600" b="1" kern="0" dirty="0">
                <a:solidFill>
                  <a:prstClr val="black"/>
                </a:solidFill>
                <a:latin typeface="Palatino Linotype"/>
                <a:ea typeface="+mj-ea"/>
              </a:rPr>
              <a:t>Come hanno risposto?</a:t>
            </a:r>
          </a:p>
          <a:p>
            <a:pPr algn="ctr" defTabSz="609630"/>
            <a:r>
              <a:rPr lang="it-IT" sz="3600" b="1" kern="0" dirty="0">
                <a:solidFill>
                  <a:prstClr val="black"/>
                </a:solidFill>
                <a:latin typeface="Palatino Linotype"/>
                <a:ea typeface="+mj-ea"/>
              </a:rPr>
              <a:t>Abbiamo dato voce a Chat GPT e Bard</a:t>
            </a:r>
          </a:p>
          <a:p>
            <a:pPr defTabSz="609630"/>
            <a:endParaRPr lang="it-IT" sz="3600" b="1" kern="0" dirty="0">
              <a:solidFill>
                <a:prstClr val="black"/>
              </a:solidFill>
              <a:latin typeface="Palatino Linotype"/>
              <a:ea typeface="+mj-ea"/>
            </a:endParaRPr>
          </a:p>
          <a:p>
            <a:pPr algn="ctr" defTabSz="609630"/>
            <a:r>
              <a:rPr lang="it-IT" sz="3600" b="1" kern="0" dirty="0">
                <a:solidFill>
                  <a:prstClr val="black"/>
                </a:solidFill>
                <a:latin typeface="Palatino Linotype"/>
                <a:ea typeface="+mj-ea"/>
              </a:rPr>
              <a:t>Adesso le ascoltiamo!</a:t>
            </a:r>
          </a:p>
        </p:txBody>
      </p:sp>
      <p:sp>
        <p:nvSpPr>
          <p:cNvPr id="3" name="Segnaposto numero diapositiva 2">
            <a:extLst>
              <a:ext uri="{FF2B5EF4-FFF2-40B4-BE49-F238E27FC236}">
                <a16:creationId xmlns:a16="http://schemas.microsoft.com/office/drawing/2014/main" id="{7CE2E6E1-7E2F-2653-6E20-E4698257BFE1}"/>
              </a:ext>
            </a:extLst>
          </p:cNvPr>
          <p:cNvSpPr>
            <a:spLocks noGrp="1"/>
          </p:cNvSpPr>
          <p:nvPr>
            <p:ph type="sldNum" sz="quarter" idx="7"/>
          </p:nvPr>
        </p:nvSpPr>
        <p:spPr>
          <a:xfrm>
            <a:off x="10078721" y="6507480"/>
            <a:ext cx="1869440" cy="184666"/>
          </a:xfrm>
        </p:spPr>
        <p:txBody>
          <a:bodyPr/>
          <a:lstStyle/>
          <a:p>
            <a:pPr defTabSz="609630"/>
            <a:fld id="{B6F15528-21DE-4FAA-801E-634DDDAF4B2B}" type="slidenum">
              <a:rPr lang="it-IT" sz="1200" kern="0">
                <a:solidFill>
                  <a:prstClr val="black">
                    <a:tint val="75000"/>
                  </a:prstClr>
                </a:solidFill>
              </a:rPr>
              <a:pPr defTabSz="609630"/>
              <a:t>19</a:t>
            </a:fld>
            <a:endParaRPr lang="it-IT" sz="1200" kern="0" dirty="0">
              <a:solidFill>
                <a:prstClr val="black">
                  <a:tint val="75000"/>
                </a:prstClr>
              </a:solidFill>
            </a:endParaRPr>
          </a:p>
        </p:txBody>
      </p:sp>
      <p:sp>
        <p:nvSpPr>
          <p:cNvPr id="4" name="CasellaDiTesto 3">
            <a:extLst>
              <a:ext uri="{FF2B5EF4-FFF2-40B4-BE49-F238E27FC236}">
                <a16:creationId xmlns:a16="http://schemas.microsoft.com/office/drawing/2014/main" id="{7532EB51-718E-53C2-2EBA-835F4353CF2D}"/>
              </a:ext>
            </a:extLst>
          </p:cNvPr>
          <p:cNvSpPr txBox="1"/>
          <p:nvPr/>
        </p:nvSpPr>
        <p:spPr>
          <a:xfrm>
            <a:off x="5890715" y="4003040"/>
            <a:ext cx="2331266" cy="1846659"/>
          </a:xfrm>
          <a:prstGeom prst="rect">
            <a:avLst/>
          </a:prstGeom>
          <a:noFill/>
        </p:spPr>
        <p:txBody>
          <a:bodyPr wrap="square" rtlCol="0">
            <a:spAutoFit/>
          </a:bodyPr>
          <a:lstStyle/>
          <a:p>
            <a:endParaRPr lang="it-IT" dirty="0"/>
          </a:p>
          <a:p>
            <a:pPr algn="ctr"/>
            <a:r>
              <a:rPr lang="it-IT" sz="2400" b="1" dirty="0">
                <a:effectLst>
                  <a:outerShdw blurRad="38100" dist="38100" dir="2700000" algn="tl">
                    <a:srgbClr val="000000">
                      <a:alpha val="43137"/>
                    </a:srgbClr>
                  </a:outerShdw>
                </a:effectLst>
              </a:rPr>
              <a:t>BARD:</a:t>
            </a:r>
          </a:p>
          <a:p>
            <a:pPr algn="ctr"/>
            <a:endParaRPr lang="it-IT" b="1" dirty="0">
              <a:effectLst>
                <a:outerShdw blurRad="38100" dist="38100" dir="2700000" algn="tl">
                  <a:srgbClr val="000000">
                    <a:alpha val="43137"/>
                  </a:srgbClr>
                </a:outerShdw>
              </a:effectLst>
            </a:endParaRPr>
          </a:p>
          <a:p>
            <a:pPr algn="ctr"/>
            <a:endParaRPr lang="it-IT" b="1" dirty="0">
              <a:effectLst>
                <a:outerShdw blurRad="38100" dist="38100" dir="2700000" algn="tl">
                  <a:srgbClr val="000000">
                    <a:alpha val="43137"/>
                  </a:srgbClr>
                </a:outerShdw>
              </a:effectLst>
            </a:endParaRPr>
          </a:p>
          <a:p>
            <a:endParaRPr lang="it-IT" dirty="0"/>
          </a:p>
          <a:p>
            <a:endParaRPr lang="it-IT" dirty="0"/>
          </a:p>
        </p:txBody>
      </p:sp>
      <p:sp>
        <p:nvSpPr>
          <p:cNvPr id="7" name="CasellaDiTesto 6">
            <a:extLst>
              <a:ext uri="{FF2B5EF4-FFF2-40B4-BE49-F238E27FC236}">
                <a16:creationId xmlns:a16="http://schemas.microsoft.com/office/drawing/2014/main" id="{53A5CB24-4752-0993-796E-F7CF51DC21E0}"/>
              </a:ext>
            </a:extLst>
          </p:cNvPr>
          <p:cNvSpPr txBox="1"/>
          <p:nvPr/>
        </p:nvSpPr>
        <p:spPr>
          <a:xfrm>
            <a:off x="8661401" y="4294009"/>
            <a:ext cx="2164080" cy="1692771"/>
          </a:xfrm>
          <a:prstGeom prst="rect">
            <a:avLst/>
          </a:prstGeom>
          <a:noFill/>
        </p:spPr>
        <p:txBody>
          <a:bodyPr wrap="square" rtlCol="0">
            <a:spAutoFit/>
          </a:bodyPr>
          <a:lstStyle/>
          <a:p>
            <a:pPr algn="ctr"/>
            <a:r>
              <a:rPr lang="it-IT" sz="2400" b="1" dirty="0">
                <a:effectLst>
                  <a:outerShdw blurRad="38100" dist="38100" dir="2700000" algn="tl">
                    <a:srgbClr val="000000">
                      <a:alpha val="43137"/>
                    </a:srgbClr>
                  </a:outerShdw>
                </a:effectLst>
              </a:rPr>
              <a:t>CHAT GPT 4.0:</a:t>
            </a:r>
          </a:p>
          <a:p>
            <a:pPr algn="ctr"/>
            <a:endParaRPr lang="it-IT" sz="2000" b="1" dirty="0">
              <a:effectLst>
                <a:outerShdw blurRad="38100" dist="38100" dir="2700000" algn="tl">
                  <a:srgbClr val="000000">
                    <a:alpha val="43137"/>
                  </a:srgbClr>
                </a:outerShdw>
              </a:effectLst>
            </a:endParaRPr>
          </a:p>
          <a:p>
            <a:pPr algn="ctr"/>
            <a:endParaRPr lang="it-IT" sz="2000" b="1" dirty="0">
              <a:effectLst>
                <a:outerShdw blurRad="38100" dist="38100" dir="2700000" algn="tl">
                  <a:srgbClr val="000000">
                    <a:alpha val="43137"/>
                  </a:srgbClr>
                </a:outerShdw>
              </a:effectLst>
            </a:endParaRPr>
          </a:p>
          <a:p>
            <a:endParaRPr lang="it-IT" sz="2000" dirty="0">
              <a:effectLst>
                <a:outerShdw blurRad="38100" dist="38100" dir="2700000" algn="tl">
                  <a:srgbClr val="000000">
                    <a:alpha val="43137"/>
                  </a:srgbClr>
                </a:outerShdw>
              </a:effectLst>
            </a:endParaRPr>
          </a:p>
          <a:p>
            <a:endParaRPr lang="it-IT" sz="2000" dirty="0">
              <a:effectLst>
                <a:outerShdw blurRad="38100" dist="38100" dir="2700000" algn="tl">
                  <a:srgbClr val="000000">
                    <a:alpha val="43137"/>
                  </a:srgbClr>
                </a:outerShdw>
              </a:effectLst>
            </a:endParaRPr>
          </a:p>
        </p:txBody>
      </p:sp>
      <p:pic>
        <p:nvPicPr>
          <p:cNvPr id="9" name="BARD">
            <a:hlinkClick r:id="" action="ppaction://media"/>
            <a:extLst>
              <a:ext uri="{FF2B5EF4-FFF2-40B4-BE49-F238E27FC236}">
                <a16:creationId xmlns:a16="http://schemas.microsoft.com/office/drawing/2014/main" id="{BCDFDD93-96A1-33FB-F505-6000443483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853148" y="5034280"/>
            <a:ext cx="406400" cy="406400"/>
          </a:xfrm>
          <a:prstGeom prst="rect">
            <a:avLst/>
          </a:prstGeom>
        </p:spPr>
      </p:pic>
      <p:pic>
        <p:nvPicPr>
          <p:cNvPr id="10" name="CHAT GPT 4.0 (2)">
            <a:hlinkClick r:id="" action="ppaction://media"/>
            <a:extLst>
              <a:ext uri="{FF2B5EF4-FFF2-40B4-BE49-F238E27FC236}">
                <a16:creationId xmlns:a16="http://schemas.microsoft.com/office/drawing/2014/main" id="{FC469C3C-9CE4-6BD3-0EB8-F1F808ABE965}"/>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9540241" y="5034280"/>
            <a:ext cx="406400" cy="406400"/>
          </a:xfrm>
          <a:prstGeom prst="rect">
            <a:avLst/>
          </a:prstGeom>
        </p:spPr>
      </p:pic>
    </p:spTree>
    <p:custDataLst>
      <p:tags r:id="rId1"/>
    </p:custDataLst>
    <p:extLst>
      <p:ext uri="{BB962C8B-B14F-4D97-AF65-F5344CB8AC3E}">
        <p14:creationId xmlns:p14="http://schemas.microsoft.com/office/powerpoint/2010/main" val="37721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7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3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248400" y="1992710"/>
            <a:ext cx="5066453" cy="2873222"/>
          </a:xfrm>
        </p:spPr>
        <p:txBody>
          <a:bodyPr/>
          <a:lstStyle/>
          <a:p>
            <a:r>
              <a:rPr lang="it-IT" sz="1867" i="1" dirty="0">
                <a:latin typeface="+mn-lt"/>
              </a:rPr>
              <a:t>«Avete a portata di mano una rivoluzione tecnologica che non si verifica più di una volta ogni qualche centinaio di anni: l’Intelligenza Artificiale.</a:t>
            </a:r>
          </a:p>
          <a:p>
            <a:endParaRPr lang="it-IT" sz="1867" i="1" dirty="0">
              <a:latin typeface="+mn-lt"/>
            </a:endParaRPr>
          </a:p>
          <a:p>
            <a:r>
              <a:rPr lang="it-IT" sz="1867" i="1" dirty="0">
                <a:latin typeface="+mn-lt"/>
              </a:rPr>
              <a:t>Questa innovazione rimodellerà la vita di tutti noi e diventerà la tecnologia principale che usiamo per prendere decisioni e ‘navigare’ nella vita: un motore a vapore della mente, un ‘GPS’ cognitivo, uno strumento di orientamento, scoperta e navigazione.»</a:t>
            </a:r>
          </a:p>
        </p:txBody>
      </p:sp>
      <p:pic>
        <p:nvPicPr>
          <p:cNvPr id="4" name="Immagine 3"/>
          <p:cNvPicPr>
            <a:picLocks noChangeAspect="1"/>
          </p:cNvPicPr>
          <p:nvPr/>
        </p:nvPicPr>
        <p:blipFill>
          <a:blip r:embed="rId3"/>
          <a:stretch>
            <a:fillRect/>
          </a:stretch>
        </p:blipFill>
        <p:spPr>
          <a:xfrm>
            <a:off x="1524000" y="1531068"/>
            <a:ext cx="3657600" cy="3657600"/>
          </a:xfrm>
          <a:prstGeom prst="rect">
            <a:avLst/>
          </a:prstGeom>
        </p:spPr>
      </p:pic>
      <p:sp>
        <p:nvSpPr>
          <p:cNvPr id="2" name="Titolo 1">
            <a:extLst>
              <a:ext uri="{FF2B5EF4-FFF2-40B4-BE49-F238E27FC236}">
                <a16:creationId xmlns:a16="http://schemas.microsoft.com/office/drawing/2014/main" id="{0430A325-B4E5-67C6-CFF5-9E2041E8E395}"/>
              </a:ext>
            </a:extLst>
          </p:cNvPr>
          <p:cNvSpPr>
            <a:spLocks noGrp="1"/>
          </p:cNvSpPr>
          <p:nvPr>
            <p:ph type="title"/>
          </p:nvPr>
        </p:nvSpPr>
        <p:spPr>
          <a:xfrm>
            <a:off x="1066800" y="5562601"/>
            <a:ext cx="4724400" cy="584775"/>
          </a:xfrm>
        </p:spPr>
        <p:txBody>
          <a:bodyPr/>
          <a:lstStyle/>
          <a:p>
            <a:pPr algn="ctr"/>
            <a:r>
              <a:rPr lang="it-IT" dirty="0"/>
              <a:t>Reid Hoffman</a:t>
            </a:r>
          </a:p>
        </p:txBody>
      </p:sp>
      <p:sp>
        <p:nvSpPr>
          <p:cNvPr id="6" name="Segnaposto numero diapositiva 5">
            <a:extLst>
              <a:ext uri="{FF2B5EF4-FFF2-40B4-BE49-F238E27FC236}">
                <a16:creationId xmlns:a16="http://schemas.microsoft.com/office/drawing/2014/main" id="{FB818EF3-CFD8-F4C8-7CA9-597DC8C7A371}"/>
              </a:ext>
            </a:extLst>
          </p:cNvPr>
          <p:cNvSpPr>
            <a:spLocks noGrp="1"/>
          </p:cNvSpPr>
          <p:nvPr>
            <p:ph type="sldNum" sz="quarter" idx="7"/>
          </p:nvPr>
        </p:nvSpPr>
        <p:spPr>
          <a:xfrm>
            <a:off x="10149841" y="6497320"/>
            <a:ext cx="1869440" cy="184666"/>
          </a:xfrm>
        </p:spPr>
        <p:txBody>
          <a:bodyPr/>
          <a:lstStyle/>
          <a:p>
            <a:pPr defTabSz="609630"/>
            <a:fld id="{B6F15528-21DE-4FAA-801E-634DDDAF4B2B}" type="slidenum">
              <a:rPr lang="it-IT" sz="1200" kern="0">
                <a:solidFill>
                  <a:prstClr val="black">
                    <a:tint val="75000"/>
                  </a:prstClr>
                </a:solidFill>
              </a:rPr>
              <a:pPr defTabSz="609630"/>
              <a:t>2</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394965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 y="-9"/>
            <a:ext cx="5511837" cy="6888009"/>
          </a:xfrm>
          <a:prstGeom prst="rect">
            <a:avLst/>
          </a:prstGeom>
        </p:spPr>
      </p:pic>
      <p:sp>
        <p:nvSpPr>
          <p:cNvPr id="6" name="CasellaDiTesto 5"/>
          <p:cNvSpPr txBox="1"/>
          <p:nvPr/>
        </p:nvSpPr>
        <p:spPr>
          <a:xfrm>
            <a:off x="6248400" y="2463801"/>
            <a:ext cx="5334000" cy="646331"/>
          </a:xfrm>
          <a:prstGeom prst="rect">
            <a:avLst/>
          </a:prstGeom>
          <a:noFill/>
        </p:spPr>
        <p:txBody>
          <a:bodyPr wrap="square" rtlCol="0">
            <a:spAutoFit/>
          </a:bodyPr>
          <a:lstStyle/>
          <a:p>
            <a:pPr defTabSz="609630"/>
            <a:r>
              <a:rPr lang="it-IT" sz="3600" b="1" kern="0" dirty="0">
                <a:solidFill>
                  <a:prstClr val="black"/>
                </a:solidFill>
                <a:latin typeface="Palatino Linotype"/>
                <a:ea typeface="+mj-ea"/>
              </a:rPr>
              <a:t>Verso quale orizzonte?</a:t>
            </a:r>
          </a:p>
        </p:txBody>
      </p:sp>
      <p:sp>
        <p:nvSpPr>
          <p:cNvPr id="3" name="Segnaposto numero diapositiva 2">
            <a:extLst>
              <a:ext uri="{FF2B5EF4-FFF2-40B4-BE49-F238E27FC236}">
                <a16:creationId xmlns:a16="http://schemas.microsoft.com/office/drawing/2014/main" id="{380FED4C-2934-DEE9-8909-949F3EA07F00}"/>
              </a:ext>
            </a:extLst>
          </p:cNvPr>
          <p:cNvSpPr>
            <a:spLocks noGrp="1"/>
          </p:cNvSpPr>
          <p:nvPr>
            <p:ph type="sldNum" sz="quarter" idx="7"/>
          </p:nvPr>
        </p:nvSpPr>
        <p:spPr>
          <a:xfrm>
            <a:off x="10109201" y="6537960"/>
            <a:ext cx="1869440" cy="184666"/>
          </a:xfrm>
        </p:spPr>
        <p:txBody>
          <a:bodyPr/>
          <a:lstStyle/>
          <a:p>
            <a:pPr defTabSz="609630"/>
            <a:fld id="{B6F15528-21DE-4FAA-801E-634DDDAF4B2B}" type="slidenum">
              <a:rPr lang="it-IT" sz="1200" kern="0">
                <a:solidFill>
                  <a:prstClr val="black">
                    <a:tint val="75000"/>
                  </a:prstClr>
                </a:solidFill>
              </a:rPr>
              <a:pPr defTabSz="609630"/>
              <a:t>20</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29706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kern="0">
              <a:solidFill>
                <a:prstClr val="white"/>
              </a:solidFill>
              <a:latin typeface="Calibri"/>
            </a:endParaRPr>
          </a:p>
        </p:txBody>
      </p:sp>
      <p:sp>
        <p:nvSpPr>
          <p:cNvPr id="4" name="object 4"/>
          <p:cNvSpPr txBox="1">
            <a:spLocks noGrp="1"/>
          </p:cNvSpPr>
          <p:nvPr>
            <p:ph type="body" idx="1"/>
          </p:nvPr>
        </p:nvSpPr>
        <p:spPr>
          <a:xfrm>
            <a:off x="761800" y="2470244"/>
            <a:ext cx="5334197" cy="3769835"/>
          </a:xfrm>
          <a:prstGeom prst="rect">
            <a:avLst/>
          </a:prstGeom>
        </p:spPr>
        <p:txBody>
          <a:bodyPr vert="horz" wrap="square" lIns="0" tIns="7197" rIns="0" bIns="0" rtlCol="0" anchor="ctr">
            <a:normAutofit fontScale="92500" lnSpcReduction="10000"/>
          </a:bodyPr>
          <a:lstStyle/>
          <a:p>
            <a:pPr marL="8044" marR="3387" algn="ctr">
              <a:lnSpc>
                <a:spcPct val="90000"/>
              </a:lnSpc>
              <a:spcBef>
                <a:spcPts val="57"/>
              </a:spcBef>
            </a:pPr>
            <a:r>
              <a:rPr lang="it-IT" sz="1867" b="1" spc="147" dirty="0"/>
              <a:t>L’</a:t>
            </a:r>
            <a:r>
              <a:rPr lang="it-IT" sz="1867" b="1" spc="147" dirty="0" err="1"/>
              <a:t>affective</a:t>
            </a:r>
            <a:r>
              <a:rPr lang="it-IT" sz="1867" b="1" spc="147" dirty="0"/>
              <a:t> computing </a:t>
            </a:r>
            <a:r>
              <a:rPr lang="it-IT" sz="1867" spc="147" dirty="0"/>
              <a:t>può essere definito come la capacità dell’intelligenza artificiale di leggere le emozioni analizzando i dati, comprese le </a:t>
            </a:r>
            <a:r>
              <a:rPr lang="it-IT" sz="1867" b="1" spc="147" dirty="0"/>
              <a:t>espressioni</a:t>
            </a:r>
            <a:r>
              <a:rPr lang="it-IT" sz="1867" spc="147" dirty="0"/>
              <a:t> </a:t>
            </a:r>
            <a:r>
              <a:rPr lang="it-IT" sz="1867" b="1" spc="147" dirty="0"/>
              <a:t>facciali</a:t>
            </a:r>
            <a:r>
              <a:rPr lang="it-IT" sz="1867" spc="147" dirty="0"/>
              <a:t>, i </a:t>
            </a:r>
            <a:r>
              <a:rPr lang="it-IT" sz="1867" b="1" spc="147" dirty="0"/>
              <a:t>gesti</a:t>
            </a:r>
            <a:r>
              <a:rPr lang="it-IT" sz="1867" spc="147" dirty="0"/>
              <a:t>, il </a:t>
            </a:r>
            <a:r>
              <a:rPr lang="it-IT" sz="1867" b="1" spc="147" dirty="0"/>
              <a:t>tono</a:t>
            </a:r>
            <a:r>
              <a:rPr lang="it-IT" sz="1867" spc="147" dirty="0"/>
              <a:t> della </a:t>
            </a:r>
            <a:r>
              <a:rPr lang="it-IT" sz="1867" b="1" spc="147" dirty="0"/>
              <a:t>voce</a:t>
            </a:r>
            <a:r>
              <a:rPr lang="it-IT" sz="1867" spc="147" dirty="0"/>
              <a:t>, la forza della </a:t>
            </a:r>
            <a:r>
              <a:rPr lang="it-IT" sz="1867" b="1" spc="147" dirty="0"/>
              <a:t>pressione</a:t>
            </a:r>
            <a:r>
              <a:rPr lang="it-IT" sz="1867" spc="147" dirty="0"/>
              <a:t> dei </a:t>
            </a:r>
            <a:r>
              <a:rPr lang="it-IT" sz="1867" b="1" spc="147" dirty="0"/>
              <a:t>tasti</a:t>
            </a:r>
            <a:r>
              <a:rPr lang="it-IT" sz="1867" spc="147" dirty="0"/>
              <a:t> e altro ancora per determinare lo stato emotivo di una persona e reagire ad esso.</a:t>
            </a:r>
          </a:p>
          <a:p>
            <a:pPr marL="8044" marR="3387" algn="ctr">
              <a:lnSpc>
                <a:spcPct val="90000"/>
              </a:lnSpc>
              <a:spcBef>
                <a:spcPts val="57"/>
              </a:spcBef>
            </a:pPr>
            <a:endParaRPr lang="it-IT" sz="1867" spc="147" dirty="0"/>
          </a:p>
          <a:p>
            <a:pPr marL="8044" marR="3387" algn="ctr">
              <a:lnSpc>
                <a:spcPct val="90000"/>
              </a:lnSpc>
              <a:spcBef>
                <a:spcPts val="57"/>
              </a:spcBef>
            </a:pPr>
            <a:r>
              <a:rPr lang="it-IT" sz="1867" spc="147" dirty="0"/>
              <a:t>Questa skill consentirà agli esseri umani e alle macchine di </a:t>
            </a:r>
            <a:r>
              <a:rPr lang="it-IT" sz="1867" b="1" spc="147" dirty="0"/>
              <a:t>interagire</a:t>
            </a:r>
            <a:r>
              <a:rPr lang="it-IT" sz="1867" spc="147" dirty="0"/>
              <a:t> in un </a:t>
            </a:r>
            <a:r>
              <a:rPr lang="it-IT" sz="1867" b="1" spc="147" dirty="0"/>
              <a:t>modo</a:t>
            </a:r>
            <a:r>
              <a:rPr lang="it-IT" sz="1867" spc="147" dirty="0"/>
              <a:t> molto più </a:t>
            </a:r>
            <a:r>
              <a:rPr lang="it-IT" sz="1867" b="1" spc="147" dirty="0"/>
              <a:t>naturale</a:t>
            </a:r>
            <a:r>
              <a:rPr lang="it-IT" sz="1867" spc="147" dirty="0"/>
              <a:t> e molto simile a come funziona l’interazione tra esseri umani. </a:t>
            </a:r>
          </a:p>
          <a:p>
            <a:pPr marL="8044" marR="3387" algn="ctr">
              <a:lnSpc>
                <a:spcPct val="90000"/>
              </a:lnSpc>
              <a:spcBef>
                <a:spcPts val="57"/>
              </a:spcBef>
            </a:pPr>
            <a:endParaRPr lang="it-IT" sz="1867" spc="147" dirty="0"/>
          </a:p>
          <a:p>
            <a:pPr marL="8044" marR="3387" algn="ctr">
              <a:lnSpc>
                <a:spcPct val="90000"/>
              </a:lnSpc>
              <a:spcBef>
                <a:spcPts val="57"/>
              </a:spcBef>
            </a:pPr>
            <a:r>
              <a:rPr lang="it-IT" sz="1867" spc="147" dirty="0"/>
              <a:t> Gli scienziati, i futuristi e gli imprenditori, come per esempio </a:t>
            </a:r>
            <a:r>
              <a:rPr lang="it-IT" sz="1867" b="1" spc="147" dirty="0"/>
              <a:t>Bernard Marr</a:t>
            </a:r>
            <a:r>
              <a:rPr lang="it-IT" sz="1867" spc="147" dirty="0"/>
              <a:t>, prevedono che entro il 2025 il mercato globale dell’</a:t>
            </a:r>
            <a:r>
              <a:rPr lang="it-IT" sz="1867" spc="147" dirty="0" err="1"/>
              <a:t>affective</a:t>
            </a:r>
            <a:r>
              <a:rPr lang="it-IT" sz="1867" spc="147" dirty="0"/>
              <a:t> computing raggiungerà 174 miliardi di dollari.</a:t>
            </a:r>
          </a:p>
        </p:txBody>
      </p:sp>
      <p:pic>
        <p:nvPicPr>
          <p:cNvPr id="2" name="object 2"/>
          <p:cNvPicPr/>
          <p:nvPr/>
        </p:nvPicPr>
        <p:blipFill rotWithShape="1">
          <a:blip r:embed="rId3" cstate="print">
            <a:extLst>
              <a:ext uri="{28A0092B-C50C-407E-A947-70E740481C1C}">
                <a14:useLocalDpi xmlns:a14="http://schemas.microsoft.com/office/drawing/2010/main" val="0"/>
              </a:ext>
            </a:extLst>
          </a:blip>
          <a:srcRect t="27567" r="-1"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7" name="object 3">
            <a:extLst>
              <a:ext uri="{FF2B5EF4-FFF2-40B4-BE49-F238E27FC236}">
                <a16:creationId xmlns:a16="http://schemas.microsoft.com/office/drawing/2014/main" id="{10608A58-48DF-99AA-A0A4-F45CF32C5EB6}"/>
              </a:ext>
            </a:extLst>
          </p:cNvPr>
          <p:cNvSpPr txBox="1">
            <a:spLocks/>
          </p:cNvSpPr>
          <p:nvPr/>
        </p:nvSpPr>
        <p:spPr>
          <a:xfrm>
            <a:off x="711097" y="990601"/>
            <a:ext cx="5765800" cy="723702"/>
          </a:xfrm>
          <a:prstGeom prst="rect">
            <a:avLst/>
          </a:prstGeom>
          <a:solidFill>
            <a:srgbClr val="000000"/>
          </a:solidFill>
        </p:spPr>
        <p:txBody>
          <a:bodyPr vert="horz" wrap="square" lIns="0" tIns="289983" rIns="0" bIns="0" rtlCol="0" anchor="ctr">
            <a:spAutoFit/>
          </a:bodyPr>
          <a:lstStyle>
            <a:lvl1pPr>
              <a:defRPr sz="5700" b="1" i="0">
                <a:solidFill>
                  <a:schemeClr val="tx1"/>
                </a:solidFill>
                <a:latin typeface="Palatino Linotype"/>
                <a:ea typeface="+mj-ea"/>
                <a:cs typeface="Palatino Linotype"/>
              </a:defRPr>
            </a:lvl1pPr>
          </a:lstStyle>
          <a:p>
            <a:pPr marL="145210" marR="18628" algn="ctr" defTabSz="609630">
              <a:spcBef>
                <a:spcPts val="2267"/>
              </a:spcBef>
            </a:pPr>
            <a:r>
              <a:rPr lang="it-IT" sz="2800" kern="0" spc="-7" dirty="0">
                <a:solidFill>
                  <a:srgbClr val="FFFFFF"/>
                </a:solidFill>
              </a:rPr>
              <a:t>L’</a:t>
            </a:r>
            <a:r>
              <a:rPr lang="it-IT" sz="2800" kern="0" spc="-7" dirty="0" err="1">
                <a:solidFill>
                  <a:srgbClr val="FFFFFF"/>
                </a:solidFill>
              </a:rPr>
              <a:t>affective</a:t>
            </a:r>
            <a:r>
              <a:rPr lang="it-IT" sz="2800" kern="0" spc="-7" dirty="0">
                <a:solidFill>
                  <a:srgbClr val="FFFFFF"/>
                </a:solidFill>
              </a:rPr>
              <a:t> computing</a:t>
            </a:r>
          </a:p>
        </p:txBody>
      </p:sp>
      <p:sp>
        <p:nvSpPr>
          <p:cNvPr id="3" name="Segnaposto numero diapositiva 2">
            <a:extLst>
              <a:ext uri="{FF2B5EF4-FFF2-40B4-BE49-F238E27FC236}">
                <a16:creationId xmlns:a16="http://schemas.microsoft.com/office/drawing/2014/main" id="{16C7DBB5-8ED9-031D-1EE3-B438341635A8}"/>
              </a:ext>
            </a:extLst>
          </p:cNvPr>
          <p:cNvSpPr>
            <a:spLocks noGrp="1"/>
          </p:cNvSpPr>
          <p:nvPr>
            <p:ph type="sldNum" sz="quarter" idx="7"/>
          </p:nvPr>
        </p:nvSpPr>
        <p:spPr>
          <a:xfrm>
            <a:off x="10190481" y="6147746"/>
            <a:ext cx="1869440" cy="184666"/>
          </a:xfrm>
        </p:spPr>
        <p:txBody>
          <a:bodyPr/>
          <a:lstStyle/>
          <a:p>
            <a:pPr defTabSz="609630"/>
            <a:fld id="{B6F15528-21DE-4FAA-801E-634DDDAF4B2B}" type="slidenum">
              <a:rPr lang="it-IT" sz="1200" kern="0">
                <a:solidFill>
                  <a:prstClr val="black">
                    <a:tint val="75000"/>
                  </a:prstClr>
                </a:solidFill>
              </a:rPr>
              <a:pPr defTabSz="609630"/>
              <a:t>21</a:t>
            </a:fld>
            <a:endParaRPr lang="it-IT" sz="1200" kern="0" dirty="0">
              <a:solidFill>
                <a:prstClr val="black">
                  <a:tint val="75000"/>
                </a:prstClr>
              </a:solidFill>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rotWithShape="1">
          <a:blip r:embed="rId3" cstate="print">
            <a:extLst>
              <a:ext uri="{28A0092B-C50C-407E-A947-70E740481C1C}">
                <a14:useLocalDpi xmlns:a14="http://schemas.microsoft.com/office/drawing/2010/main" val="0"/>
              </a:ext>
            </a:extLst>
          </a:blip>
          <a:srcRect l="3518" r="10393" b="-2"/>
          <a:stretch/>
        </p:blipFill>
        <p:spPr>
          <a:xfrm>
            <a:off x="-1" y="7"/>
            <a:ext cx="5151179" cy="6857993"/>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object 4"/>
          <p:cNvSpPr txBox="1">
            <a:spLocks noGrp="1"/>
          </p:cNvSpPr>
          <p:nvPr>
            <p:ph type="body" idx="1"/>
          </p:nvPr>
        </p:nvSpPr>
        <p:spPr>
          <a:xfrm>
            <a:off x="5868557" y="2551176"/>
            <a:ext cx="5444382" cy="3591207"/>
          </a:xfrm>
          <a:prstGeom prst="rect">
            <a:avLst/>
          </a:prstGeom>
        </p:spPr>
        <p:txBody>
          <a:bodyPr vert="horz" wrap="square" lIns="0" tIns="7197" rIns="0" bIns="0" rtlCol="0">
            <a:normAutofit/>
          </a:bodyPr>
          <a:lstStyle/>
          <a:p>
            <a:pPr marL="8467" marR="3387" indent="-423" algn="ctr">
              <a:spcBef>
                <a:spcPts val="57"/>
              </a:spcBef>
            </a:pPr>
            <a:r>
              <a:rPr lang="it-IT" sz="2000" b="1" spc="167" dirty="0"/>
              <a:t>Canon Information Technology</a:t>
            </a:r>
            <a:r>
              <a:rPr lang="it-IT" sz="2000" spc="167" dirty="0"/>
              <a:t>, ha sviluppato un </a:t>
            </a:r>
            <a:r>
              <a:rPr lang="it-IT" sz="2000" b="1" spc="167" dirty="0"/>
              <a:t>software</a:t>
            </a:r>
            <a:r>
              <a:rPr lang="it-IT" sz="2000" spc="167" dirty="0"/>
              <a:t> per il “</a:t>
            </a:r>
            <a:r>
              <a:rPr lang="it-IT" sz="2000" b="1" spc="167" dirty="0"/>
              <a:t>riconoscimento</a:t>
            </a:r>
            <a:r>
              <a:rPr lang="it-IT" sz="2000" spc="167" dirty="0"/>
              <a:t> del </a:t>
            </a:r>
            <a:r>
              <a:rPr lang="it-IT" sz="2000" b="1" spc="167" dirty="0"/>
              <a:t>sorriso</a:t>
            </a:r>
            <a:r>
              <a:rPr lang="it-IT" sz="2000" spc="167" dirty="0"/>
              <a:t>” per individuare e combattere lo stress e la depressione sul posto di lavoro.</a:t>
            </a:r>
          </a:p>
          <a:p>
            <a:pPr marL="8467" marR="3387" indent="-423" algn="ctr">
              <a:spcBef>
                <a:spcPts val="57"/>
              </a:spcBef>
            </a:pPr>
            <a:endParaRPr lang="it-IT" sz="2000" spc="167" dirty="0"/>
          </a:p>
        </p:txBody>
      </p:sp>
      <p:sp>
        <p:nvSpPr>
          <p:cNvPr id="5" name="object 3">
            <a:extLst>
              <a:ext uri="{FF2B5EF4-FFF2-40B4-BE49-F238E27FC236}">
                <a16:creationId xmlns:a16="http://schemas.microsoft.com/office/drawing/2014/main" id="{EE572C58-0D33-C33D-6949-0DA339022785}"/>
              </a:ext>
            </a:extLst>
          </p:cNvPr>
          <p:cNvSpPr txBox="1">
            <a:spLocks/>
          </p:cNvSpPr>
          <p:nvPr/>
        </p:nvSpPr>
        <p:spPr>
          <a:xfrm>
            <a:off x="5791200" y="787400"/>
            <a:ext cx="5765800" cy="723702"/>
          </a:xfrm>
          <a:prstGeom prst="rect">
            <a:avLst/>
          </a:prstGeom>
          <a:solidFill>
            <a:srgbClr val="000000"/>
          </a:solidFill>
        </p:spPr>
        <p:txBody>
          <a:bodyPr vert="horz" wrap="square" lIns="0" tIns="289983" rIns="0" bIns="0" rtlCol="0">
            <a:spAutoFit/>
          </a:bodyPr>
          <a:lstStyle>
            <a:lvl1pPr>
              <a:defRPr sz="5700" b="1" i="0">
                <a:solidFill>
                  <a:schemeClr val="tx1"/>
                </a:solidFill>
                <a:latin typeface="Palatino Linotype"/>
                <a:ea typeface="+mj-ea"/>
                <a:cs typeface="Palatino Linotype"/>
              </a:defRPr>
            </a:lvl1pPr>
          </a:lstStyle>
          <a:p>
            <a:pPr marL="145210" marR="18628" algn="ctr" defTabSz="609630">
              <a:spcBef>
                <a:spcPts val="2267"/>
              </a:spcBef>
            </a:pPr>
            <a:r>
              <a:rPr lang="it-IT" sz="2800" kern="0" spc="-7" dirty="0">
                <a:solidFill>
                  <a:srgbClr val="FFFFFF"/>
                </a:solidFill>
              </a:rPr>
              <a:t>Casi d’uso</a:t>
            </a:r>
          </a:p>
        </p:txBody>
      </p:sp>
      <p:sp>
        <p:nvSpPr>
          <p:cNvPr id="3" name="CasellaDiTesto 2">
            <a:extLst>
              <a:ext uri="{FF2B5EF4-FFF2-40B4-BE49-F238E27FC236}">
                <a16:creationId xmlns:a16="http://schemas.microsoft.com/office/drawing/2014/main" id="{8C99A8BA-AB09-B46A-2FDC-95CA25D5D140}"/>
              </a:ext>
            </a:extLst>
          </p:cNvPr>
          <p:cNvSpPr txBox="1"/>
          <p:nvPr/>
        </p:nvSpPr>
        <p:spPr>
          <a:xfrm>
            <a:off x="5969000" y="4648200"/>
            <a:ext cx="5343939" cy="1337289"/>
          </a:xfrm>
          <a:prstGeom prst="rect">
            <a:avLst/>
          </a:prstGeom>
          <a:noFill/>
        </p:spPr>
        <p:txBody>
          <a:bodyPr wrap="square">
            <a:spAutoFit/>
          </a:bodyPr>
          <a:lstStyle/>
          <a:p>
            <a:pPr marL="8467" marR="3387" algn="ctr" defTabSz="609630">
              <a:lnSpc>
                <a:spcPct val="102400"/>
              </a:lnSpc>
              <a:spcBef>
                <a:spcPts val="37"/>
              </a:spcBef>
              <a:defRPr/>
            </a:pPr>
            <a:r>
              <a:rPr lang="it-IT" sz="2000" b="1" kern="0" spc="167" dirty="0">
                <a:solidFill>
                  <a:prstClr val="black"/>
                </a:solidFill>
                <a:latin typeface="Calibri"/>
                <a:cs typeface="Calibri"/>
              </a:rPr>
              <a:t>TAWNY – Automotive, </a:t>
            </a:r>
            <a:r>
              <a:rPr lang="it-IT" sz="2000" kern="0" spc="167" dirty="0">
                <a:solidFill>
                  <a:prstClr val="black"/>
                </a:solidFill>
                <a:latin typeface="Calibri"/>
                <a:cs typeface="Calibri"/>
              </a:rPr>
              <a:t>fornisce una piattaforma che rileva anomalie nel comportamento del conducente e passeggeri del veicolo</a:t>
            </a:r>
          </a:p>
        </p:txBody>
      </p:sp>
      <p:sp>
        <p:nvSpPr>
          <p:cNvPr id="6" name="Segnaposto numero diapositiva 5">
            <a:extLst>
              <a:ext uri="{FF2B5EF4-FFF2-40B4-BE49-F238E27FC236}">
                <a16:creationId xmlns:a16="http://schemas.microsoft.com/office/drawing/2014/main" id="{3BE4C33E-E52C-A766-A247-7A0F3C12C026}"/>
              </a:ext>
            </a:extLst>
          </p:cNvPr>
          <p:cNvSpPr>
            <a:spLocks noGrp="1"/>
          </p:cNvSpPr>
          <p:nvPr>
            <p:ph type="sldNum" sz="quarter" idx="7"/>
          </p:nvPr>
        </p:nvSpPr>
        <p:spPr>
          <a:xfrm>
            <a:off x="10088881" y="6497320"/>
            <a:ext cx="1869440" cy="184666"/>
          </a:xfrm>
        </p:spPr>
        <p:txBody>
          <a:bodyPr/>
          <a:lstStyle/>
          <a:p>
            <a:pPr defTabSz="609630"/>
            <a:fld id="{B6F15528-21DE-4FAA-801E-634DDDAF4B2B}" type="slidenum">
              <a:rPr lang="it-IT" sz="1200" kern="0">
                <a:solidFill>
                  <a:prstClr val="black">
                    <a:tint val="75000"/>
                  </a:prstClr>
                </a:solidFill>
              </a:rPr>
              <a:pPr defTabSz="609630"/>
              <a:t>22</a:t>
            </a:fld>
            <a:endParaRPr lang="it-IT" sz="1200" kern="0" dirty="0">
              <a:solidFill>
                <a:prstClr val="black">
                  <a:tint val="75000"/>
                </a:prstClr>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kern="0">
              <a:solidFill>
                <a:prstClr val="white"/>
              </a:solidFill>
              <a:latin typeface="Calibri"/>
            </a:endParaRPr>
          </a:p>
        </p:txBody>
      </p:sp>
      <p:pic>
        <p:nvPicPr>
          <p:cNvPr id="14" name="Immagine 13" descr="Immagine che contiene Cervello&#10;&#10;Descrizione generata automaticamente">
            <a:extLst>
              <a:ext uri="{FF2B5EF4-FFF2-40B4-BE49-F238E27FC236}">
                <a16:creationId xmlns:a16="http://schemas.microsoft.com/office/drawing/2014/main" id="{28F809B3-6D41-8E39-2B4D-3BB2544AFF69}"/>
              </a:ext>
            </a:extLst>
          </p:cNvPr>
          <p:cNvPicPr>
            <a:picLocks noChangeAspect="1"/>
          </p:cNvPicPr>
          <p:nvPr/>
        </p:nvPicPr>
        <p:blipFill rotWithShape="1">
          <a:blip r:embed="rId3">
            <a:extLst>
              <a:ext uri="{28A0092B-C50C-407E-A947-70E740481C1C}">
                <a14:useLocalDpi xmlns:a14="http://schemas.microsoft.com/office/drawing/2010/main" val="0"/>
              </a:ext>
            </a:extLst>
          </a:blip>
          <a:srcRect l="20689"/>
          <a:stretch/>
        </p:blipFill>
        <p:spPr>
          <a:xfrm>
            <a:off x="2522356" y="7"/>
            <a:ext cx="9669642" cy="6857993"/>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kern="0" dirty="0">
              <a:solidFill>
                <a:prstClr val="white"/>
              </a:solidFill>
              <a:latin typeface="Calibri"/>
            </a:endParaRPr>
          </a:p>
        </p:txBody>
      </p:sp>
      <p:sp>
        <p:nvSpPr>
          <p:cNvPr id="5" name="object 5"/>
          <p:cNvSpPr txBox="1">
            <a:spLocks noGrp="1"/>
          </p:cNvSpPr>
          <p:nvPr>
            <p:ph type="title"/>
          </p:nvPr>
        </p:nvSpPr>
        <p:spPr>
          <a:xfrm>
            <a:off x="838200" y="365125"/>
            <a:ext cx="3822189" cy="1899912"/>
          </a:xfrm>
          <a:prstGeom prst="rect">
            <a:avLst/>
          </a:prstGeom>
        </p:spPr>
        <p:txBody>
          <a:bodyPr vert="horz" wrap="square" lIns="60960" tIns="30480" rIns="60960" bIns="30480" rtlCol="0" anchor="ctr">
            <a:normAutofit/>
          </a:bodyPr>
          <a:lstStyle/>
          <a:p>
            <a:pPr marL="8467" algn="l" rtl="0">
              <a:lnSpc>
                <a:spcPct val="90000"/>
              </a:lnSpc>
              <a:spcBef>
                <a:spcPct val="0"/>
              </a:spcBef>
            </a:pPr>
            <a:r>
              <a:rPr lang="en-US" sz="4000" kern="1200" spc="67">
                <a:latin typeface="+mj-lt"/>
                <a:cs typeface="+mj-cs"/>
              </a:rPr>
              <a:t>Conclusioni</a:t>
            </a:r>
            <a:endParaRPr lang="en-US" sz="4000" kern="1200">
              <a:latin typeface="+mj-lt"/>
              <a:cs typeface="+mj-cs"/>
            </a:endParaRPr>
          </a:p>
        </p:txBody>
      </p:sp>
      <p:sp>
        <p:nvSpPr>
          <p:cNvPr id="6" name="object 6"/>
          <p:cNvSpPr txBox="1"/>
          <p:nvPr/>
        </p:nvSpPr>
        <p:spPr>
          <a:xfrm>
            <a:off x="391160" y="1711960"/>
            <a:ext cx="5918200" cy="3742762"/>
          </a:xfrm>
          <a:prstGeom prst="rect">
            <a:avLst/>
          </a:prstGeom>
        </p:spPr>
        <p:txBody>
          <a:bodyPr vert="horz" lIns="60960" tIns="30480" rIns="60960" bIns="30480" rtlCol="0">
            <a:normAutofit lnSpcReduction="10000"/>
          </a:bodyPr>
          <a:lstStyle/>
          <a:p>
            <a:pPr marL="8467" marR="3387" indent="-423" defTabSz="609630">
              <a:spcBef>
                <a:spcPts val="57"/>
              </a:spcBef>
              <a:buFont typeface="Arial" panose="020B0604020202020204" pitchFamily="34" charset="0"/>
              <a:buChar char="•"/>
            </a:pPr>
            <a:r>
              <a:rPr lang="en-US" sz="1867" b="1" kern="0" spc="167" dirty="0" err="1">
                <a:solidFill>
                  <a:prstClr val="black"/>
                </a:solidFill>
                <a:latin typeface="Calibri"/>
                <a:cs typeface="Calibri"/>
              </a:rPr>
              <a:t>L’Intelligenza</a:t>
            </a:r>
            <a:r>
              <a:rPr lang="en-US" sz="1867" b="1" kern="0" spc="167" dirty="0">
                <a:solidFill>
                  <a:prstClr val="black"/>
                </a:solidFill>
                <a:latin typeface="Calibri"/>
                <a:cs typeface="Calibri"/>
              </a:rPr>
              <a:t> </a:t>
            </a:r>
            <a:r>
              <a:rPr lang="en-US" sz="1867" b="1" kern="0" spc="167" dirty="0" err="1">
                <a:solidFill>
                  <a:prstClr val="black"/>
                </a:solidFill>
                <a:latin typeface="Calibri"/>
                <a:cs typeface="Calibri"/>
              </a:rPr>
              <a:t>Artificiale</a:t>
            </a:r>
            <a:r>
              <a:rPr lang="en-US" sz="1867" kern="0" spc="167" dirty="0">
                <a:solidFill>
                  <a:prstClr val="black"/>
                </a:solidFill>
                <a:latin typeface="Calibri"/>
                <a:cs typeface="Calibri"/>
              </a:rPr>
              <a:t> è </a:t>
            </a:r>
            <a:r>
              <a:rPr lang="en-US" sz="1867" kern="0" spc="167" dirty="0" err="1">
                <a:solidFill>
                  <a:prstClr val="black"/>
                </a:solidFill>
                <a:latin typeface="Calibri"/>
                <a:cs typeface="Calibri"/>
              </a:rPr>
              <a:t>all’</a:t>
            </a:r>
            <a:r>
              <a:rPr lang="en-US" sz="1867" b="1" kern="0" spc="167" dirty="0" err="1">
                <a:solidFill>
                  <a:prstClr val="black"/>
                </a:solidFill>
                <a:latin typeface="Calibri"/>
                <a:cs typeface="Calibri"/>
              </a:rPr>
              <a:t>inseguimento</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dell’</a:t>
            </a:r>
            <a:r>
              <a:rPr lang="en-US" sz="1867" b="1" kern="0" spc="167" dirty="0" err="1">
                <a:solidFill>
                  <a:prstClr val="black"/>
                </a:solidFill>
                <a:latin typeface="Calibri"/>
                <a:cs typeface="Calibri"/>
              </a:rPr>
              <a:t>Intelligenza</a:t>
            </a:r>
            <a:r>
              <a:rPr lang="en-US" sz="1867" b="1" kern="0" spc="167" dirty="0">
                <a:solidFill>
                  <a:prstClr val="black"/>
                </a:solidFill>
                <a:latin typeface="Calibri"/>
                <a:cs typeface="Calibri"/>
              </a:rPr>
              <a:t> </a:t>
            </a:r>
            <a:r>
              <a:rPr lang="en-US" sz="1867" b="1" kern="0" spc="167" dirty="0" err="1">
                <a:solidFill>
                  <a:prstClr val="black"/>
                </a:solidFill>
                <a:latin typeface="Calibri"/>
                <a:cs typeface="Calibri"/>
              </a:rPr>
              <a:t>Emotiva</a:t>
            </a:r>
            <a:r>
              <a:rPr lang="en-US" sz="1867" b="1" kern="0" spc="167" dirty="0">
                <a:solidFill>
                  <a:prstClr val="black"/>
                </a:solidFill>
                <a:latin typeface="Calibri"/>
                <a:cs typeface="Calibri"/>
              </a:rPr>
              <a:t> e </a:t>
            </a:r>
            <a:r>
              <a:rPr lang="en-US" sz="1867" b="1" kern="0" spc="167" dirty="0" err="1">
                <a:solidFill>
                  <a:prstClr val="black"/>
                </a:solidFill>
                <a:latin typeface="Calibri"/>
                <a:cs typeface="Calibri"/>
              </a:rPr>
              <a:t>cerca</a:t>
            </a:r>
            <a:r>
              <a:rPr lang="en-US" sz="1867" b="1" kern="0" spc="167" dirty="0">
                <a:solidFill>
                  <a:prstClr val="black"/>
                </a:solidFill>
                <a:latin typeface="Calibri"/>
                <a:cs typeface="Calibri"/>
              </a:rPr>
              <a:t> di </a:t>
            </a:r>
            <a:r>
              <a:rPr lang="en-US" sz="1867" b="1" kern="0" spc="167" dirty="0" err="1">
                <a:solidFill>
                  <a:prstClr val="black"/>
                </a:solidFill>
                <a:latin typeface="Calibri"/>
                <a:cs typeface="Calibri"/>
              </a:rPr>
              <a:t>simularla</a:t>
            </a:r>
            <a:endParaRPr lang="en-US" sz="1867" b="1" kern="0" spc="167" dirty="0">
              <a:solidFill>
                <a:prstClr val="black"/>
              </a:solidFill>
              <a:latin typeface="Calibri"/>
              <a:cs typeface="Calibri"/>
            </a:endParaRPr>
          </a:p>
          <a:p>
            <a:pPr marL="8044" marR="3387" defTabSz="609630">
              <a:spcBef>
                <a:spcPts val="57"/>
              </a:spcBef>
            </a:pPr>
            <a:endParaRPr lang="en-US" sz="533" kern="0" spc="167" dirty="0">
              <a:solidFill>
                <a:prstClr val="black"/>
              </a:solidFill>
              <a:latin typeface="Calibri"/>
              <a:cs typeface="Calibri"/>
            </a:endParaRPr>
          </a:p>
          <a:p>
            <a:pPr marL="8467" marR="3387" indent="-423" defTabSz="609630">
              <a:spcBef>
                <a:spcPts val="57"/>
              </a:spcBef>
              <a:buFont typeface="Arial" panose="020B0604020202020204" pitchFamily="34" charset="0"/>
              <a:buChar char="•"/>
            </a:pPr>
            <a:r>
              <a:rPr lang="en-US" sz="1867" kern="0" spc="167" dirty="0">
                <a:solidFill>
                  <a:prstClr val="black"/>
                </a:solidFill>
                <a:latin typeface="Calibri"/>
                <a:cs typeface="Calibri"/>
              </a:rPr>
              <a:t>Il </a:t>
            </a:r>
            <a:r>
              <a:rPr lang="en-US" sz="1867" kern="0" spc="167" dirty="0" err="1">
                <a:solidFill>
                  <a:prstClr val="black"/>
                </a:solidFill>
                <a:latin typeface="Calibri"/>
                <a:cs typeface="Calibri"/>
              </a:rPr>
              <a:t>risultato</a:t>
            </a:r>
            <a:r>
              <a:rPr lang="en-US" sz="1867" kern="0" spc="167" dirty="0">
                <a:solidFill>
                  <a:prstClr val="black"/>
                </a:solidFill>
                <a:latin typeface="Calibri"/>
                <a:cs typeface="Calibri"/>
              </a:rPr>
              <a:t> </a:t>
            </a:r>
            <a:r>
              <a:rPr lang="en-US" sz="1867" b="1" kern="0" spc="167" dirty="0">
                <a:solidFill>
                  <a:prstClr val="black"/>
                </a:solidFill>
                <a:latin typeface="Calibri"/>
                <a:cs typeface="Calibri"/>
              </a:rPr>
              <a:t>non</a:t>
            </a:r>
            <a:r>
              <a:rPr lang="en-US" sz="1867" kern="0" spc="167" dirty="0">
                <a:solidFill>
                  <a:prstClr val="black"/>
                </a:solidFill>
                <a:latin typeface="Calibri"/>
                <a:cs typeface="Calibri"/>
              </a:rPr>
              <a:t> </a:t>
            </a:r>
            <a:r>
              <a:rPr lang="en-US" sz="1867" b="1" kern="0" spc="167" dirty="0">
                <a:solidFill>
                  <a:prstClr val="black"/>
                </a:solidFill>
                <a:latin typeface="Calibri"/>
                <a:cs typeface="Calibri"/>
              </a:rPr>
              <a:t>è</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ancora</a:t>
            </a:r>
            <a:r>
              <a:rPr lang="en-US" sz="1867" kern="0" spc="167" dirty="0">
                <a:solidFill>
                  <a:prstClr val="black"/>
                </a:solidFill>
                <a:latin typeface="Calibri"/>
                <a:cs typeface="Calibri"/>
              </a:rPr>
              <a:t> di </a:t>
            </a:r>
            <a:r>
              <a:rPr lang="en-US" sz="1867" b="1" kern="0" spc="167" dirty="0" err="1">
                <a:solidFill>
                  <a:prstClr val="black"/>
                </a:solidFill>
                <a:latin typeface="Calibri"/>
                <a:cs typeface="Calibri"/>
              </a:rPr>
              <a:t>piena</a:t>
            </a:r>
            <a:r>
              <a:rPr lang="en-US" sz="1867" b="1" kern="0" spc="167" dirty="0">
                <a:solidFill>
                  <a:prstClr val="black"/>
                </a:solidFill>
                <a:latin typeface="Calibri"/>
                <a:cs typeface="Calibri"/>
              </a:rPr>
              <a:t> </a:t>
            </a:r>
            <a:r>
              <a:rPr lang="en-US" sz="1867" b="1" kern="0" spc="167" dirty="0" err="1">
                <a:solidFill>
                  <a:prstClr val="black"/>
                </a:solidFill>
                <a:latin typeface="Calibri"/>
                <a:cs typeface="Calibri"/>
              </a:rPr>
              <a:t>soddisfazione</a:t>
            </a:r>
            <a:r>
              <a:rPr lang="en-US" sz="1867" b="1" kern="0" spc="167" dirty="0">
                <a:solidFill>
                  <a:prstClr val="black"/>
                </a:solidFill>
                <a:latin typeface="Calibri"/>
                <a:cs typeface="Calibri"/>
              </a:rPr>
              <a:t> ma </a:t>
            </a:r>
            <a:r>
              <a:rPr lang="en-US" sz="1867" b="1" kern="0" spc="167" dirty="0" err="1">
                <a:solidFill>
                  <a:prstClr val="black"/>
                </a:solidFill>
                <a:latin typeface="Calibri"/>
                <a:cs typeface="Calibri"/>
              </a:rPr>
              <a:t>neanche</a:t>
            </a:r>
            <a:r>
              <a:rPr lang="en-US" sz="1867" b="1" kern="0" spc="167" dirty="0">
                <a:solidFill>
                  <a:prstClr val="black"/>
                </a:solidFill>
                <a:latin typeface="Calibri"/>
                <a:cs typeface="Calibri"/>
              </a:rPr>
              <a:t> da </a:t>
            </a:r>
            <a:r>
              <a:rPr lang="en-US" sz="1867" b="1" kern="0" spc="167" dirty="0" err="1">
                <a:solidFill>
                  <a:prstClr val="black"/>
                </a:solidFill>
                <a:latin typeface="Calibri"/>
                <a:cs typeface="Calibri"/>
              </a:rPr>
              <a:t>sottovalutare</a:t>
            </a:r>
            <a:r>
              <a:rPr lang="en-US" sz="1867" kern="0" spc="167" dirty="0">
                <a:solidFill>
                  <a:prstClr val="black"/>
                </a:solidFill>
                <a:latin typeface="Calibri"/>
                <a:cs typeface="Calibri"/>
              </a:rPr>
              <a:t>. Le </a:t>
            </a:r>
            <a:r>
              <a:rPr lang="en-US" sz="1867" kern="0" spc="167" dirty="0" err="1">
                <a:solidFill>
                  <a:prstClr val="black"/>
                </a:solidFill>
                <a:latin typeface="Calibri"/>
                <a:cs typeface="Calibri"/>
              </a:rPr>
              <a:t>nuove</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esperienze</a:t>
            </a:r>
            <a:r>
              <a:rPr lang="en-US" sz="1867" kern="0" spc="167" dirty="0">
                <a:solidFill>
                  <a:prstClr val="black"/>
                </a:solidFill>
                <a:latin typeface="Calibri"/>
                <a:cs typeface="Calibri"/>
              </a:rPr>
              <a:t> di </a:t>
            </a:r>
            <a:r>
              <a:rPr lang="en-US" sz="1867" b="1" kern="0" spc="167" dirty="0">
                <a:solidFill>
                  <a:prstClr val="black"/>
                </a:solidFill>
                <a:latin typeface="Calibri"/>
                <a:cs typeface="Calibri"/>
              </a:rPr>
              <a:t>affective computing</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vanno</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seguite</a:t>
            </a:r>
            <a:r>
              <a:rPr lang="en-US" sz="1867" kern="0" spc="167" dirty="0">
                <a:solidFill>
                  <a:prstClr val="black"/>
                </a:solidFill>
                <a:latin typeface="Calibri"/>
                <a:cs typeface="Calibri"/>
              </a:rPr>
              <a:t> </a:t>
            </a:r>
            <a:r>
              <a:rPr lang="en-US" sz="1867" b="1" kern="0" spc="167" dirty="0">
                <a:solidFill>
                  <a:prstClr val="black"/>
                </a:solidFill>
                <a:latin typeface="Calibri"/>
                <a:cs typeface="Calibri"/>
              </a:rPr>
              <a:t>con </a:t>
            </a:r>
            <a:r>
              <a:rPr lang="en-US" sz="1867" b="1" kern="0" spc="167" dirty="0" err="1">
                <a:solidFill>
                  <a:prstClr val="black"/>
                </a:solidFill>
                <a:latin typeface="Calibri"/>
                <a:cs typeface="Calibri"/>
              </a:rPr>
              <a:t>attenzione</a:t>
            </a:r>
            <a:r>
              <a:rPr lang="en-US" sz="1867" kern="0" spc="167" dirty="0">
                <a:solidFill>
                  <a:prstClr val="black"/>
                </a:solidFill>
                <a:latin typeface="Calibri"/>
                <a:cs typeface="Calibri"/>
              </a:rPr>
              <a:t>.</a:t>
            </a:r>
          </a:p>
          <a:p>
            <a:pPr marL="8044" marR="3387" defTabSz="609630">
              <a:spcBef>
                <a:spcPts val="57"/>
              </a:spcBef>
            </a:pPr>
            <a:endParaRPr lang="en-US" sz="533" kern="0" spc="167" dirty="0">
              <a:solidFill>
                <a:prstClr val="black"/>
              </a:solidFill>
              <a:latin typeface="Calibri"/>
              <a:cs typeface="Calibri"/>
            </a:endParaRPr>
          </a:p>
          <a:p>
            <a:pPr marL="8467" marR="3387" indent="-423" defTabSz="609630">
              <a:spcBef>
                <a:spcPts val="57"/>
              </a:spcBef>
              <a:buFont typeface="Arial" panose="020B0604020202020204" pitchFamily="34" charset="0"/>
              <a:buChar char="•"/>
            </a:pPr>
            <a:r>
              <a:rPr lang="en-US" sz="1867" kern="0" spc="167" dirty="0" err="1">
                <a:solidFill>
                  <a:prstClr val="black"/>
                </a:solidFill>
                <a:latin typeface="Calibri"/>
                <a:cs typeface="Calibri"/>
              </a:rPr>
              <a:t>Allo</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stato</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attuale</a:t>
            </a:r>
            <a:r>
              <a:rPr lang="en-US" sz="1867" kern="0" spc="167" dirty="0">
                <a:solidFill>
                  <a:prstClr val="black"/>
                </a:solidFill>
                <a:latin typeface="Calibri"/>
                <a:cs typeface="Calibri"/>
              </a:rPr>
              <a:t> </a:t>
            </a:r>
            <a:r>
              <a:rPr lang="en-US" sz="1867" b="1" kern="0" spc="167" dirty="0" err="1">
                <a:solidFill>
                  <a:prstClr val="black"/>
                </a:solidFill>
                <a:latin typeface="Calibri"/>
                <a:cs typeface="Calibri"/>
              </a:rPr>
              <a:t>l’Intelligenza</a:t>
            </a:r>
            <a:r>
              <a:rPr lang="en-US" sz="1867" b="1" kern="0" spc="167" dirty="0">
                <a:solidFill>
                  <a:prstClr val="black"/>
                </a:solidFill>
                <a:latin typeface="Calibri"/>
                <a:cs typeface="Calibri"/>
              </a:rPr>
              <a:t> </a:t>
            </a:r>
            <a:r>
              <a:rPr lang="en-US" sz="1867" b="1" kern="0" spc="167" dirty="0" err="1">
                <a:solidFill>
                  <a:prstClr val="black"/>
                </a:solidFill>
                <a:latin typeface="Calibri"/>
                <a:cs typeface="Calibri"/>
              </a:rPr>
              <a:t>artificiale</a:t>
            </a:r>
            <a:r>
              <a:rPr lang="en-US" sz="1867" b="1" kern="0" spc="167" dirty="0">
                <a:solidFill>
                  <a:prstClr val="black"/>
                </a:solidFill>
                <a:latin typeface="Calibri"/>
                <a:cs typeface="Calibri"/>
              </a:rPr>
              <a:t> non </a:t>
            </a:r>
            <a:r>
              <a:rPr lang="en-US" sz="1867" b="1" kern="0" spc="167" dirty="0" err="1">
                <a:solidFill>
                  <a:prstClr val="black"/>
                </a:solidFill>
                <a:latin typeface="Calibri"/>
                <a:cs typeface="Calibri"/>
              </a:rPr>
              <a:t>può</a:t>
            </a:r>
            <a:r>
              <a:rPr lang="en-US" sz="1867" b="1" kern="0" spc="167" dirty="0">
                <a:solidFill>
                  <a:prstClr val="black"/>
                </a:solidFill>
                <a:latin typeface="Calibri"/>
                <a:cs typeface="Calibri"/>
              </a:rPr>
              <a:t> </a:t>
            </a:r>
            <a:r>
              <a:rPr lang="en-US" sz="1867" b="1" kern="0" spc="167" dirty="0" err="1">
                <a:solidFill>
                  <a:prstClr val="black"/>
                </a:solidFill>
                <a:latin typeface="Calibri"/>
                <a:cs typeface="Calibri"/>
              </a:rPr>
              <a:t>sostituire</a:t>
            </a:r>
            <a:r>
              <a:rPr lang="en-US" sz="1867" b="1" kern="0" spc="167" dirty="0">
                <a:solidFill>
                  <a:prstClr val="black"/>
                </a:solidFill>
                <a:latin typeface="Calibri"/>
                <a:cs typeface="Calibri"/>
              </a:rPr>
              <a:t> il Customer Service Agent </a:t>
            </a:r>
            <a:r>
              <a:rPr lang="en-US" sz="1867" kern="0" spc="167" dirty="0">
                <a:solidFill>
                  <a:prstClr val="black"/>
                </a:solidFill>
                <a:latin typeface="Calibri"/>
                <a:cs typeface="Calibri"/>
              </a:rPr>
              <a:t>per </a:t>
            </a:r>
            <a:r>
              <a:rPr lang="en-US" sz="1867" kern="0" spc="167" dirty="0" err="1">
                <a:solidFill>
                  <a:prstClr val="black"/>
                </a:solidFill>
                <a:latin typeface="Calibri"/>
                <a:cs typeface="Calibri"/>
              </a:rPr>
              <a:t>i</a:t>
            </a:r>
            <a:r>
              <a:rPr lang="en-US" sz="1867" kern="0" spc="167" dirty="0">
                <a:solidFill>
                  <a:prstClr val="black"/>
                </a:solidFill>
                <a:latin typeface="Calibri"/>
                <a:cs typeface="Calibri"/>
              </a:rPr>
              <a:t> </a:t>
            </a:r>
            <a:r>
              <a:rPr lang="en-US" sz="1867" b="1" kern="0" spc="167" dirty="0" err="1">
                <a:solidFill>
                  <a:prstClr val="black"/>
                </a:solidFill>
                <a:latin typeface="Calibri"/>
                <a:cs typeface="Calibri"/>
              </a:rPr>
              <a:t>limiti</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nella</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costruzione</a:t>
            </a:r>
            <a:r>
              <a:rPr lang="en-US" sz="1867" kern="0" spc="167" dirty="0">
                <a:solidFill>
                  <a:prstClr val="black"/>
                </a:solidFill>
                <a:latin typeface="Calibri"/>
                <a:cs typeface="Calibri"/>
              </a:rPr>
              <a:t> di </a:t>
            </a:r>
            <a:r>
              <a:rPr lang="en-US" sz="1867" kern="0" spc="167" dirty="0" err="1">
                <a:solidFill>
                  <a:prstClr val="black"/>
                </a:solidFill>
                <a:latin typeface="Calibri"/>
                <a:cs typeface="Calibri"/>
              </a:rPr>
              <a:t>una</a:t>
            </a:r>
            <a:r>
              <a:rPr lang="en-US" sz="1867" kern="0" spc="167" dirty="0">
                <a:solidFill>
                  <a:prstClr val="black"/>
                </a:solidFill>
                <a:latin typeface="Calibri"/>
                <a:cs typeface="Calibri"/>
              </a:rPr>
              <a:t> </a:t>
            </a:r>
            <a:r>
              <a:rPr lang="en-US" sz="1867" b="1" kern="0" spc="167" dirty="0" err="1">
                <a:solidFill>
                  <a:prstClr val="black"/>
                </a:solidFill>
                <a:latin typeface="Calibri"/>
                <a:cs typeface="Calibri"/>
              </a:rPr>
              <a:t>strategia</a:t>
            </a:r>
            <a:r>
              <a:rPr lang="en-US" sz="1867" kern="0" spc="167" dirty="0">
                <a:solidFill>
                  <a:prstClr val="black"/>
                </a:solidFill>
                <a:latin typeface="Calibri"/>
                <a:cs typeface="Calibri"/>
              </a:rPr>
              <a:t>.</a:t>
            </a:r>
          </a:p>
          <a:p>
            <a:pPr marL="8467" marR="3387" indent="-423" defTabSz="609630">
              <a:spcBef>
                <a:spcPts val="57"/>
              </a:spcBef>
              <a:buFont typeface="Arial" panose="020B0604020202020204" pitchFamily="34" charset="0"/>
              <a:buChar char="•"/>
            </a:pPr>
            <a:endParaRPr lang="en-US" sz="1867" kern="0" spc="167" dirty="0">
              <a:solidFill>
                <a:prstClr val="black"/>
              </a:solidFill>
              <a:latin typeface="Calibri"/>
              <a:cs typeface="Calibri"/>
            </a:endParaRPr>
          </a:p>
          <a:p>
            <a:pPr marL="8044" marR="3387" defTabSz="609630">
              <a:spcBef>
                <a:spcPts val="57"/>
              </a:spcBef>
            </a:pPr>
            <a:r>
              <a:rPr lang="en-US" sz="1867" kern="0" spc="167" dirty="0">
                <a:solidFill>
                  <a:prstClr val="black"/>
                </a:solidFill>
                <a:latin typeface="Calibri"/>
                <a:cs typeface="Calibri"/>
              </a:rPr>
              <a:t>Il nostro </a:t>
            </a:r>
            <a:r>
              <a:rPr lang="en-US" sz="1867" kern="0" spc="167" dirty="0" err="1">
                <a:solidFill>
                  <a:prstClr val="black"/>
                </a:solidFill>
                <a:latin typeface="Calibri"/>
                <a:cs typeface="Calibri"/>
              </a:rPr>
              <a:t>consiglio</a:t>
            </a:r>
            <a:r>
              <a:rPr lang="en-US" sz="1867" kern="0" spc="167" dirty="0">
                <a:solidFill>
                  <a:prstClr val="black"/>
                </a:solidFill>
                <a:latin typeface="Calibri"/>
                <a:cs typeface="Calibri"/>
              </a:rPr>
              <a:t> è </a:t>
            </a:r>
            <a:r>
              <a:rPr lang="en-US" sz="1867" kern="0" spc="167" dirty="0" err="1">
                <a:solidFill>
                  <a:prstClr val="black"/>
                </a:solidFill>
                <a:latin typeface="Calibri"/>
                <a:cs typeface="Calibri"/>
              </a:rPr>
              <a:t>comunque</a:t>
            </a:r>
            <a:r>
              <a:rPr lang="en-US" sz="1867" kern="0" spc="167" dirty="0">
                <a:solidFill>
                  <a:prstClr val="black"/>
                </a:solidFill>
                <a:latin typeface="Calibri"/>
                <a:cs typeface="Calibri"/>
              </a:rPr>
              <a:t> di </a:t>
            </a:r>
            <a:r>
              <a:rPr lang="en-US" sz="1867" kern="0" spc="167" dirty="0" err="1">
                <a:solidFill>
                  <a:prstClr val="black"/>
                </a:solidFill>
                <a:latin typeface="Calibri"/>
                <a:cs typeface="Calibri"/>
              </a:rPr>
              <a:t>cominciare</a:t>
            </a:r>
            <a:r>
              <a:rPr lang="en-US" sz="1867" kern="0" spc="167" dirty="0">
                <a:solidFill>
                  <a:prstClr val="black"/>
                </a:solidFill>
                <a:latin typeface="Calibri"/>
                <a:cs typeface="Calibri"/>
              </a:rPr>
              <a:t> ad </a:t>
            </a:r>
            <a:r>
              <a:rPr lang="en-US" sz="1867" kern="0" spc="167" dirty="0" err="1">
                <a:solidFill>
                  <a:prstClr val="black"/>
                </a:solidFill>
                <a:latin typeface="Calibri"/>
                <a:cs typeface="Calibri"/>
              </a:rPr>
              <a:t>occuparsene</a:t>
            </a:r>
            <a:r>
              <a:rPr lang="en-US" sz="1867" kern="0" spc="167" dirty="0">
                <a:solidFill>
                  <a:prstClr val="black"/>
                </a:solidFill>
                <a:latin typeface="Calibri"/>
                <a:cs typeface="Calibri"/>
              </a:rPr>
              <a:t> subito </a:t>
            </a:r>
            <a:r>
              <a:rPr lang="en-US" sz="1867" kern="0" spc="167" dirty="0" err="1">
                <a:solidFill>
                  <a:prstClr val="black"/>
                </a:solidFill>
                <a:latin typeface="Calibri"/>
                <a:cs typeface="Calibri"/>
              </a:rPr>
              <a:t>perchè</a:t>
            </a:r>
            <a:r>
              <a:rPr lang="en-US" sz="1867" kern="0" spc="167" dirty="0">
                <a:solidFill>
                  <a:prstClr val="black"/>
                </a:solidFill>
                <a:latin typeface="Calibri"/>
                <a:cs typeface="Calibri"/>
              </a:rPr>
              <a:t> </a:t>
            </a:r>
            <a:r>
              <a:rPr lang="en-US" sz="1867" kern="0" spc="167" dirty="0" err="1">
                <a:solidFill>
                  <a:prstClr val="black"/>
                </a:solidFill>
                <a:latin typeface="Calibri"/>
                <a:cs typeface="Calibri"/>
              </a:rPr>
              <a:t>modificherà</a:t>
            </a:r>
            <a:r>
              <a:rPr lang="en-US" sz="1867" kern="0" spc="167" dirty="0">
                <a:solidFill>
                  <a:prstClr val="black"/>
                </a:solidFill>
                <a:latin typeface="Calibri"/>
                <a:cs typeface="Calibri"/>
              </a:rPr>
              <a:t> il </a:t>
            </a:r>
            <a:r>
              <a:rPr lang="en-US" sz="1867" kern="0" spc="167" dirty="0" err="1">
                <a:solidFill>
                  <a:prstClr val="black"/>
                </a:solidFill>
                <a:latin typeface="Calibri"/>
                <a:cs typeface="Calibri"/>
              </a:rPr>
              <a:t>lavoro</a:t>
            </a:r>
            <a:r>
              <a:rPr lang="en-US" sz="1867" kern="0" spc="167" dirty="0">
                <a:solidFill>
                  <a:prstClr val="black"/>
                </a:solidFill>
                <a:latin typeface="Calibri"/>
                <a:cs typeface="Calibri"/>
              </a:rPr>
              <a:t> di </a:t>
            </a:r>
            <a:r>
              <a:rPr lang="en-US" sz="1867" kern="0" spc="167" dirty="0" err="1">
                <a:solidFill>
                  <a:prstClr val="black"/>
                </a:solidFill>
                <a:latin typeface="Calibri"/>
                <a:cs typeface="Calibri"/>
              </a:rPr>
              <a:t>ognuno</a:t>
            </a:r>
            <a:r>
              <a:rPr lang="en-US" sz="1867" kern="0" spc="167" dirty="0">
                <a:solidFill>
                  <a:prstClr val="black"/>
                </a:solidFill>
                <a:latin typeface="Calibri"/>
                <a:cs typeface="Calibri"/>
              </a:rPr>
              <a:t> di </a:t>
            </a:r>
            <a:r>
              <a:rPr lang="en-US" sz="1867" kern="0" spc="167" dirty="0" err="1">
                <a:solidFill>
                  <a:prstClr val="black"/>
                </a:solidFill>
                <a:latin typeface="Calibri"/>
                <a:cs typeface="Calibri"/>
              </a:rPr>
              <a:t>noi</a:t>
            </a:r>
            <a:r>
              <a:rPr lang="en-US" sz="1867" kern="0" spc="167" dirty="0">
                <a:solidFill>
                  <a:prstClr val="black"/>
                </a:solidFill>
                <a:latin typeface="Calibri"/>
                <a:cs typeface="Calibri"/>
              </a:rPr>
              <a:t>.</a:t>
            </a:r>
          </a:p>
        </p:txBody>
      </p:sp>
      <p:sp>
        <p:nvSpPr>
          <p:cNvPr id="2" name="Segnaposto numero diapositiva 1">
            <a:extLst>
              <a:ext uri="{FF2B5EF4-FFF2-40B4-BE49-F238E27FC236}">
                <a16:creationId xmlns:a16="http://schemas.microsoft.com/office/drawing/2014/main" id="{CCFC2B34-F5C5-E343-1687-065261CD6EDC}"/>
              </a:ext>
            </a:extLst>
          </p:cNvPr>
          <p:cNvSpPr>
            <a:spLocks noGrp="1"/>
          </p:cNvSpPr>
          <p:nvPr>
            <p:ph type="sldNum" sz="quarter" idx="7"/>
          </p:nvPr>
        </p:nvSpPr>
        <p:spPr>
          <a:xfrm>
            <a:off x="10170161" y="6537960"/>
            <a:ext cx="1869440" cy="184666"/>
          </a:xfrm>
        </p:spPr>
        <p:txBody>
          <a:bodyPr/>
          <a:lstStyle/>
          <a:p>
            <a:pPr defTabSz="609630"/>
            <a:fld id="{B6F15528-21DE-4FAA-801E-634DDDAF4B2B}" type="slidenum">
              <a:rPr lang="it-IT" sz="1200" kern="0">
                <a:solidFill>
                  <a:prstClr val="black">
                    <a:tint val="75000"/>
                  </a:prstClr>
                </a:solidFill>
              </a:rPr>
              <a:pPr defTabSz="609630"/>
              <a:t>23</a:t>
            </a:fld>
            <a:endParaRPr lang="it-IT" sz="1200" kern="0" dirty="0">
              <a:solidFill>
                <a:prstClr val="black">
                  <a:tint val="75000"/>
                </a:prstClr>
              </a:solidFill>
            </a:endParaRPr>
          </a:p>
        </p:txBody>
      </p:sp>
      <p:pic>
        <p:nvPicPr>
          <p:cNvPr id="3" name="Immagine 2" descr="Immagine che contiene testo, Carattere, logo, Elementi grafici&#10;&#10;Descrizione generata automaticamente">
            <a:extLst>
              <a:ext uri="{FF2B5EF4-FFF2-40B4-BE49-F238E27FC236}">
                <a16:creationId xmlns:a16="http://schemas.microsoft.com/office/drawing/2014/main" id="{085E085D-E466-8D8E-AAC2-403972EB0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200" y="5556351"/>
            <a:ext cx="1697480" cy="1286409"/>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0000" y="762001"/>
            <a:ext cx="4311649" cy="5333999"/>
          </a:xfrm>
          <a:prstGeom prst="rect">
            <a:avLst/>
          </a:prstGeom>
        </p:spPr>
      </p:pic>
      <p:sp>
        <p:nvSpPr>
          <p:cNvPr id="3" name="object 3"/>
          <p:cNvSpPr txBox="1">
            <a:spLocks noGrp="1"/>
          </p:cNvSpPr>
          <p:nvPr>
            <p:ph type="title"/>
          </p:nvPr>
        </p:nvSpPr>
        <p:spPr>
          <a:xfrm>
            <a:off x="6959600" y="1116779"/>
            <a:ext cx="2930313" cy="593325"/>
          </a:xfrm>
          <a:prstGeom prst="rect">
            <a:avLst/>
          </a:prstGeom>
        </p:spPr>
        <p:txBody>
          <a:bodyPr vert="horz" wrap="square" lIns="0" tIns="8467" rIns="0" bIns="0" rtlCol="0">
            <a:spAutoFit/>
          </a:bodyPr>
          <a:lstStyle/>
          <a:p>
            <a:pPr marL="8467">
              <a:spcBef>
                <a:spcPts val="67"/>
              </a:spcBef>
            </a:pPr>
            <a:r>
              <a:rPr lang="it-IT" spc="-7" dirty="0"/>
              <a:t>L’obiettivo</a:t>
            </a:r>
            <a:endParaRPr spc="-7" dirty="0"/>
          </a:p>
        </p:txBody>
      </p:sp>
      <p:sp>
        <p:nvSpPr>
          <p:cNvPr id="4" name="object 4"/>
          <p:cNvSpPr txBox="1"/>
          <p:nvPr/>
        </p:nvSpPr>
        <p:spPr>
          <a:xfrm>
            <a:off x="6959601" y="1909831"/>
            <a:ext cx="4699339" cy="3219578"/>
          </a:xfrm>
          <a:prstGeom prst="rect">
            <a:avLst/>
          </a:prstGeom>
        </p:spPr>
        <p:txBody>
          <a:bodyPr vert="horz" wrap="square" lIns="0" tIns="5503" rIns="0" bIns="0" rtlCol="0">
            <a:spAutoFit/>
          </a:bodyPr>
          <a:lstStyle/>
          <a:p>
            <a:pPr marL="8467" marR="23284" defTabSz="609630">
              <a:lnSpc>
                <a:spcPct val="102000"/>
              </a:lnSpc>
              <a:spcBef>
                <a:spcPts val="43"/>
              </a:spcBef>
            </a:pPr>
            <a:r>
              <a:rPr lang="it-IT" sz="1867" kern="0" dirty="0">
                <a:solidFill>
                  <a:sysClr val="windowText" lastClr="000000"/>
                </a:solidFill>
                <a:latin typeface="Calibri"/>
                <a:cs typeface="Calibri"/>
              </a:rPr>
              <a:t>Il </a:t>
            </a:r>
            <a:r>
              <a:rPr lang="it-IT" sz="1867" b="1" kern="0" dirty="0">
                <a:solidFill>
                  <a:sysClr val="windowText" lastClr="000000"/>
                </a:solidFill>
                <a:latin typeface="Calibri"/>
                <a:cs typeface="Calibri"/>
              </a:rPr>
              <a:t>2023</a:t>
            </a:r>
            <a:r>
              <a:rPr lang="it-IT" sz="1867" kern="0" dirty="0">
                <a:solidFill>
                  <a:sysClr val="windowText" lastClr="000000"/>
                </a:solidFill>
                <a:latin typeface="Calibri"/>
                <a:cs typeface="Calibri"/>
              </a:rPr>
              <a:t> è l’anno in cui </a:t>
            </a:r>
            <a:r>
              <a:rPr lang="it-IT" sz="1867" b="1" kern="0" dirty="0">
                <a:solidFill>
                  <a:sysClr val="windowText" lastClr="000000"/>
                </a:solidFill>
                <a:latin typeface="Calibri"/>
                <a:cs typeface="Calibri"/>
              </a:rPr>
              <a:t>l’Intelligenza Artificiale </a:t>
            </a:r>
            <a:r>
              <a:rPr lang="it-IT" sz="1867" kern="0" dirty="0">
                <a:solidFill>
                  <a:sysClr val="windowText" lastClr="000000"/>
                </a:solidFill>
                <a:latin typeface="Calibri"/>
                <a:cs typeface="Calibri"/>
              </a:rPr>
              <a:t>si è introdotta definitivamente nel quotidiano di ognuno di noi.</a:t>
            </a:r>
          </a:p>
          <a:p>
            <a:pPr marL="8467" marR="23284" defTabSz="609630">
              <a:lnSpc>
                <a:spcPct val="102000"/>
              </a:lnSpc>
              <a:spcBef>
                <a:spcPts val="43"/>
              </a:spcBef>
            </a:pPr>
            <a:endParaRPr lang="it-IT" sz="1867" kern="0" dirty="0">
              <a:solidFill>
                <a:sysClr val="windowText" lastClr="000000"/>
              </a:solidFill>
              <a:latin typeface="Calibri"/>
              <a:cs typeface="Calibri"/>
            </a:endParaRPr>
          </a:p>
          <a:p>
            <a:pPr marL="8467" marR="23284" defTabSz="609630">
              <a:lnSpc>
                <a:spcPct val="102000"/>
              </a:lnSpc>
              <a:spcBef>
                <a:spcPts val="43"/>
              </a:spcBef>
            </a:pPr>
            <a:r>
              <a:rPr lang="it-IT" sz="1867" kern="0" dirty="0">
                <a:solidFill>
                  <a:sysClr val="windowText" lastClr="000000"/>
                </a:solidFill>
                <a:latin typeface="Calibri"/>
                <a:cs typeface="Calibri"/>
              </a:rPr>
              <a:t>-</a:t>
            </a:r>
            <a:r>
              <a:rPr lang="it-IT" sz="1867" b="1" i="1" kern="0" dirty="0">
                <a:solidFill>
                  <a:sysClr val="windowText" lastClr="000000"/>
                </a:solidFill>
                <a:latin typeface="Calibri"/>
                <a:cs typeface="Calibri"/>
              </a:rPr>
              <a:t>Che rapporto ha e avrà con l’Intelligenza emotiva?</a:t>
            </a:r>
          </a:p>
          <a:p>
            <a:pPr marL="8467" marR="23284" defTabSz="609630">
              <a:lnSpc>
                <a:spcPct val="102000"/>
              </a:lnSpc>
              <a:spcBef>
                <a:spcPts val="43"/>
              </a:spcBef>
            </a:pPr>
            <a:endParaRPr lang="it-IT" sz="1867" kern="0" dirty="0">
              <a:solidFill>
                <a:sysClr val="windowText" lastClr="000000"/>
              </a:solidFill>
              <a:latin typeface="Calibri"/>
              <a:cs typeface="Calibri"/>
            </a:endParaRPr>
          </a:p>
          <a:p>
            <a:pPr marL="8467" marR="23284" defTabSz="609630">
              <a:lnSpc>
                <a:spcPct val="102000"/>
              </a:lnSpc>
              <a:spcBef>
                <a:spcPts val="43"/>
              </a:spcBef>
            </a:pPr>
            <a:r>
              <a:rPr lang="it-IT" sz="1867" kern="0" dirty="0">
                <a:solidFill>
                  <a:sysClr val="windowText" lastClr="000000"/>
                </a:solidFill>
                <a:latin typeface="Calibri"/>
                <a:cs typeface="Calibri"/>
              </a:rPr>
              <a:t>Al gruppo Abete è stato affidato il compito di rispondere a questa domanda.</a:t>
            </a:r>
          </a:p>
          <a:p>
            <a:pPr marL="8467" marR="23284" defTabSz="609630">
              <a:lnSpc>
                <a:spcPct val="102000"/>
              </a:lnSpc>
              <a:spcBef>
                <a:spcPts val="43"/>
              </a:spcBef>
            </a:pPr>
            <a:endParaRPr lang="it-IT" sz="1867" kern="0" dirty="0">
              <a:solidFill>
                <a:sysClr val="windowText" lastClr="000000"/>
              </a:solidFill>
              <a:latin typeface="Calibri"/>
              <a:cs typeface="Calibri"/>
            </a:endParaRPr>
          </a:p>
          <a:p>
            <a:pPr marL="8467" marR="23284" defTabSz="609630">
              <a:lnSpc>
                <a:spcPct val="102000"/>
              </a:lnSpc>
              <a:spcBef>
                <a:spcPts val="43"/>
              </a:spcBef>
            </a:pPr>
            <a:r>
              <a:rPr lang="it-IT" sz="1867" kern="0" dirty="0">
                <a:solidFill>
                  <a:sysClr val="windowText" lastClr="000000"/>
                </a:solidFill>
                <a:latin typeface="Calibri"/>
                <a:cs typeface="Calibri"/>
              </a:rPr>
              <a:t>Lo abbiamo fatto seguendo questo percorso.</a:t>
            </a:r>
            <a:endParaRPr sz="1867" kern="0" dirty="0">
              <a:solidFill>
                <a:sysClr val="windowText" lastClr="000000"/>
              </a:solidFill>
              <a:latin typeface="Calibri"/>
              <a:cs typeface="Calibri"/>
            </a:endParaRPr>
          </a:p>
        </p:txBody>
      </p:sp>
      <p:sp>
        <p:nvSpPr>
          <p:cNvPr id="5" name="Segnaposto numero diapositiva 4">
            <a:extLst>
              <a:ext uri="{FF2B5EF4-FFF2-40B4-BE49-F238E27FC236}">
                <a16:creationId xmlns:a16="http://schemas.microsoft.com/office/drawing/2014/main" id="{596072C8-C969-B1B8-6812-21851F157E0C}"/>
              </a:ext>
            </a:extLst>
          </p:cNvPr>
          <p:cNvSpPr>
            <a:spLocks noGrp="1"/>
          </p:cNvSpPr>
          <p:nvPr>
            <p:ph type="sldNum" sz="quarter" idx="7"/>
          </p:nvPr>
        </p:nvSpPr>
        <p:spPr>
          <a:xfrm>
            <a:off x="10088881" y="6456680"/>
            <a:ext cx="1869440" cy="184666"/>
          </a:xfrm>
        </p:spPr>
        <p:txBody>
          <a:bodyPr/>
          <a:lstStyle/>
          <a:p>
            <a:pPr defTabSz="609630"/>
            <a:fld id="{B6F15528-21DE-4FAA-801E-634DDDAF4B2B}" type="slidenum">
              <a:rPr lang="it-IT" sz="1200" kern="0">
                <a:solidFill>
                  <a:prstClr val="black">
                    <a:tint val="75000"/>
                  </a:prstClr>
                </a:solidFill>
              </a:rPr>
              <a:pPr defTabSz="609630"/>
              <a:t>3</a:t>
            </a:fld>
            <a:endParaRPr lang="it-IT" sz="1200" kern="0" dirty="0">
              <a:solidFill>
                <a:prstClr val="black">
                  <a:tint val="75000"/>
                </a:prstClr>
              </a:solidFill>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descr="sequenza temporale">
            <a:extLst>
              <a:ext uri="{FF2B5EF4-FFF2-40B4-BE49-F238E27FC236}">
                <a16:creationId xmlns:a16="http://schemas.microsoft.com/office/drawing/2014/main" id="{83532B1B-6F65-43E8-93A9-7C8923238520}"/>
              </a:ext>
            </a:extLst>
          </p:cNvPr>
          <p:cNvGrpSpPr/>
          <p:nvPr/>
        </p:nvGrpSpPr>
        <p:grpSpPr>
          <a:xfrm>
            <a:off x="228602" y="485724"/>
            <a:ext cx="11633199" cy="6372277"/>
            <a:chOff x="228601" y="485723"/>
            <a:chExt cx="11633199" cy="6372277"/>
          </a:xfrm>
        </p:grpSpPr>
        <p:grpSp>
          <p:nvGrpSpPr>
            <p:cNvPr id="12" name="Gruppo 11">
              <a:extLst>
                <a:ext uri="{FF2B5EF4-FFF2-40B4-BE49-F238E27FC236}">
                  <a16:creationId xmlns:a16="http://schemas.microsoft.com/office/drawing/2014/main" id="{76FAB540-C491-4F6D-A6FE-A267705EEA5B}"/>
                </a:ext>
              </a:extLst>
            </p:cNvPr>
            <p:cNvGrpSpPr/>
            <p:nvPr/>
          </p:nvGrpSpPr>
          <p:grpSpPr>
            <a:xfrm rot="5400000" flipH="1">
              <a:off x="10012548" y="2066363"/>
              <a:ext cx="1691026" cy="2007478"/>
              <a:chOff x="6415077" y="1171530"/>
              <a:chExt cx="1890380" cy="1890380"/>
            </a:xfrm>
          </p:grpSpPr>
          <p:sp>
            <p:nvSpPr>
              <p:cNvPr id="10" name="Arco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sp>
            <p:nvSpPr>
              <p:cNvPr id="11" name="Arco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grpSp>
        <p:grpSp>
          <p:nvGrpSpPr>
            <p:cNvPr id="9" name="Gruppo 8">
              <a:extLst>
                <a:ext uri="{FF2B5EF4-FFF2-40B4-BE49-F238E27FC236}">
                  <a16:creationId xmlns:a16="http://schemas.microsoft.com/office/drawing/2014/main" id="{7B75C7B1-766D-4711-8CB1-1D3AD4142E3F}"/>
                </a:ext>
              </a:extLst>
            </p:cNvPr>
            <p:cNvGrpSpPr/>
            <p:nvPr/>
          </p:nvGrpSpPr>
          <p:grpSpPr>
            <a:xfrm>
              <a:off x="228601" y="485723"/>
              <a:ext cx="10649366" cy="6372277"/>
              <a:chOff x="228601" y="485723"/>
              <a:chExt cx="10649366" cy="6372277"/>
            </a:xfrm>
          </p:grpSpPr>
          <p:sp>
            <p:nvSpPr>
              <p:cNvPr id="7" name="Arco 6">
                <a:extLst>
                  <a:ext uri="{FF2B5EF4-FFF2-40B4-BE49-F238E27FC236}">
                    <a16:creationId xmlns:a16="http://schemas.microsoft.com/office/drawing/2014/main" id="{AF71C86D-5144-4D25-B6A2-918DC4160A1F}"/>
                  </a:ext>
                </a:extLst>
              </p:cNvPr>
              <p:cNvSpPr/>
              <p:nvPr/>
            </p:nvSpPr>
            <p:spPr>
              <a:xfrm rot="16200000" flipH="1">
                <a:off x="1107510" y="454768"/>
                <a:ext cx="1737608"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grpSp>
            <p:nvGrpSpPr>
              <p:cNvPr id="8" name="Gruppo 7">
                <a:extLst>
                  <a:ext uri="{FF2B5EF4-FFF2-40B4-BE49-F238E27FC236}">
                    <a16:creationId xmlns:a16="http://schemas.microsoft.com/office/drawing/2014/main" id="{A2D2F24B-3BD6-4803-B697-1C078E89C915}"/>
                  </a:ext>
                </a:extLst>
              </p:cNvPr>
              <p:cNvGrpSpPr/>
              <p:nvPr/>
            </p:nvGrpSpPr>
            <p:grpSpPr>
              <a:xfrm>
                <a:off x="228601" y="2223331"/>
                <a:ext cx="10649366" cy="4634669"/>
                <a:chOff x="228601" y="2223331"/>
                <a:chExt cx="10649366" cy="4634669"/>
              </a:xfrm>
            </p:grpSpPr>
            <p:grpSp>
              <p:nvGrpSpPr>
                <p:cNvPr id="46" name="Gruppo 45">
                  <a:extLst>
                    <a:ext uri="{FF2B5EF4-FFF2-40B4-BE49-F238E27FC236}">
                      <a16:creationId xmlns:a16="http://schemas.microsoft.com/office/drawing/2014/main" id="{5CFEE95A-087F-4F9C-876F-9F92595763B6}"/>
                    </a:ext>
                  </a:extLst>
                </p:cNvPr>
                <p:cNvGrpSpPr/>
                <p:nvPr/>
              </p:nvGrpSpPr>
              <p:grpSpPr>
                <a:xfrm rot="16200000" flipH="1">
                  <a:off x="386827" y="3756863"/>
                  <a:ext cx="1691026" cy="2007478"/>
                  <a:chOff x="6415077" y="1171530"/>
                  <a:chExt cx="1890380" cy="1890380"/>
                </a:xfrm>
              </p:grpSpPr>
              <p:sp>
                <p:nvSpPr>
                  <p:cNvPr id="47" name="Arco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sp>
                <p:nvSpPr>
                  <p:cNvPr id="48" name="Arco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grpSp>
            <p:sp>
              <p:nvSpPr>
                <p:cNvPr id="13" name="Arco 12">
                  <a:extLst>
                    <a:ext uri="{FF2B5EF4-FFF2-40B4-BE49-F238E27FC236}">
                      <a16:creationId xmlns:a16="http://schemas.microsoft.com/office/drawing/2014/main" id="{5507F1A1-1EB3-4835-A723-6E0CC155369B}"/>
                    </a:ext>
                  </a:extLst>
                </p:cNvPr>
                <p:cNvSpPr/>
                <p:nvPr/>
              </p:nvSpPr>
              <p:spPr>
                <a:xfrm rot="5400000" flipH="1">
                  <a:off x="3114163" y="5332299"/>
                  <a:ext cx="1251885" cy="179951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630"/>
                  <a:endParaRPr lang="it-IT" sz="1200" kern="0">
                    <a:solidFill>
                      <a:prstClr val="black"/>
                    </a:solidFill>
                    <a:latin typeface="Calibri"/>
                  </a:endParaRPr>
                </a:p>
              </p:txBody>
            </p:sp>
            <p:cxnSp>
              <p:nvCxnSpPr>
                <p:cNvPr id="26" name="Connettore diritto 25">
                  <a:extLst>
                    <a:ext uri="{FF2B5EF4-FFF2-40B4-BE49-F238E27FC236}">
                      <a16:creationId xmlns:a16="http://schemas.microsoft.com/office/drawing/2014/main" id="{A91AC131-C2D0-4567-9511-EA65CA7EE241}"/>
                    </a:ext>
                  </a:extLst>
                </p:cNvPr>
                <p:cNvCxnSpPr>
                  <a:cxnSpLocks/>
                </p:cNvCxnSpPr>
                <p:nvPr/>
              </p:nvCxnSpPr>
              <p:spPr>
                <a:xfrm flipH="1">
                  <a:off x="1941052" y="2223331"/>
                  <a:ext cx="893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CA0A091F-631C-4120-B174-67D45A6A138C}"/>
                    </a:ext>
                  </a:extLst>
                </p:cNvPr>
                <p:cNvCxnSpPr>
                  <a:cxnSpLocks/>
                </p:cNvCxnSpPr>
                <p:nvPr/>
              </p:nvCxnSpPr>
              <p:spPr>
                <a:xfrm flipH="1">
                  <a:off x="1216868" y="3915088"/>
                  <a:ext cx="966109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9BF890A1-93BF-4879-9ED9-E25DBB7E6053}"/>
                    </a:ext>
                  </a:extLst>
                </p:cNvPr>
                <p:cNvCxnSpPr>
                  <a:cxnSpLocks/>
                  <a:stCxn id="13" idx="2"/>
                </p:cNvCxnSpPr>
                <p:nvPr/>
              </p:nvCxnSpPr>
              <p:spPr>
                <a:xfrm flipH="1" flipV="1">
                  <a:off x="1216868" y="5605864"/>
                  <a:ext cx="2523238" cy="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8" name="Ovale 37">
            <a:extLst>
              <a:ext uri="{FF2B5EF4-FFF2-40B4-BE49-F238E27FC236}">
                <a16:creationId xmlns:a16="http://schemas.microsoft.com/office/drawing/2014/main" id="{28C2D536-BF2F-4ADA-9927-03778193AC3A}"/>
              </a:ext>
              <a:ext uri="{C183D7F6-B498-43B3-948B-1728B52AA6E4}">
                <adec:decorative xmlns:adec="http://schemas.microsoft.com/office/drawing/2017/decorative" val="1"/>
              </a:ext>
            </a:extLst>
          </p:cNvPr>
          <p:cNvSpPr/>
          <p:nvPr/>
        </p:nvSpPr>
        <p:spPr>
          <a:xfrm>
            <a:off x="961915" y="4270893"/>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36" name="Ovale 35">
            <a:extLst>
              <a:ext uri="{FF2B5EF4-FFF2-40B4-BE49-F238E27FC236}">
                <a16:creationId xmlns:a16="http://schemas.microsoft.com/office/drawing/2014/main" id="{1952C023-9B06-4B43-B644-CD03A018598E}"/>
              </a:ext>
              <a:ext uri="{C183D7F6-B498-43B3-948B-1728B52AA6E4}">
                <adec:decorative xmlns:adec="http://schemas.microsoft.com/office/drawing/2017/decorative" val="1"/>
              </a:ext>
            </a:extLst>
          </p:cNvPr>
          <p:cNvSpPr/>
          <p:nvPr/>
        </p:nvSpPr>
        <p:spPr>
          <a:xfrm>
            <a:off x="6411026" y="4364843"/>
            <a:ext cx="840963" cy="840963"/>
          </a:xfrm>
          <a:prstGeom prst="ellipse">
            <a:avLst/>
          </a:prstGeom>
          <a:solidFill>
            <a:schemeClr val="accent3">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34" name="Ovale 33">
            <a:extLst>
              <a:ext uri="{FF2B5EF4-FFF2-40B4-BE49-F238E27FC236}">
                <a16:creationId xmlns:a16="http://schemas.microsoft.com/office/drawing/2014/main" id="{10046627-DACE-4A75-A48B-34B6934A809A}"/>
              </a:ext>
              <a:ext uri="{C183D7F6-B498-43B3-948B-1728B52AA6E4}">
                <adec:decorative xmlns:adec="http://schemas.microsoft.com/office/drawing/2017/decorative" val="1"/>
              </a:ext>
            </a:extLst>
          </p:cNvPr>
          <p:cNvSpPr/>
          <p:nvPr/>
        </p:nvSpPr>
        <p:spPr>
          <a:xfrm>
            <a:off x="1238106" y="2477009"/>
            <a:ext cx="840963" cy="840963"/>
          </a:xfrm>
          <a:prstGeom prst="ellipse">
            <a:avLst/>
          </a:prstGeom>
          <a:solidFill>
            <a:schemeClr val="accent4">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68" name="Ovale 67">
            <a:extLst>
              <a:ext uri="{FF2B5EF4-FFF2-40B4-BE49-F238E27FC236}">
                <a16:creationId xmlns:a16="http://schemas.microsoft.com/office/drawing/2014/main" id="{696BE8D8-6B81-4D92-9557-CDC354533457}"/>
              </a:ext>
              <a:ext uri="{C183D7F6-B498-43B3-948B-1728B52AA6E4}">
                <adec:decorative xmlns:adec="http://schemas.microsoft.com/office/drawing/2017/decorative" val="1"/>
              </a:ext>
            </a:extLst>
          </p:cNvPr>
          <p:cNvSpPr/>
          <p:nvPr/>
        </p:nvSpPr>
        <p:spPr>
          <a:xfrm>
            <a:off x="4917483" y="2477009"/>
            <a:ext cx="840963" cy="840963"/>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32" name="Ovale 31">
            <a:extLst>
              <a:ext uri="{FF2B5EF4-FFF2-40B4-BE49-F238E27FC236}">
                <a16:creationId xmlns:a16="http://schemas.microsoft.com/office/drawing/2014/main" id="{F32EFD43-D203-45CD-B41D-8569A214C88F}"/>
              </a:ext>
              <a:ext uri="{C183D7F6-B498-43B3-948B-1728B52AA6E4}">
                <adec:decorative xmlns:adec="http://schemas.microsoft.com/office/drawing/2017/decorative" val="1"/>
              </a:ext>
            </a:extLst>
          </p:cNvPr>
          <p:cNvSpPr/>
          <p:nvPr/>
        </p:nvSpPr>
        <p:spPr>
          <a:xfrm>
            <a:off x="8417383" y="2477009"/>
            <a:ext cx="840963" cy="840963"/>
          </a:xfrm>
          <a:prstGeom prst="ellipse">
            <a:avLst/>
          </a:prstGeom>
          <a:solidFill>
            <a:schemeClr val="accent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53" name="Ovale 52">
            <a:extLst>
              <a:ext uri="{FF2B5EF4-FFF2-40B4-BE49-F238E27FC236}">
                <a16:creationId xmlns:a16="http://schemas.microsoft.com/office/drawing/2014/main" id="{39CF61DF-01D9-4149-8DB8-30F8646B49F5}"/>
              </a:ext>
              <a:ext uri="{C183D7F6-B498-43B3-948B-1728B52AA6E4}">
                <adec:decorative xmlns:adec="http://schemas.microsoft.com/office/drawing/2017/decorative" val="1"/>
              </a:ext>
            </a:extLst>
          </p:cNvPr>
          <p:cNvSpPr/>
          <p:nvPr/>
        </p:nvSpPr>
        <p:spPr>
          <a:xfrm>
            <a:off x="612936" y="329410"/>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93" name="Ovale 92">
            <a:extLst>
              <a:ext uri="{FF2B5EF4-FFF2-40B4-BE49-F238E27FC236}">
                <a16:creationId xmlns:a16="http://schemas.microsoft.com/office/drawing/2014/main" id="{06632AC2-657E-4F91-AC5F-70B8B019FC50}"/>
              </a:ext>
              <a:ext uri="{C183D7F6-B498-43B3-948B-1728B52AA6E4}">
                <adec:decorative xmlns:adec="http://schemas.microsoft.com/office/drawing/2017/decorative" val="1"/>
              </a:ext>
            </a:extLst>
          </p:cNvPr>
          <p:cNvSpPr/>
          <p:nvPr/>
        </p:nvSpPr>
        <p:spPr>
          <a:xfrm>
            <a:off x="4917483" y="5750418"/>
            <a:ext cx="840963" cy="840963"/>
          </a:xfrm>
          <a:prstGeom prst="ellipse">
            <a:avLst/>
          </a:prstGeom>
          <a:solidFill>
            <a:srgbClr val="FCD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pic>
        <p:nvPicPr>
          <p:cNvPr id="72" name="Segnaposto immagine 71" descr="Manichino di prova contorno">
            <a:extLst>
              <a:ext uri="{FF2B5EF4-FFF2-40B4-BE49-F238E27FC236}">
                <a16:creationId xmlns:a16="http://schemas.microsoft.com/office/drawing/2014/main" id="{2D43C573-2E71-4CAC-A3C5-3114CB43C8D2}"/>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p:pic>
      <p:pic>
        <p:nvPicPr>
          <p:cNvPr id="25" name="Segnaposto immagine 24" descr="Scienziata contorno">
            <a:extLst>
              <a:ext uri="{FF2B5EF4-FFF2-40B4-BE49-F238E27FC236}">
                <a16:creationId xmlns:a16="http://schemas.microsoft.com/office/drawing/2014/main" id="{FAC4BB91-D618-4F7B-BA9F-5BF71832AF80}"/>
              </a:ext>
            </a:extLst>
          </p:cNvPr>
          <p:cNvPicPr>
            <a:picLocks noGrp="1" noChangeAspect="1"/>
          </p:cNvPicPr>
          <p:nvPr>
            <p:ph type="pic" sz="quarter" idx="19"/>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p:pic>
      <p:pic>
        <p:nvPicPr>
          <p:cNvPr id="74" name="Segnaposto immagine 73" descr="Ricerca contorno">
            <a:extLst>
              <a:ext uri="{FF2B5EF4-FFF2-40B4-BE49-F238E27FC236}">
                <a16:creationId xmlns:a16="http://schemas.microsoft.com/office/drawing/2014/main" id="{EA2B3F76-947B-47E6-8EA0-1A572AAAFC6F}"/>
              </a:ext>
            </a:extLst>
          </p:cNvPr>
          <p:cNvPicPr>
            <a:picLocks noGrp="1" noChangeAspect="1"/>
          </p:cNvPicPr>
          <p:nvPr>
            <p:ph type="pic" sz="quarter" idx="20"/>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p:pic>
      <p:pic>
        <p:nvPicPr>
          <p:cNvPr id="80" name="Segnaposto immagine 79" descr="Microscopio contorno">
            <a:extLst>
              <a:ext uri="{FF2B5EF4-FFF2-40B4-BE49-F238E27FC236}">
                <a16:creationId xmlns:a16="http://schemas.microsoft.com/office/drawing/2014/main" id="{DE33393A-3A90-4205-8314-2C195BCD9882}"/>
              </a:ext>
            </a:extLst>
          </p:cNvPr>
          <p:cNvPicPr>
            <a:picLocks noGrp="1" noChangeAspect="1"/>
          </p:cNvPicPr>
          <p:nvPr>
            <p:ph type="pic" sz="quarter" idx="22"/>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10780" y="4222855"/>
            <a:ext cx="887413" cy="889000"/>
          </a:xfrm>
        </p:spPr>
      </p:pic>
      <p:pic>
        <p:nvPicPr>
          <p:cNvPr id="82" name="Segnaposto immagine 81" descr="Codice a barre contorno">
            <a:extLst>
              <a:ext uri="{FF2B5EF4-FFF2-40B4-BE49-F238E27FC236}">
                <a16:creationId xmlns:a16="http://schemas.microsoft.com/office/drawing/2014/main" id="{AD17167C-7E9B-47F1-BCEA-9D03240A1BE5}"/>
              </a:ext>
            </a:extLst>
          </p:cNvPr>
          <p:cNvPicPr>
            <a:picLocks noGrp="1" noChangeAspect="1"/>
          </p:cNvPicPr>
          <p:nvPr>
            <p:ph type="pic" sz="quarter" idx="23"/>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671381" y="4385407"/>
            <a:ext cx="887413" cy="889000"/>
          </a:xfrm>
        </p:spPr>
      </p:pic>
      <p:pic>
        <p:nvPicPr>
          <p:cNvPr id="70" name="Segnaposto immagine 69" descr="Libro aperto contorno">
            <a:extLst>
              <a:ext uri="{FF2B5EF4-FFF2-40B4-BE49-F238E27FC236}">
                <a16:creationId xmlns:a16="http://schemas.microsoft.com/office/drawing/2014/main" id="{7D9B0252-9E8E-46AB-B59D-3460FE60399D}"/>
              </a:ext>
            </a:extLst>
          </p:cNvPr>
          <p:cNvPicPr>
            <a:picLocks noGrp="1" noChangeAspect="1"/>
          </p:cNvPicPr>
          <p:nvPr>
            <p:ph type="pic" sz="quarter" idx="24"/>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p:pic>
      <p:pic>
        <p:nvPicPr>
          <p:cNvPr id="67" name="Segnaposto immagine 66" descr="Elenco di controllo contorno">
            <a:extLst>
              <a:ext uri="{FF2B5EF4-FFF2-40B4-BE49-F238E27FC236}">
                <a16:creationId xmlns:a16="http://schemas.microsoft.com/office/drawing/2014/main" id="{C66FAA38-DEF2-4663-948F-5E86500674ED}"/>
              </a:ext>
            </a:extLst>
          </p:cNvPr>
          <p:cNvPicPr>
            <a:picLocks noGrp="1" noChangeAspect="1"/>
          </p:cNvPicPr>
          <p:nvPr>
            <p:ph type="pic" sz="quarter" idx="25"/>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p:pic>
      <p:sp>
        <p:nvSpPr>
          <p:cNvPr id="99" name="Segnaposto testo 98">
            <a:extLst>
              <a:ext uri="{FF2B5EF4-FFF2-40B4-BE49-F238E27FC236}">
                <a16:creationId xmlns:a16="http://schemas.microsoft.com/office/drawing/2014/main" id="{F66120C2-DDED-4D22-AA71-CD5A34730677}"/>
              </a:ext>
            </a:extLst>
          </p:cNvPr>
          <p:cNvSpPr>
            <a:spLocks noGrp="1"/>
          </p:cNvSpPr>
          <p:nvPr>
            <p:ph type="body" sz="quarter" idx="26"/>
          </p:nvPr>
        </p:nvSpPr>
        <p:spPr/>
        <p:txBody>
          <a:bodyPr rtlCol="0"/>
          <a:lstStyle/>
          <a:p>
            <a:pPr rtl="0"/>
            <a:r>
              <a:rPr lang="it-IT" sz="1200" dirty="0"/>
              <a:t>Abbiamo realizzato il test su </a:t>
            </a:r>
          </a:p>
          <a:p>
            <a:pPr rtl="0"/>
            <a:r>
              <a:rPr lang="it-IT" sz="1200" dirty="0"/>
              <a:t>ChatGPT 3.5, su ChatGPT 4.0 e su</a:t>
            </a:r>
          </a:p>
          <a:p>
            <a:pPr rtl="0"/>
            <a:r>
              <a:rPr lang="it-IT" sz="1200" dirty="0"/>
              <a:t>Bard</a:t>
            </a:r>
          </a:p>
        </p:txBody>
      </p:sp>
      <p:sp>
        <p:nvSpPr>
          <p:cNvPr id="97" name="Segnaposto testo 96">
            <a:extLst>
              <a:ext uri="{FF2B5EF4-FFF2-40B4-BE49-F238E27FC236}">
                <a16:creationId xmlns:a16="http://schemas.microsoft.com/office/drawing/2014/main" id="{FDAEC997-C3C2-4121-9089-C71E413A96A5}"/>
              </a:ext>
            </a:extLst>
          </p:cNvPr>
          <p:cNvSpPr>
            <a:spLocks noGrp="1"/>
          </p:cNvSpPr>
          <p:nvPr>
            <p:ph type="body" sz="quarter" idx="27"/>
          </p:nvPr>
        </p:nvSpPr>
        <p:spPr/>
        <p:txBody>
          <a:bodyPr rtlCol="0"/>
          <a:lstStyle/>
          <a:p>
            <a:pPr rtl="0"/>
            <a:r>
              <a:rPr lang="it-IT" dirty="0">
                <a:solidFill>
                  <a:srgbClr val="000000"/>
                </a:solidFill>
              </a:rPr>
              <a:t>Realizzazione Test</a:t>
            </a:r>
          </a:p>
        </p:txBody>
      </p:sp>
      <p:sp>
        <p:nvSpPr>
          <p:cNvPr id="101" name="Segnaposto testo 100">
            <a:extLst>
              <a:ext uri="{FF2B5EF4-FFF2-40B4-BE49-F238E27FC236}">
                <a16:creationId xmlns:a16="http://schemas.microsoft.com/office/drawing/2014/main" id="{A04F1AC7-A84C-45DB-918C-1477688C9B35}"/>
              </a:ext>
            </a:extLst>
          </p:cNvPr>
          <p:cNvSpPr>
            <a:spLocks noGrp="1"/>
          </p:cNvSpPr>
          <p:nvPr>
            <p:ph type="body" sz="quarter" idx="28"/>
          </p:nvPr>
        </p:nvSpPr>
        <p:spPr>
          <a:xfrm>
            <a:off x="1855237" y="4484494"/>
            <a:ext cx="2138339" cy="601662"/>
          </a:xfrm>
        </p:spPr>
        <p:txBody>
          <a:bodyPr rtlCol="0"/>
          <a:lstStyle/>
          <a:p>
            <a:pPr rtl="0"/>
            <a:r>
              <a:rPr lang="it-IT" sz="1200" dirty="0"/>
              <a:t>Abbiamo indagato le esperienze più avanzate di cooperazione ed integrazione di Intelligenza Emotiva ed Artificiale</a:t>
            </a:r>
          </a:p>
          <a:p>
            <a:pPr rtl="0"/>
            <a:endParaRPr lang="it-IT" sz="1200" dirty="0"/>
          </a:p>
        </p:txBody>
      </p:sp>
      <p:sp>
        <p:nvSpPr>
          <p:cNvPr id="84" name="Segnaposto testo 83">
            <a:extLst>
              <a:ext uri="{FF2B5EF4-FFF2-40B4-BE49-F238E27FC236}">
                <a16:creationId xmlns:a16="http://schemas.microsoft.com/office/drawing/2014/main" id="{39987E6E-52C0-420F-806B-28FB4667373A}"/>
              </a:ext>
            </a:extLst>
          </p:cNvPr>
          <p:cNvSpPr>
            <a:spLocks noGrp="1"/>
          </p:cNvSpPr>
          <p:nvPr>
            <p:ph type="body" sz="quarter" idx="29"/>
          </p:nvPr>
        </p:nvSpPr>
        <p:spPr>
          <a:xfrm>
            <a:off x="1905638" y="4182558"/>
            <a:ext cx="2138339" cy="296796"/>
          </a:xfrm>
        </p:spPr>
        <p:txBody>
          <a:bodyPr rtlCol="0"/>
          <a:lstStyle/>
          <a:p>
            <a:pPr rtl="0"/>
            <a:r>
              <a:rPr lang="it-IT" dirty="0">
                <a:solidFill>
                  <a:srgbClr val="000000"/>
                </a:solidFill>
              </a:rPr>
              <a:t>Ricerca</a:t>
            </a:r>
            <a:endParaRPr lang="it-IT" dirty="0"/>
          </a:p>
        </p:txBody>
      </p:sp>
      <p:sp>
        <p:nvSpPr>
          <p:cNvPr id="18" name="Segnaposto testo 17">
            <a:extLst>
              <a:ext uri="{FF2B5EF4-FFF2-40B4-BE49-F238E27FC236}">
                <a16:creationId xmlns:a16="http://schemas.microsoft.com/office/drawing/2014/main" id="{1C49072C-2200-4AF7-AC0E-3058E8C0FD97}"/>
              </a:ext>
            </a:extLst>
          </p:cNvPr>
          <p:cNvSpPr>
            <a:spLocks noGrp="1"/>
          </p:cNvSpPr>
          <p:nvPr>
            <p:ph type="body" sz="quarter" idx="30"/>
          </p:nvPr>
        </p:nvSpPr>
        <p:spPr/>
        <p:txBody>
          <a:bodyPr rtlCol="0"/>
          <a:lstStyle/>
          <a:p>
            <a:pPr rtl="0"/>
            <a:r>
              <a:rPr lang="it-IT" sz="1200" dirty="0"/>
              <a:t>Abbiamo ideato un test per verificare l’Intelligenza Emotiva di ChatGPT e Bard</a:t>
            </a:r>
          </a:p>
          <a:p>
            <a:pPr rtl="0"/>
            <a:endParaRPr lang="it-IT" sz="1200" dirty="0"/>
          </a:p>
        </p:txBody>
      </p:sp>
      <p:sp>
        <p:nvSpPr>
          <p:cNvPr id="19" name="Segnaposto testo 18">
            <a:extLst>
              <a:ext uri="{FF2B5EF4-FFF2-40B4-BE49-F238E27FC236}">
                <a16:creationId xmlns:a16="http://schemas.microsoft.com/office/drawing/2014/main" id="{D7C8CD10-3C66-4C32-B8C2-9A234B82C7D1}"/>
              </a:ext>
            </a:extLst>
          </p:cNvPr>
          <p:cNvSpPr>
            <a:spLocks noGrp="1"/>
          </p:cNvSpPr>
          <p:nvPr>
            <p:ph type="body" sz="quarter" idx="31"/>
          </p:nvPr>
        </p:nvSpPr>
        <p:spPr/>
        <p:txBody>
          <a:bodyPr rtlCol="0">
            <a:noAutofit/>
          </a:bodyPr>
          <a:lstStyle/>
          <a:p>
            <a:pPr rtl="0"/>
            <a:r>
              <a:rPr lang="it-IT" b="1" dirty="0">
                <a:solidFill>
                  <a:srgbClr val="000000"/>
                </a:solidFill>
                <a:latin typeface="+mj-lt"/>
              </a:rPr>
              <a:t>Progettazione Test</a:t>
            </a:r>
            <a:endParaRPr lang="it-IT" dirty="0">
              <a:solidFill>
                <a:schemeClr val="tx1"/>
              </a:solidFill>
            </a:endParaRPr>
          </a:p>
        </p:txBody>
      </p:sp>
      <p:sp>
        <p:nvSpPr>
          <p:cNvPr id="45" name="Segnaposto testo 44">
            <a:extLst>
              <a:ext uri="{FF2B5EF4-FFF2-40B4-BE49-F238E27FC236}">
                <a16:creationId xmlns:a16="http://schemas.microsoft.com/office/drawing/2014/main" id="{6E8FFBB1-96D1-4BB8-B78A-48F63F974ABE}"/>
              </a:ext>
            </a:extLst>
          </p:cNvPr>
          <p:cNvSpPr>
            <a:spLocks noGrp="1"/>
          </p:cNvSpPr>
          <p:nvPr>
            <p:ph type="body" sz="quarter" idx="32"/>
          </p:nvPr>
        </p:nvSpPr>
        <p:spPr/>
        <p:txBody>
          <a:bodyPr rtlCol="0"/>
          <a:lstStyle/>
          <a:p>
            <a:pPr rtl="0"/>
            <a:r>
              <a:rPr lang="it-IT" sz="1200" dirty="0"/>
              <a:t>Abbiamo elaborato contenuti finali e riflessioni su tutto il lavoro svolto. </a:t>
            </a:r>
          </a:p>
        </p:txBody>
      </p:sp>
      <p:sp>
        <p:nvSpPr>
          <p:cNvPr id="49" name="Segnaposto testo 48">
            <a:extLst>
              <a:ext uri="{FF2B5EF4-FFF2-40B4-BE49-F238E27FC236}">
                <a16:creationId xmlns:a16="http://schemas.microsoft.com/office/drawing/2014/main" id="{E06C67B9-B15A-43D7-A1C8-0C3286C3EB23}"/>
              </a:ext>
            </a:extLst>
          </p:cNvPr>
          <p:cNvSpPr>
            <a:spLocks noGrp="1"/>
          </p:cNvSpPr>
          <p:nvPr>
            <p:ph type="body" sz="quarter" idx="33"/>
          </p:nvPr>
        </p:nvSpPr>
        <p:spPr/>
        <p:txBody>
          <a:bodyPr rtlCol="0"/>
          <a:lstStyle/>
          <a:p>
            <a:pPr rtl="0"/>
            <a:r>
              <a:rPr lang="it-IT" dirty="0"/>
              <a:t>Conclusioni</a:t>
            </a:r>
          </a:p>
        </p:txBody>
      </p:sp>
      <p:sp>
        <p:nvSpPr>
          <p:cNvPr id="50" name="Segnaposto testo 49">
            <a:extLst>
              <a:ext uri="{FF2B5EF4-FFF2-40B4-BE49-F238E27FC236}">
                <a16:creationId xmlns:a16="http://schemas.microsoft.com/office/drawing/2014/main" id="{10A69E6E-8A67-4A04-9F91-5B4A0BD09226}"/>
              </a:ext>
            </a:extLst>
          </p:cNvPr>
          <p:cNvSpPr>
            <a:spLocks noGrp="1"/>
          </p:cNvSpPr>
          <p:nvPr>
            <p:ph type="body" sz="quarter" idx="34"/>
          </p:nvPr>
        </p:nvSpPr>
        <p:spPr/>
        <p:txBody>
          <a:bodyPr rtlCol="0"/>
          <a:lstStyle/>
          <a:p>
            <a:pPr rtl="0"/>
            <a:r>
              <a:rPr lang="it-IT" sz="1200" dirty="0"/>
              <a:t>Abbiamo esplorato la percezione dell’AI e dell’IE da parte del Gruppo Linkedin CMMC</a:t>
            </a:r>
          </a:p>
        </p:txBody>
      </p:sp>
      <p:sp>
        <p:nvSpPr>
          <p:cNvPr id="51" name="Segnaposto testo 50">
            <a:extLst>
              <a:ext uri="{FF2B5EF4-FFF2-40B4-BE49-F238E27FC236}">
                <a16:creationId xmlns:a16="http://schemas.microsoft.com/office/drawing/2014/main" id="{A56BB950-474F-48B8-B96A-19AD258EC1A2}"/>
              </a:ext>
            </a:extLst>
          </p:cNvPr>
          <p:cNvSpPr>
            <a:spLocks noGrp="1"/>
          </p:cNvSpPr>
          <p:nvPr>
            <p:ph type="body" sz="quarter" idx="35"/>
          </p:nvPr>
        </p:nvSpPr>
        <p:spPr/>
        <p:txBody>
          <a:bodyPr rtlCol="0"/>
          <a:lstStyle/>
          <a:p>
            <a:pPr rtl="0"/>
            <a:r>
              <a:rPr lang="it-IT" dirty="0">
                <a:solidFill>
                  <a:srgbClr val="000000"/>
                </a:solidFill>
              </a:rPr>
              <a:t>Analisi</a:t>
            </a:r>
            <a:endParaRPr lang="it-IT" dirty="0"/>
          </a:p>
        </p:txBody>
      </p:sp>
      <p:sp>
        <p:nvSpPr>
          <p:cNvPr id="52" name="Segnaposto testo 51">
            <a:extLst>
              <a:ext uri="{FF2B5EF4-FFF2-40B4-BE49-F238E27FC236}">
                <a16:creationId xmlns:a16="http://schemas.microsoft.com/office/drawing/2014/main" id="{4E5915FD-DB3A-45C0-B86A-5D5A81116008}"/>
              </a:ext>
            </a:extLst>
          </p:cNvPr>
          <p:cNvSpPr>
            <a:spLocks noGrp="1"/>
          </p:cNvSpPr>
          <p:nvPr>
            <p:ph type="body" sz="quarter" idx="36"/>
          </p:nvPr>
        </p:nvSpPr>
        <p:spPr>
          <a:xfrm>
            <a:off x="7814167" y="4564072"/>
            <a:ext cx="2138339" cy="521105"/>
          </a:xfrm>
        </p:spPr>
        <p:txBody>
          <a:bodyPr rtlCol="0"/>
          <a:lstStyle/>
          <a:p>
            <a:pPr rtl="0"/>
            <a:r>
              <a:rPr lang="it-IT" sz="1200" dirty="0"/>
              <a:t>Siamo andati alla scoperta delle aziende pioniere che stanno rivoluzionando il connubio tra Intelligenza Artificiale e Emotiva</a:t>
            </a:r>
          </a:p>
        </p:txBody>
      </p:sp>
      <p:sp>
        <p:nvSpPr>
          <p:cNvPr id="55" name="Segnaposto testo 54">
            <a:extLst>
              <a:ext uri="{FF2B5EF4-FFF2-40B4-BE49-F238E27FC236}">
                <a16:creationId xmlns:a16="http://schemas.microsoft.com/office/drawing/2014/main" id="{57539E1A-9B29-402B-A46D-E0F212E1B50F}"/>
              </a:ext>
            </a:extLst>
          </p:cNvPr>
          <p:cNvSpPr>
            <a:spLocks noGrp="1"/>
          </p:cNvSpPr>
          <p:nvPr>
            <p:ph type="body" sz="quarter" idx="37"/>
          </p:nvPr>
        </p:nvSpPr>
        <p:spPr>
          <a:xfrm>
            <a:off x="7910453" y="4168035"/>
            <a:ext cx="2138339" cy="299767"/>
          </a:xfrm>
        </p:spPr>
        <p:txBody>
          <a:bodyPr rtlCol="0"/>
          <a:lstStyle/>
          <a:p>
            <a:pPr rtl="0"/>
            <a:r>
              <a:rPr lang="it-IT" dirty="0"/>
              <a:t>Identificazione</a:t>
            </a:r>
          </a:p>
        </p:txBody>
      </p:sp>
      <p:sp>
        <p:nvSpPr>
          <p:cNvPr id="56" name="Segnaposto testo 55">
            <a:extLst>
              <a:ext uri="{FF2B5EF4-FFF2-40B4-BE49-F238E27FC236}">
                <a16:creationId xmlns:a16="http://schemas.microsoft.com/office/drawing/2014/main" id="{CCD516C7-925C-4455-9350-3A7DAA071941}"/>
              </a:ext>
            </a:extLst>
          </p:cNvPr>
          <p:cNvSpPr>
            <a:spLocks noGrp="1"/>
          </p:cNvSpPr>
          <p:nvPr>
            <p:ph type="body" sz="quarter" idx="38"/>
          </p:nvPr>
        </p:nvSpPr>
        <p:spPr/>
        <p:txBody>
          <a:bodyPr rtlCol="0"/>
          <a:lstStyle/>
          <a:p>
            <a:pPr rtl="0"/>
            <a:r>
              <a:rPr lang="it-IT" sz="1200" dirty="0"/>
              <a:t>Abbiamo condiviso il significato di Intelligenza Artificiale ed Intelligenza Emotiva</a:t>
            </a:r>
          </a:p>
          <a:p>
            <a:pPr rtl="0"/>
            <a:endParaRPr lang="it-IT" sz="1200" dirty="0"/>
          </a:p>
        </p:txBody>
      </p:sp>
      <p:sp>
        <p:nvSpPr>
          <p:cNvPr id="57" name="Segnaposto testo 56">
            <a:extLst>
              <a:ext uri="{FF2B5EF4-FFF2-40B4-BE49-F238E27FC236}">
                <a16:creationId xmlns:a16="http://schemas.microsoft.com/office/drawing/2014/main" id="{E280721E-D8F5-469E-B021-B2428B82D28A}"/>
              </a:ext>
            </a:extLst>
          </p:cNvPr>
          <p:cNvSpPr>
            <a:spLocks noGrp="1"/>
          </p:cNvSpPr>
          <p:nvPr>
            <p:ph type="body" sz="quarter" idx="39"/>
          </p:nvPr>
        </p:nvSpPr>
        <p:spPr/>
        <p:txBody>
          <a:bodyPr rtlCol="0"/>
          <a:lstStyle/>
          <a:p>
            <a:pPr rtl="0"/>
            <a:r>
              <a:rPr lang="it-IT" dirty="0"/>
              <a:t>Definizioni</a:t>
            </a:r>
          </a:p>
        </p:txBody>
      </p:sp>
      <p:sp>
        <p:nvSpPr>
          <p:cNvPr id="54" name="Ovale 53" descr="indicatori di sequenza temporale">
            <a:extLst>
              <a:ext uri="{FF2B5EF4-FFF2-40B4-BE49-F238E27FC236}">
                <a16:creationId xmlns:a16="http://schemas.microsoft.com/office/drawing/2014/main" id="{860921B8-3D91-48AB-A236-95079DA8AD01}"/>
              </a:ext>
            </a:extLst>
          </p:cNvPr>
          <p:cNvSpPr/>
          <p:nvPr/>
        </p:nvSpPr>
        <p:spPr>
          <a:xfrm flipH="1">
            <a:off x="1003747" y="1350041"/>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105" name="Ovale 104" descr="indicatori di sequenza temporale">
            <a:extLst>
              <a:ext uri="{FF2B5EF4-FFF2-40B4-BE49-F238E27FC236}">
                <a16:creationId xmlns:a16="http://schemas.microsoft.com/office/drawing/2014/main" id="{E92417A0-A309-465F-88E7-0DED361313C1}"/>
              </a:ext>
            </a:extLst>
          </p:cNvPr>
          <p:cNvSpPr/>
          <p:nvPr/>
        </p:nvSpPr>
        <p:spPr>
          <a:xfrm flipH="1">
            <a:off x="4552816" y="61395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107" name="Ovale 106" descr="indicatori di sequenza temporale">
            <a:extLst>
              <a:ext uri="{FF2B5EF4-FFF2-40B4-BE49-F238E27FC236}">
                <a16:creationId xmlns:a16="http://schemas.microsoft.com/office/drawing/2014/main" id="{13511587-7FCB-40F6-8E34-178AF7381975}"/>
              </a:ext>
            </a:extLst>
          </p:cNvPr>
          <p:cNvSpPr/>
          <p:nvPr/>
        </p:nvSpPr>
        <p:spPr>
          <a:xfrm flipH="1">
            <a:off x="6162090"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108" name="Ovale 107" descr="indicatori di sequenza temporale">
            <a:extLst>
              <a:ext uri="{FF2B5EF4-FFF2-40B4-BE49-F238E27FC236}">
                <a16:creationId xmlns:a16="http://schemas.microsoft.com/office/drawing/2014/main" id="{857D08D2-A1C9-489D-8348-CFB47CDE3AB1}"/>
              </a:ext>
            </a:extLst>
          </p:cNvPr>
          <p:cNvSpPr/>
          <p:nvPr/>
        </p:nvSpPr>
        <p:spPr>
          <a:xfrm flipH="1">
            <a:off x="9810032" y="2132914"/>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110" name="Ovale 109" descr="indicatori di sequenza temporale">
            <a:extLst>
              <a:ext uri="{FF2B5EF4-FFF2-40B4-BE49-F238E27FC236}">
                <a16:creationId xmlns:a16="http://schemas.microsoft.com/office/drawing/2014/main" id="{19A80ABD-E90D-411F-BF88-7E1ED68E1846}"/>
              </a:ext>
            </a:extLst>
          </p:cNvPr>
          <p:cNvSpPr/>
          <p:nvPr/>
        </p:nvSpPr>
        <p:spPr>
          <a:xfrm flipH="1">
            <a:off x="7558794" y="383670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111" name="Ovale 110" descr="indicatori di sequenza temporale">
            <a:extLst>
              <a:ext uri="{FF2B5EF4-FFF2-40B4-BE49-F238E27FC236}">
                <a16:creationId xmlns:a16="http://schemas.microsoft.com/office/drawing/2014/main" id="{467F323A-16F5-4015-85F9-EED889A6702A}"/>
              </a:ext>
            </a:extLst>
          </p:cNvPr>
          <p:cNvSpPr/>
          <p:nvPr/>
        </p:nvSpPr>
        <p:spPr>
          <a:xfrm flipH="1">
            <a:off x="2137694" y="3831770"/>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3" name="Titolo 2">
            <a:extLst>
              <a:ext uri="{FF2B5EF4-FFF2-40B4-BE49-F238E27FC236}">
                <a16:creationId xmlns:a16="http://schemas.microsoft.com/office/drawing/2014/main" id="{30A2CAEF-301A-49CC-8FE3-331B30F3C2D6}"/>
              </a:ext>
            </a:extLst>
          </p:cNvPr>
          <p:cNvSpPr>
            <a:spLocks noGrp="1"/>
          </p:cNvSpPr>
          <p:nvPr>
            <p:ph type="title"/>
          </p:nvPr>
        </p:nvSpPr>
        <p:spPr>
          <a:xfrm>
            <a:off x="5171091" y="457200"/>
            <a:ext cx="6678009" cy="877163"/>
          </a:xfrm>
        </p:spPr>
        <p:txBody>
          <a:bodyPr rtlCol="0"/>
          <a:lstStyle/>
          <a:p>
            <a:pPr rtl="0"/>
            <a:r>
              <a:rPr lang="it-IT" dirty="0"/>
              <a:t>Il percorso</a:t>
            </a:r>
          </a:p>
        </p:txBody>
      </p:sp>
      <p:sp>
        <p:nvSpPr>
          <p:cNvPr id="35" name="Ovale 34" descr="indicatori di sequenza temporale">
            <a:extLst>
              <a:ext uri="{FF2B5EF4-FFF2-40B4-BE49-F238E27FC236}">
                <a16:creationId xmlns:a16="http://schemas.microsoft.com/office/drawing/2014/main" id="{F0CEEC1B-E7FF-75B7-CC4B-9FE8AC01C59C}"/>
              </a:ext>
            </a:extLst>
          </p:cNvPr>
          <p:cNvSpPr/>
          <p:nvPr/>
        </p:nvSpPr>
        <p:spPr>
          <a:xfrm flipH="1">
            <a:off x="2598630" y="213911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it-IT" sz="1200" kern="0">
              <a:ln>
                <a:solidFill>
                  <a:srgbClr val="000000"/>
                </a:solidFill>
              </a:ln>
              <a:solidFill>
                <a:prstClr val="white"/>
              </a:solidFill>
              <a:latin typeface="Calibri"/>
            </a:endParaRPr>
          </a:p>
        </p:txBody>
      </p:sp>
      <p:sp>
        <p:nvSpPr>
          <p:cNvPr id="2" name="Segnaposto numero diapositiva 4">
            <a:extLst>
              <a:ext uri="{FF2B5EF4-FFF2-40B4-BE49-F238E27FC236}">
                <a16:creationId xmlns:a16="http://schemas.microsoft.com/office/drawing/2014/main" id="{F4B892DA-A1C1-D486-E6AD-4AC496FC1FFD}"/>
              </a:ext>
            </a:extLst>
          </p:cNvPr>
          <p:cNvSpPr txBox="1">
            <a:spLocks/>
          </p:cNvSpPr>
          <p:nvPr/>
        </p:nvSpPr>
        <p:spPr>
          <a:xfrm>
            <a:off x="9258346" y="6400800"/>
            <a:ext cx="2804160" cy="342900"/>
          </a:xfrm>
          <a:prstGeom prst="rect">
            <a:avLst/>
          </a:prstGeom>
        </p:spPr>
        <p:txBody>
          <a:bodyPr/>
          <a:lstStyle>
            <a:defPPr>
              <a:defRPr kern="0"/>
            </a:defPPr>
          </a:lstStyle>
          <a:p>
            <a:pPr algn="r" defTabSz="609630"/>
            <a:fld id="{B6F15528-21DE-4FAA-801E-634DDDAF4B2B}" type="slidenum">
              <a:rPr lang="it-IT" sz="1200" kern="0">
                <a:solidFill>
                  <a:sysClr val="windowText" lastClr="000000"/>
                </a:solidFill>
              </a:rPr>
              <a:pPr algn="r" defTabSz="609630"/>
              <a:t>4</a:t>
            </a:fld>
            <a:endParaRPr lang="it-IT" sz="1200" kern="0" dirty="0">
              <a:solidFill>
                <a:sysClr val="windowText" lastClr="000000"/>
              </a:solidFill>
            </a:endParaRPr>
          </a:p>
        </p:txBody>
      </p:sp>
    </p:spTree>
    <p:custDataLst>
      <p:tags r:id="rId1"/>
    </p:custDataLst>
    <p:extLst>
      <p:ext uri="{BB962C8B-B14F-4D97-AF65-F5344CB8AC3E}">
        <p14:creationId xmlns:p14="http://schemas.microsoft.com/office/powerpoint/2010/main" val="230412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000000"/>
          </a:solidFill>
        </p:spPr>
        <p:txBody>
          <a:bodyPr wrap="square" lIns="0" tIns="0" rIns="0" bIns="0" rtlCol="0"/>
          <a:lstStyle/>
          <a:p>
            <a:pPr defTabSz="609630"/>
            <a:endParaRPr sz="1200" kern="0">
              <a:solidFill>
                <a:sysClr val="windowText" lastClr="000000"/>
              </a:solidFill>
            </a:endParaRPr>
          </a:p>
        </p:txBody>
      </p:sp>
      <p:sp>
        <p:nvSpPr>
          <p:cNvPr id="3" name="object 3"/>
          <p:cNvSpPr txBox="1"/>
          <p:nvPr/>
        </p:nvSpPr>
        <p:spPr>
          <a:xfrm>
            <a:off x="7374801" y="1376684"/>
            <a:ext cx="4055199" cy="4707100"/>
          </a:xfrm>
          <a:prstGeom prst="rect">
            <a:avLst/>
          </a:prstGeom>
        </p:spPr>
        <p:txBody>
          <a:bodyPr vert="horz" wrap="square" lIns="0" tIns="10583" rIns="0" bIns="0" rtlCol="0">
            <a:spAutoFit/>
          </a:bodyPr>
          <a:lstStyle/>
          <a:p>
            <a:pPr marL="8467" defTabSz="609630">
              <a:spcBef>
                <a:spcPts val="83"/>
              </a:spcBef>
            </a:pPr>
            <a:r>
              <a:rPr lang="it-IT" sz="2400" b="1" kern="0" dirty="0">
                <a:solidFill>
                  <a:srgbClr val="FFFFFF"/>
                </a:solidFill>
                <a:latin typeface="Palatino Linotype"/>
                <a:cs typeface="Palatino Linotype"/>
              </a:rPr>
              <a:t>L’intelligenza Artificiale è:</a:t>
            </a:r>
            <a:endParaRPr sz="2400" kern="0" dirty="0">
              <a:solidFill>
                <a:sysClr val="windowText" lastClr="000000"/>
              </a:solidFill>
              <a:latin typeface="Palatino Linotype"/>
              <a:cs typeface="Palatino Linotype"/>
            </a:endParaRPr>
          </a:p>
          <a:p>
            <a:pPr defTabSz="609630">
              <a:spcBef>
                <a:spcPts val="1637"/>
              </a:spcBef>
            </a:pPr>
            <a:endParaRPr sz="1700" kern="0" dirty="0">
              <a:solidFill>
                <a:sysClr val="windowText" lastClr="000000"/>
              </a:solidFill>
              <a:latin typeface="Calibri"/>
              <a:cs typeface="Palatino Linotype"/>
            </a:endParaRPr>
          </a:p>
          <a:p>
            <a:pPr marL="237079" marR="3387" indent="-228611" defTabSz="609630">
              <a:lnSpc>
                <a:spcPct val="150000"/>
              </a:lnSpc>
              <a:spcAft>
                <a:spcPts val="400"/>
              </a:spcAft>
              <a:buFont typeface="Arial" panose="020B0604020202020204" pitchFamily="34" charset="0"/>
              <a:buChar char="•"/>
            </a:pPr>
            <a:r>
              <a:rPr lang="it-IT" sz="1600" b="1" kern="0" spc="190" dirty="0">
                <a:solidFill>
                  <a:srgbClr val="FFFFFF"/>
                </a:solidFill>
                <a:latin typeface="Calibri"/>
                <a:cs typeface="Calibri"/>
              </a:rPr>
              <a:t>La capacità di una macchina di apprendere  autonomamente </a:t>
            </a:r>
          </a:p>
          <a:p>
            <a:pPr marL="237079" marR="3387" indent="-228611" defTabSz="609630">
              <a:lnSpc>
                <a:spcPct val="150000"/>
              </a:lnSpc>
              <a:spcAft>
                <a:spcPts val="400"/>
              </a:spcAft>
              <a:buFont typeface="Arial" panose="020B0604020202020204" pitchFamily="34" charset="0"/>
              <a:buChar char="•"/>
            </a:pPr>
            <a:r>
              <a:rPr lang="it-IT" sz="1600" b="1" kern="0" spc="190" dirty="0">
                <a:solidFill>
                  <a:srgbClr val="FFFFFF"/>
                </a:solidFill>
                <a:latin typeface="Calibri"/>
                <a:cs typeface="Calibri"/>
              </a:rPr>
              <a:t>Il suo imparare dall'esperienza</a:t>
            </a:r>
          </a:p>
          <a:p>
            <a:pPr marL="237079" marR="3387" indent="-228611" defTabSz="609630">
              <a:lnSpc>
                <a:spcPct val="150000"/>
              </a:lnSpc>
              <a:spcAft>
                <a:spcPts val="400"/>
              </a:spcAft>
              <a:buFont typeface="Arial" panose="020B0604020202020204" pitchFamily="34" charset="0"/>
              <a:buChar char="•"/>
            </a:pPr>
            <a:r>
              <a:rPr lang="it-IT" sz="1600" b="1" kern="0" spc="190" dirty="0">
                <a:solidFill>
                  <a:srgbClr val="FFFFFF"/>
                </a:solidFill>
                <a:latin typeface="Calibri"/>
                <a:cs typeface="Calibri"/>
              </a:rPr>
              <a:t>L’adeguarsi immediatamente a nuove informazioni ricevute</a:t>
            </a:r>
          </a:p>
          <a:p>
            <a:pPr marL="237079" marR="3387" indent="-228611" defTabSz="609630">
              <a:lnSpc>
                <a:spcPct val="150000"/>
              </a:lnSpc>
              <a:spcAft>
                <a:spcPts val="400"/>
              </a:spcAft>
              <a:buFont typeface="Arial" panose="020B0604020202020204" pitchFamily="34" charset="0"/>
              <a:buChar char="•"/>
            </a:pPr>
            <a:r>
              <a:rPr lang="it-IT" sz="1600" b="1" kern="0" spc="190" dirty="0">
                <a:solidFill>
                  <a:srgbClr val="FFFFFF"/>
                </a:solidFill>
                <a:latin typeface="Calibri"/>
                <a:cs typeface="Calibri"/>
              </a:rPr>
              <a:t>Mostrare abilità tipicamente umane, come il ragionamento o la creatività </a:t>
            </a:r>
          </a:p>
          <a:p>
            <a:pPr marL="237079" marR="3387" indent="-228611" defTabSz="609630">
              <a:lnSpc>
                <a:spcPct val="150000"/>
              </a:lnSpc>
              <a:spcAft>
                <a:spcPts val="400"/>
              </a:spcAft>
              <a:buFont typeface="Arial" panose="020B0604020202020204" pitchFamily="34" charset="0"/>
              <a:buChar char="•"/>
            </a:pPr>
            <a:r>
              <a:rPr lang="it-IT" sz="1600" b="1" kern="0" spc="190" dirty="0">
                <a:solidFill>
                  <a:srgbClr val="FFFFFF"/>
                </a:solidFill>
                <a:latin typeface="Calibri"/>
                <a:cs typeface="Calibri"/>
              </a:rPr>
              <a:t>Svolgere compiti simili a quelli dell'uomo</a:t>
            </a:r>
            <a:endParaRPr sz="1600" kern="0" dirty="0">
              <a:solidFill>
                <a:sysClr val="windowText" lastClr="000000"/>
              </a:solidFill>
              <a:latin typeface="Calibri"/>
              <a:cs typeface="Calibri"/>
            </a:endParaRPr>
          </a:p>
        </p:txBody>
      </p:sp>
      <p:pic>
        <p:nvPicPr>
          <p:cNvPr id="4" name="object 4"/>
          <p:cNvPicPr/>
          <p:nvPr/>
        </p:nvPicPr>
        <p:blipFill>
          <a:blip r:embed="rId3" cstate="print"/>
          <a:stretch>
            <a:fillRect/>
          </a:stretch>
        </p:blipFill>
        <p:spPr>
          <a:xfrm>
            <a:off x="1" y="1"/>
            <a:ext cx="6095999" cy="6857999"/>
          </a:xfrm>
          <a:prstGeom prst="rect">
            <a:avLst/>
          </a:prstGeom>
        </p:spPr>
      </p:pic>
      <p:sp>
        <p:nvSpPr>
          <p:cNvPr id="5" name="Segnaposto numero diapositiva 4">
            <a:extLst>
              <a:ext uri="{FF2B5EF4-FFF2-40B4-BE49-F238E27FC236}">
                <a16:creationId xmlns:a16="http://schemas.microsoft.com/office/drawing/2014/main" id="{A061A5DF-A080-C7BB-6B90-2FCFEE62F9D6}"/>
              </a:ext>
            </a:extLst>
          </p:cNvPr>
          <p:cNvSpPr>
            <a:spLocks noGrp="1"/>
          </p:cNvSpPr>
          <p:nvPr>
            <p:ph type="sldNum" sz="quarter" idx="7"/>
          </p:nvPr>
        </p:nvSpPr>
        <p:spPr>
          <a:xfrm>
            <a:off x="10129521" y="6378559"/>
            <a:ext cx="1869440" cy="184666"/>
          </a:xfrm>
        </p:spPr>
        <p:txBody>
          <a:bodyPr/>
          <a:lstStyle/>
          <a:p>
            <a:pPr defTabSz="609630"/>
            <a:fld id="{B6F15528-21DE-4FAA-801E-634DDDAF4B2B}" type="slidenum">
              <a:rPr lang="it-IT" sz="1200" kern="0">
                <a:solidFill>
                  <a:prstClr val="black">
                    <a:tint val="75000"/>
                  </a:prstClr>
                </a:solidFill>
              </a:rPr>
              <a:pPr defTabSz="609630"/>
              <a:t>5</a:t>
            </a:fld>
            <a:endParaRPr lang="it-IT" sz="1200" kern="0" dirty="0">
              <a:solidFill>
                <a:prstClr val="black">
                  <a:tint val="75000"/>
                </a:prstClr>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a:picLocks noChangeAspect="1"/>
          </p:cNvPicPr>
          <p:nvPr/>
        </p:nvPicPr>
        <p:blipFill>
          <a:blip r:embed="rId3" cstate="print"/>
          <a:stretch>
            <a:fillRect/>
          </a:stretch>
        </p:blipFill>
        <p:spPr>
          <a:xfrm>
            <a:off x="6644005" y="-5499"/>
            <a:ext cx="5547995" cy="6863499"/>
          </a:xfrm>
          <a:prstGeom prst="rect">
            <a:avLst/>
          </a:prstGeom>
        </p:spPr>
      </p:pic>
      <p:sp>
        <p:nvSpPr>
          <p:cNvPr id="4" name="object 4"/>
          <p:cNvSpPr txBox="1"/>
          <p:nvPr/>
        </p:nvSpPr>
        <p:spPr>
          <a:xfrm>
            <a:off x="1286827" y="1909830"/>
            <a:ext cx="4036483" cy="4201813"/>
          </a:xfrm>
          <a:prstGeom prst="rect">
            <a:avLst/>
          </a:prstGeom>
        </p:spPr>
        <p:txBody>
          <a:bodyPr vert="horz" wrap="square" lIns="0" tIns="4657" rIns="0" bIns="0" rtlCol="0">
            <a:spAutoFit/>
          </a:bodyPr>
          <a:lstStyle/>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Saper riconoscere le proprie emozioni e comprendere ciò che le causa</a:t>
            </a:r>
          </a:p>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Mantenere un equilibrio emotivo</a:t>
            </a:r>
          </a:p>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Comprendere cosa provano gli altri</a:t>
            </a:r>
          </a:p>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Gestire positivamente  le relazioni sociali</a:t>
            </a:r>
          </a:p>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Orientare le proprie azioni verso il proprio scopo</a:t>
            </a:r>
          </a:p>
          <a:p>
            <a:pPr marL="237079" marR="3387" indent="-228611" defTabSz="609630">
              <a:lnSpc>
                <a:spcPct val="150000"/>
              </a:lnSpc>
              <a:spcBef>
                <a:spcPts val="37"/>
              </a:spcBef>
              <a:buFont typeface="Arial" panose="020B0604020202020204" pitchFamily="34" charset="0"/>
              <a:buChar char="•"/>
            </a:pPr>
            <a:r>
              <a:rPr lang="it-IT" sz="1600" b="1" kern="0" spc="180" dirty="0">
                <a:solidFill>
                  <a:prstClr val="white"/>
                </a:solidFill>
                <a:latin typeface="Calibri"/>
                <a:cs typeface="Calibri"/>
              </a:rPr>
              <a:t>Utilizzare le soft skills</a:t>
            </a:r>
            <a:endParaRPr lang="it-IT" sz="1600" b="1" kern="0" spc="200" dirty="0">
              <a:solidFill>
                <a:prstClr val="white"/>
              </a:solidFill>
              <a:latin typeface="Calibri"/>
              <a:cs typeface="Calibri"/>
            </a:endParaRPr>
          </a:p>
          <a:p>
            <a:pPr marL="8467" marR="3387" defTabSz="609630">
              <a:lnSpc>
                <a:spcPct val="102299"/>
              </a:lnSpc>
              <a:spcBef>
                <a:spcPts val="37"/>
              </a:spcBef>
            </a:pPr>
            <a:endParaRPr lang="it-IT" sz="1633" kern="0" spc="200" dirty="0">
              <a:solidFill>
                <a:prstClr val="white"/>
              </a:solidFill>
              <a:latin typeface="Calibri"/>
              <a:cs typeface="Calibri"/>
            </a:endParaRPr>
          </a:p>
          <a:p>
            <a:pPr marL="8467" marR="3387" defTabSz="609630">
              <a:lnSpc>
                <a:spcPct val="102299"/>
              </a:lnSpc>
              <a:spcBef>
                <a:spcPts val="37"/>
              </a:spcBef>
            </a:pPr>
            <a:endParaRPr sz="1633" kern="0" dirty="0">
              <a:solidFill>
                <a:prstClr val="white"/>
              </a:solidFill>
              <a:latin typeface="Calibri"/>
              <a:cs typeface="Calibri"/>
            </a:endParaRPr>
          </a:p>
        </p:txBody>
      </p:sp>
      <p:sp>
        <p:nvSpPr>
          <p:cNvPr id="10" name="CasellaDiTesto 9">
            <a:extLst>
              <a:ext uri="{FF2B5EF4-FFF2-40B4-BE49-F238E27FC236}">
                <a16:creationId xmlns:a16="http://schemas.microsoft.com/office/drawing/2014/main" id="{C7505200-A395-928E-35C7-A8150235DF11}"/>
              </a:ext>
            </a:extLst>
          </p:cNvPr>
          <p:cNvSpPr txBox="1"/>
          <p:nvPr/>
        </p:nvSpPr>
        <p:spPr>
          <a:xfrm>
            <a:off x="1219200" y="1118514"/>
            <a:ext cx="8486273" cy="461665"/>
          </a:xfrm>
          <a:prstGeom prst="rect">
            <a:avLst/>
          </a:prstGeom>
          <a:noFill/>
        </p:spPr>
        <p:txBody>
          <a:bodyPr wrap="square">
            <a:spAutoFit/>
          </a:bodyPr>
          <a:lstStyle/>
          <a:p>
            <a:pPr defTabSz="609630"/>
            <a:r>
              <a:rPr lang="it-IT" sz="2400" b="1" kern="0" spc="-7" dirty="0">
                <a:solidFill>
                  <a:prstClr val="white"/>
                </a:solidFill>
                <a:latin typeface="Palatino Linotype"/>
                <a:ea typeface="+mj-ea"/>
              </a:rPr>
              <a:t>Intelligenza</a:t>
            </a:r>
            <a:r>
              <a:rPr lang="it-IT" sz="2400" b="1" kern="0" spc="-200" dirty="0">
                <a:solidFill>
                  <a:prstClr val="white"/>
                </a:solidFill>
                <a:latin typeface="Palatino Linotype"/>
                <a:ea typeface="+mj-ea"/>
              </a:rPr>
              <a:t> </a:t>
            </a:r>
            <a:r>
              <a:rPr lang="it-IT" sz="2400" b="1" kern="0" spc="-7" dirty="0">
                <a:solidFill>
                  <a:prstClr val="white"/>
                </a:solidFill>
                <a:latin typeface="Palatino Linotype"/>
                <a:ea typeface="+mj-ea"/>
              </a:rPr>
              <a:t>Emotiva è:</a:t>
            </a:r>
            <a:endParaRPr lang="it-IT" sz="1200" kern="0" dirty="0">
              <a:solidFill>
                <a:sysClr val="windowText" lastClr="000000"/>
              </a:solidFill>
            </a:endParaRPr>
          </a:p>
        </p:txBody>
      </p:sp>
      <p:sp>
        <p:nvSpPr>
          <p:cNvPr id="3" name="Segnaposto numero diapositiva 2">
            <a:extLst>
              <a:ext uri="{FF2B5EF4-FFF2-40B4-BE49-F238E27FC236}">
                <a16:creationId xmlns:a16="http://schemas.microsoft.com/office/drawing/2014/main" id="{D032FC21-48A9-91F1-4DDA-7E29A647BEBA}"/>
              </a:ext>
            </a:extLst>
          </p:cNvPr>
          <p:cNvSpPr>
            <a:spLocks noGrp="1"/>
          </p:cNvSpPr>
          <p:nvPr>
            <p:ph type="sldNum" sz="quarter" idx="7"/>
          </p:nvPr>
        </p:nvSpPr>
        <p:spPr>
          <a:xfrm>
            <a:off x="10231121" y="6568440"/>
            <a:ext cx="1869440" cy="184666"/>
          </a:xfrm>
        </p:spPr>
        <p:txBody>
          <a:bodyPr/>
          <a:lstStyle/>
          <a:p>
            <a:pPr defTabSz="609630"/>
            <a:fld id="{B6F15528-21DE-4FAA-801E-634DDDAF4B2B}" type="slidenum">
              <a:rPr lang="it-IT" sz="1200" kern="0">
                <a:solidFill>
                  <a:prstClr val="black">
                    <a:tint val="75000"/>
                  </a:prstClr>
                </a:solidFill>
              </a:rPr>
              <a:pPr defTabSz="609630"/>
              <a:t>6</a:t>
            </a:fld>
            <a:endParaRPr lang="it-IT" sz="1200" kern="0" dirty="0">
              <a:solidFill>
                <a:prstClr val="black">
                  <a:tint val="75000"/>
                </a:prstClr>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90000" y="762001"/>
            <a:ext cx="4311649" cy="5333999"/>
          </a:xfrm>
          <a:prstGeom prst="rect">
            <a:avLst/>
          </a:prstGeom>
        </p:spPr>
      </p:pic>
      <p:sp>
        <p:nvSpPr>
          <p:cNvPr id="6" name="CasellaDiTesto 5"/>
          <p:cNvSpPr txBox="1"/>
          <p:nvPr/>
        </p:nvSpPr>
        <p:spPr>
          <a:xfrm>
            <a:off x="6248400" y="2463800"/>
            <a:ext cx="5334000" cy="2308324"/>
          </a:xfrm>
          <a:prstGeom prst="rect">
            <a:avLst/>
          </a:prstGeom>
          <a:noFill/>
        </p:spPr>
        <p:txBody>
          <a:bodyPr wrap="square" rtlCol="0">
            <a:spAutoFit/>
          </a:bodyPr>
          <a:lstStyle/>
          <a:p>
            <a:pPr defTabSz="609630"/>
            <a:r>
              <a:rPr lang="it-IT" sz="3600" b="1" kern="0" dirty="0">
                <a:solidFill>
                  <a:prstClr val="black"/>
                </a:solidFill>
                <a:latin typeface="Palatino Linotype"/>
                <a:ea typeface="+mj-ea"/>
              </a:rPr>
              <a:t>Quale è la percezione su Intelligenza Emotiva ed Intelligenza Artificiale del gruppo CMMC?</a:t>
            </a:r>
            <a:endParaRPr lang="it-IT" sz="1200" kern="0" dirty="0">
              <a:solidFill>
                <a:sysClr val="windowText" lastClr="000000"/>
              </a:solidFill>
            </a:endParaRPr>
          </a:p>
        </p:txBody>
      </p:sp>
      <p:sp>
        <p:nvSpPr>
          <p:cNvPr id="3" name="Segnaposto numero diapositiva 2">
            <a:extLst>
              <a:ext uri="{FF2B5EF4-FFF2-40B4-BE49-F238E27FC236}">
                <a16:creationId xmlns:a16="http://schemas.microsoft.com/office/drawing/2014/main" id="{37970035-4E30-27D2-A3D2-4017241BFFE4}"/>
              </a:ext>
            </a:extLst>
          </p:cNvPr>
          <p:cNvSpPr>
            <a:spLocks noGrp="1"/>
          </p:cNvSpPr>
          <p:nvPr>
            <p:ph type="sldNum" sz="quarter" idx="7"/>
          </p:nvPr>
        </p:nvSpPr>
        <p:spPr>
          <a:xfrm>
            <a:off x="10048241" y="6558280"/>
            <a:ext cx="1869440" cy="184666"/>
          </a:xfrm>
        </p:spPr>
        <p:txBody>
          <a:bodyPr/>
          <a:lstStyle/>
          <a:p>
            <a:pPr defTabSz="609630"/>
            <a:fld id="{B6F15528-21DE-4FAA-801E-634DDDAF4B2B}" type="slidenum">
              <a:rPr lang="it-IT" sz="1200" kern="0">
                <a:solidFill>
                  <a:prstClr val="black">
                    <a:tint val="75000"/>
                  </a:prstClr>
                </a:solidFill>
              </a:rPr>
              <a:pPr defTabSz="609630"/>
              <a:t>7</a:t>
            </a:fld>
            <a:endParaRPr lang="it-IT" sz="1200" kern="0" dirty="0">
              <a:solidFill>
                <a:prstClr val="black">
                  <a:tint val="75000"/>
                </a:prstClr>
              </a:solidFill>
            </a:endParaRPr>
          </a:p>
        </p:txBody>
      </p:sp>
    </p:spTree>
    <p:custDataLst>
      <p:tags r:id="rId1"/>
    </p:custDataLst>
    <p:extLst>
      <p:ext uri="{BB962C8B-B14F-4D97-AF65-F5344CB8AC3E}">
        <p14:creationId xmlns:p14="http://schemas.microsoft.com/office/powerpoint/2010/main" val="251487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lettera, schermata, rosa&#10;&#10;Descrizione generata automaticamente">
            <a:extLst>
              <a:ext uri="{FF2B5EF4-FFF2-40B4-BE49-F238E27FC236}">
                <a16:creationId xmlns:a16="http://schemas.microsoft.com/office/drawing/2014/main" id="{8D7E5D56-6325-12E6-245D-76B60F10BD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500"/>
          <a:stretch/>
        </p:blipFill>
        <p:spPr>
          <a:xfrm>
            <a:off x="3962400" y="0"/>
            <a:ext cx="8229600" cy="6858000"/>
          </a:xfrm>
          <a:prstGeom prst="rect">
            <a:avLst/>
          </a:prstGeom>
        </p:spPr>
      </p:pic>
      <p:sp>
        <p:nvSpPr>
          <p:cNvPr id="7" name="Rettangolo 6">
            <a:extLst>
              <a:ext uri="{FF2B5EF4-FFF2-40B4-BE49-F238E27FC236}">
                <a16:creationId xmlns:a16="http://schemas.microsoft.com/office/drawing/2014/main" id="{2B850388-8CBD-252E-60C7-17B5F94CE4BC}"/>
              </a:ext>
            </a:extLst>
          </p:cNvPr>
          <p:cNvSpPr/>
          <p:nvPr/>
        </p:nvSpPr>
        <p:spPr>
          <a:xfrm>
            <a:off x="0" y="6172200"/>
            <a:ext cx="12192000" cy="6858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8" name="Rettangolo 7">
            <a:extLst>
              <a:ext uri="{FF2B5EF4-FFF2-40B4-BE49-F238E27FC236}">
                <a16:creationId xmlns:a16="http://schemas.microsoft.com/office/drawing/2014/main" id="{168A9CDF-A6DE-381B-F20E-4FDBF373DAEE}"/>
              </a:ext>
            </a:extLst>
          </p:cNvPr>
          <p:cNvSpPr/>
          <p:nvPr/>
        </p:nvSpPr>
        <p:spPr>
          <a:xfrm>
            <a:off x="10160" y="-25400"/>
            <a:ext cx="12192000" cy="6858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5" name="CasellaDiTesto 4">
            <a:extLst>
              <a:ext uri="{FF2B5EF4-FFF2-40B4-BE49-F238E27FC236}">
                <a16:creationId xmlns:a16="http://schemas.microsoft.com/office/drawing/2014/main" id="{BFA2B912-306A-8CD4-89D4-9A991D2DB350}"/>
              </a:ext>
            </a:extLst>
          </p:cNvPr>
          <p:cNvSpPr txBox="1"/>
          <p:nvPr/>
        </p:nvSpPr>
        <p:spPr>
          <a:xfrm>
            <a:off x="203200" y="1447800"/>
            <a:ext cx="4013200" cy="2062103"/>
          </a:xfrm>
          <a:prstGeom prst="rect">
            <a:avLst/>
          </a:prstGeom>
          <a:noFill/>
        </p:spPr>
        <p:txBody>
          <a:bodyPr wrap="square">
            <a:spAutoFit/>
          </a:bodyPr>
          <a:lstStyle/>
          <a:p>
            <a:pPr defTabSz="609630"/>
            <a:r>
              <a:rPr lang="it-IT" sz="3200" b="1" kern="0" spc="-7" dirty="0">
                <a:solidFill>
                  <a:prstClr val="black"/>
                </a:solidFill>
                <a:latin typeface="Palatino Linotype"/>
                <a:ea typeface="+mj-ea"/>
              </a:rPr>
              <a:t>La percezione del gruppo CMCC sull’ Intelligenza Emotiva</a:t>
            </a:r>
          </a:p>
        </p:txBody>
      </p:sp>
      <p:pic>
        <p:nvPicPr>
          <p:cNvPr id="11" name="Elemento grafico 10" descr="Emisfero destro del cervello contorno">
            <a:extLst>
              <a:ext uri="{FF2B5EF4-FFF2-40B4-BE49-F238E27FC236}">
                <a16:creationId xmlns:a16="http://schemas.microsoft.com/office/drawing/2014/main" id="{754A04F1-3C30-A189-8A98-87C01334AC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4000" y="690880"/>
            <a:ext cx="1674800" cy="1674800"/>
          </a:xfrm>
          <a:prstGeom prst="rect">
            <a:avLst/>
          </a:prstGeom>
        </p:spPr>
      </p:pic>
      <p:sp>
        <p:nvSpPr>
          <p:cNvPr id="2" name="Rettangolo 1"/>
          <p:cNvSpPr/>
          <p:nvPr/>
        </p:nvSpPr>
        <p:spPr>
          <a:xfrm>
            <a:off x="736600" y="3521287"/>
            <a:ext cx="1955800" cy="1654427"/>
          </a:xfrm>
          <a:prstGeom prst="rect">
            <a:avLst/>
          </a:prstGeom>
          <a:noFill/>
        </p:spPr>
        <p:txBody>
          <a:bodyPr wrap="square" rtlCol="0">
            <a:spAutoFit/>
          </a:bodyPr>
          <a:lstStyle/>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Empatia</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Sensibilità</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Ascolto</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Comprensione</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Emozioni</a:t>
            </a:r>
          </a:p>
        </p:txBody>
      </p:sp>
      <p:sp>
        <p:nvSpPr>
          <p:cNvPr id="3" name="Segnaposto numero diapositiva 2">
            <a:extLst>
              <a:ext uri="{FF2B5EF4-FFF2-40B4-BE49-F238E27FC236}">
                <a16:creationId xmlns:a16="http://schemas.microsoft.com/office/drawing/2014/main" id="{EF2FA403-0010-FF27-0D64-A433BE154D8B}"/>
              </a:ext>
            </a:extLst>
          </p:cNvPr>
          <p:cNvSpPr>
            <a:spLocks noGrp="1"/>
          </p:cNvSpPr>
          <p:nvPr>
            <p:ph type="sldNum" sz="quarter" idx="7"/>
          </p:nvPr>
        </p:nvSpPr>
        <p:spPr>
          <a:xfrm>
            <a:off x="5852161" y="4251960"/>
            <a:ext cx="1869440" cy="184666"/>
          </a:xfrm>
        </p:spPr>
        <p:txBody>
          <a:bodyPr/>
          <a:lstStyle/>
          <a:p>
            <a:pPr defTabSz="609630"/>
            <a:fld id="{B6F15528-21DE-4FAA-801E-634DDDAF4B2B}" type="slidenum">
              <a:rPr lang="it-IT" sz="1200" kern="0">
                <a:solidFill>
                  <a:prstClr val="black">
                    <a:tint val="75000"/>
                  </a:prstClr>
                </a:solidFill>
              </a:rPr>
              <a:pPr defTabSz="609630"/>
              <a:t>8</a:t>
            </a:fld>
            <a:endParaRPr lang="it-IT" sz="1200" kern="0">
              <a:solidFill>
                <a:prstClr val="black">
                  <a:tint val="75000"/>
                </a:prstClr>
              </a:solidFill>
            </a:endParaRPr>
          </a:p>
        </p:txBody>
      </p:sp>
    </p:spTree>
    <p:custDataLst>
      <p:tags r:id="rId1"/>
    </p:custDataLst>
    <p:extLst>
      <p:ext uri="{BB962C8B-B14F-4D97-AF65-F5344CB8AC3E}">
        <p14:creationId xmlns:p14="http://schemas.microsoft.com/office/powerpoint/2010/main" val="138747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schermata, Cellulare&#10;&#10;Descrizione generata automaticamente">
            <a:extLst>
              <a:ext uri="{FF2B5EF4-FFF2-40B4-BE49-F238E27FC236}">
                <a16:creationId xmlns:a16="http://schemas.microsoft.com/office/drawing/2014/main" id="{DAAF0EBD-9B09-A713-D204-C19674CB6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417"/>
          <a:stretch/>
        </p:blipFill>
        <p:spPr>
          <a:xfrm>
            <a:off x="4064000" y="317500"/>
            <a:ext cx="8128000" cy="6570539"/>
          </a:xfrm>
          <a:prstGeom prst="rect">
            <a:avLst/>
          </a:prstGeom>
        </p:spPr>
      </p:pic>
      <p:sp>
        <p:nvSpPr>
          <p:cNvPr id="7" name="Rettangolo 6">
            <a:extLst>
              <a:ext uri="{FF2B5EF4-FFF2-40B4-BE49-F238E27FC236}">
                <a16:creationId xmlns:a16="http://schemas.microsoft.com/office/drawing/2014/main" id="{2B850388-8CBD-252E-60C7-17B5F94CE4BC}"/>
              </a:ext>
            </a:extLst>
          </p:cNvPr>
          <p:cNvSpPr/>
          <p:nvPr/>
        </p:nvSpPr>
        <p:spPr>
          <a:xfrm>
            <a:off x="0" y="6172200"/>
            <a:ext cx="12192000" cy="6858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8" name="Rettangolo 7">
            <a:extLst>
              <a:ext uri="{FF2B5EF4-FFF2-40B4-BE49-F238E27FC236}">
                <a16:creationId xmlns:a16="http://schemas.microsoft.com/office/drawing/2014/main" id="{168A9CDF-A6DE-381B-F20E-4FDBF373DAEE}"/>
              </a:ext>
            </a:extLst>
          </p:cNvPr>
          <p:cNvSpPr/>
          <p:nvPr/>
        </p:nvSpPr>
        <p:spPr>
          <a:xfrm>
            <a:off x="10160" y="-25400"/>
            <a:ext cx="12192000" cy="68580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it-IT" sz="1200" kern="0">
              <a:solidFill>
                <a:prstClr val="white"/>
              </a:solidFill>
              <a:latin typeface="Calibri"/>
            </a:endParaRPr>
          </a:p>
        </p:txBody>
      </p:sp>
      <p:sp>
        <p:nvSpPr>
          <p:cNvPr id="10" name="CasellaDiTesto 9">
            <a:extLst>
              <a:ext uri="{FF2B5EF4-FFF2-40B4-BE49-F238E27FC236}">
                <a16:creationId xmlns:a16="http://schemas.microsoft.com/office/drawing/2014/main" id="{23C48E88-01B1-AFCF-42C4-F0A533DCA0D8}"/>
              </a:ext>
            </a:extLst>
          </p:cNvPr>
          <p:cNvSpPr txBox="1"/>
          <p:nvPr/>
        </p:nvSpPr>
        <p:spPr>
          <a:xfrm>
            <a:off x="203200" y="1447800"/>
            <a:ext cx="4368800" cy="2062103"/>
          </a:xfrm>
          <a:prstGeom prst="rect">
            <a:avLst/>
          </a:prstGeom>
          <a:noFill/>
        </p:spPr>
        <p:txBody>
          <a:bodyPr wrap="square">
            <a:spAutoFit/>
          </a:bodyPr>
          <a:lstStyle/>
          <a:p>
            <a:pPr defTabSz="609630"/>
            <a:r>
              <a:rPr lang="it-IT" sz="3200" b="1" kern="0" spc="-7" dirty="0">
                <a:solidFill>
                  <a:prstClr val="black"/>
                </a:solidFill>
                <a:latin typeface="Palatino Linotype"/>
                <a:ea typeface="+mj-ea"/>
              </a:rPr>
              <a:t>La percezione del gruppo CMCC sull’ Intelligenza Artificiale</a:t>
            </a:r>
          </a:p>
        </p:txBody>
      </p:sp>
      <p:pic>
        <p:nvPicPr>
          <p:cNvPr id="16" name="Elemento grafico 15" descr="Emisfero sinistro del cervello contorno">
            <a:extLst>
              <a:ext uri="{FF2B5EF4-FFF2-40B4-BE49-F238E27FC236}">
                <a16:creationId xmlns:a16="http://schemas.microsoft.com/office/drawing/2014/main" id="{9D985485-5504-DD82-7182-4163E72734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4000" y="835077"/>
            <a:ext cx="1674800" cy="1674800"/>
          </a:xfrm>
          <a:prstGeom prst="rect">
            <a:avLst/>
          </a:prstGeom>
        </p:spPr>
      </p:pic>
      <p:sp>
        <p:nvSpPr>
          <p:cNvPr id="2" name="CasellaDiTesto 1"/>
          <p:cNvSpPr txBox="1"/>
          <p:nvPr/>
        </p:nvSpPr>
        <p:spPr>
          <a:xfrm>
            <a:off x="762000" y="3577370"/>
            <a:ext cx="1473200" cy="1654427"/>
          </a:xfrm>
          <a:prstGeom prst="rect">
            <a:avLst/>
          </a:prstGeom>
          <a:noFill/>
        </p:spPr>
        <p:txBody>
          <a:bodyPr wrap="square" rtlCol="0">
            <a:spAutoFit/>
          </a:bodyPr>
          <a:lstStyle/>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Tecnologia</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Futuro</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Robot</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Velocità</a:t>
            </a:r>
          </a:p>
          <a:p>
            <a:pPr marL="228611" indent="-228611" defTabSz="609630">
              <a:lnSpc>
                <a:spcPct val="107000"/>
              </a:lnSpc>
              <a:spcAft>
                <a:spcPts val="533"/>
              </a:spcAft>
              <a:buFont typeface="Wingdings" panose="05000000000000000000" pitchFamily="2" charset="2"/>
              <a:buChar char="ü"/>
            </a:pPr>
            <a:r>
              <a:rPr lang="it-IT" sz="1600" kern="0" dirty="0">
                <a:solidFill>
                  <a:sysClr val="windowText" lastClr="000000"/>
                </a:solidFill>
                <a:latin typeface="Calibri"/>
              </a:rPr>
              <a:t>Innovazione</a:t>
            </a:r>
          </a:p>
        </p:txBody>
      </p:sp>
      <p:sp>
        <p:nvSpPr>
          <p:cNvPr id="3" name="Segnaposto numero diapositiva 2">
            <a:extLst>
              <a:ext uri="{FF2B5EF4-FFF2-40B4-BE49-F238E27FC236}">
                <a16:creationId xmlns:a16="http://schemas.microsoft.com/office/drawing/2014/main" id="{B8CBD6E0-06BC-D93C-F3DB-2B3B22EFE000}"/>
              </a:ext>
            </a:extLst>
          </p:cNvPr>
          <p:cNvSpPr>
            <a:spLocks noGrp="1"/>
          </p:cNvSpPr>
          <p:nvPr>
            <p:ph type="sldNum" sz="quarter" idx="7"/>
          </p:nvPr>
        </p:nvSpPr>
        <p:spPr>
          <a:xfrm>
            <a:off x="5852161" y="4251960"/>
            <a:ext cx="1869440" cy="184666"/>
          </a:xfrm>
        </p:spPr>
        <p:txBody>
          <a:bodyPr/>
          <a:lstStyle/>
          <a:p>
            <a:pPr defTabSz="609630"/>
            <a:fld id="{B6F15528-21DE-4FAA-801E-634DDDAF4B2B}" type="slidenum">
              <a:rPr lang="it-IT" sz="1200" kern="0">
                <a:solidFill>
                  <a:prstClr val="black">
                    <a:tint val="75000"/>
                  </a:prstClr>
                </a:solidFill>
              </a:rPr>
              <a:pPr defTabSz="609630"/>
              <a:t>9</a:t>
            </a:fld>
            <a:endParaRPr lang="it-IT" sz="1200" kern="0">
              <a:solidFill>
                <a:prstClr val="black">
                  <a:tint val="75000"/>
                </a:prstClr>
              </a:solidFill>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1158</Words>
  <Application>Microsoft Office PowerPoint</Application>
  <PresentationFormat>Widescreen</PresentationFormat>
  <Paragraphs>154</Paragraphs>
  <Slides>23</Slides>
  <Notes>1</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23</vt:i4>
      </vt:variant>
    </vt:vector>
  </HeadingPairs>
  <TitlesOfParts>
    <vt:vector size="28" baseType="lpstr">
      <vt:lpstr>Arial</vt:lpstr>
      <vt:lpstr>Calibri</vt:lpstr>
      <vt:lpstr>Palatino Linotype</vt:lpstr>
      <vt:lpstr>Wingdings</vt:lpstr>
      <vt:lpstr>Office Theme</vt:lpstr>
      <vt:lpstr>Presentazione standard di PowerPoint</vt:lpstr>
      <vt:lpstr>Reid Hoffman</vt:lpstr>
      <vt:lpstr>L’obiettivo</vt:lpstr>
      <vt:lpstr>Il percorso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Abbiamo testato ChatGPT e Bard</vt:lpstr>
      <vt:lpstr>Cosa abbiamo imparato dal test</vt:lpstr>
      <vt:lpstr>Gli elementi analizzati</vt:lpstr>
      <vt:lpstr>🙁 Autoconsapevolezza  emotiva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vector>
  </TitlesOfParts>
  <Company>Sky Italia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CUCCU Silvia Maria</dc:creator>
  <cp:lastModifiedBy>Mario Massone</cp:lastModifiedBy>
  <cp:revision>4</cp:revision>
  <dcterms:created xsi:type="dcterms:W3CDTF">2023-10-18T15:32:27Z</dcterms:created>
  <dcterms:modified xsi:type="dcterms:W3CDTF">2023-10-26T16:41:35Z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6C721E3B-CB37-4789-B659-0F1558734CF9</vt:lpwstr>
  </property>
  <property fmtid="{D5CDD505-2E9C-101B-9397-08002B2CF9AE}" pid="3" name="ArticulatePath">
    <vt:lpwstr>IntelligenzaEmotivaArtificiale_slim4pres</vt:lpwstr>
  </property>
</Properties>
</file>