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0"/>
    <p:restoredTop sz="94668"/>
  </p:normalViewPr>
  <p:slideViewPr>
    <p:cSldViewPr snapToGrid="0" snapToObjects="1">
      <p:cViewPr varScale="1">
        <p:scale>
          <a:sx n="111" d="100"/>
          <a:sy n="111" d="100"/>
        </p:scale>
        <p:origin x="-475" y="-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‹N›</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2577411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1597819"/>
            <a:ext cx="7772400" cy="1102519"/>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685800" y="2914650"/>
            <a:ext cx="7086600" cy="1314450"/>
          </a:xfrm>
          <a:prstGeom prst="rect">
            <a:avLst/>
          </a:prstGeom>
          <a:noFill/>
          <a:ln>
            <a:noFill/>
          </a:ln>
        </p:spPr>
        <p:txBody>
          <a:bodyPr wrap="square" lIns="91425" tIns="91425" rIns="91425" bIns="91425" anchor="t" anchorCtr="0"/>
          <a:lstStyle>
            <a:lvl1pPr marL="0" marR="0" lvl="0" indent="0" algn="l" rtl="0">
              <a:spcBef>
                <a:spcPts val="480"/>
              </a:spcBef>
              <a:buClr>
                <a:srgbClr val="09B897"/>
              </a:buClr>
              <a:buFont typeface="Arial"/>
              <a:buNone/>
              <a:defRPr sz="2400" b="0" i="0" u="none" strike="noStrike" cap="none">
                <a:solidFill>
                  <a:srgbClr val="888888"/>
                </a:solidFill>
                <a:latin typeface="Arial"/>
                <a:ea typeface="Arial"/>
                <a:cs typeface="Arial"/>
                <a:sym typeface="Arial"/>
              </a:defRPr>
            </a:lvl1pPr>
            <a:lvl2pPr marL="457200" marR="0" lvl="1" indent="0" algn="ctr" rtl="0">
              <a:spcBef>
                <a:spcPts val="400"/>
              </a:spcBef>
              <a:buClr>
                <a:srgbClr val="09B897"/>
              </a:buClr>
              <a:buFont typeface="Arial"/>
              <a:buNone/>
              <a:defRPr sz="2000" b="0" i="0" u="none" strike="noStrike" cap="none">
                <a:solidFill>
                  <a:srgbClr val="888888"/>
                </a:solidFill>
                <a:latin typeface="Arial"/>
                <a:ea typeface="Arial"/>
                <a:cs typeface="Arial"/>
                <a:sym typeface="Arial"/>
              </a:defRPr>
            </a:lvl2pPr>
            <a:lvl3pPr marL="914400" marR="0" lvl="2" indent="0" algn="ctr" rtl="0">
              <a:spcBef>
                <a:spcPts val="360"/>
              </a:spcBef>
              <a:buClr>
                <a:srgbClr val="09B897"/>
              </a:buClr>
              <a:buFont typeface="Arial"/>
              <a:buNone/>
              <a:defRPr sz="1800" b="0" i="0" u="none" strike="noStrike" cap="none">
                <a:solidFill>
                  <a:srgbClr val="888888"/>
                </a:solidFill>
                <a:latin typeface="Arial"/>
                <a:ea typeface="Arial"/>
                <a:cs typeface="Arial"/>
                <a:sym typeface="Arial"/>
              </a:defRPr>
            </a:lvl3pPr>
            <a:lvl4pPr marL="1371600" marR="0" lvl="3" indent="0" algn="ctr" rtl="0">
              <a:spcBef>
                <a:spcPts val="280"/>
              </a:spcBef>
              <a:buClr>
                <a:srgbClr val="09B897"/>
              </a:buClr>
              <a:buFont typeface="Arial"/>
              <a:buNone/>
              <a:defRPr sz="1400" b="0" i="0" u="none" strike="noStrike" cap="none">
                <a:solidFill>
                  <a:srgbClr val="888888"/>
                </a:solidFill>
                <a:latin typeface="Arial"/>
                <a:ea typeface="Arial"/>
                <a:cs typeface="Arial"/>
                <a:sym typeface="Arial"/>
              </a:defRPr>
            </a:lvl4pPr>
            <a:lvl5pPr marL="1828800" marR="0" lvl="4" indent="0" algn="ctr" rtl="0">
              <a:spcBef>
                <a:spcPts val="280"/>
              </a:spcBef>
              <a:buClr>
                <a:srgbClr val="09B897"/>
              </a:buClr>
              <a:buFont typeface="Arial"/>
              <a:buNone/>
              <a:defRPr sz="14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732465"/>
            <a:ext cx="8229600" cy="330764"/>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rot="5400000">
            <a:off x="2986479" y="-1105698"/>
            <a:ext cx="3171042" cy="8229600"/>
          </a:xfrm>
          <a:prstGeom prst="rect">
            <a:avLst/>
          </a:prstGeom>
          <a:noFill/>
          <a:ln>
            <a:noFill/>
          </a:ln>
        </p:spPr>
        <p:txBody>
          <a:bodyPr wrap="square" lIns="91425" tIns="91425" rIns="91425" bIns="91425" anchor="t" anchorCtr="0"/>
          <a:lstStyle>
            <a:lvl1pPr marL="342900" marR="0" lvl="0" indent="-190500" algn="l" rtl="0">
              <a:spcBef>
                <a:spcPts val="480"/>
              </a:spcBef>
              <a:buClr>
                <a:srgbClr val="09B897"/>
              </a:buClr>
              <a:buSzPct val="100000"/>
              <a:buFont typeface="Arial"/>
              <a:buChar char="•"/>
              <a:defRPr sz="24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4pPr>
            <a:lvl5pPr marL="2057400" marR="0" lvl="4"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rot="5400000">
            <a:off x="6012656" y="771525"/>
            <a:ext cx="3290888" cy="2057400"/>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rot="5400000">
            <a:off x="1821656" y="-1209675"/>
            <a:ext cx="3290888" cy="6019800"/>
          </a:xfrm>
          <a:prstGeom prst="rect">
            <a:avLst/>
          </a:prstGeom>
          <a:noFill/>
          <a:ln>
            <a:noFill/>
          </a:ln>
        </p:spPr>
        <p:txBody>
          <a:bodyPr wrap="square" lIns="91425" tIns="91425" rIns="91425" bIns="91425" anchor="t" anchorCtr="0"/>
          <a:lstStyle>
            <a:lvl1pPr marL="342900" marR="0" lvl="0" indent="-190500" algn="l" rtl="0">
              <a:spcBef>
                <a:spcPts val="480"/>
              </a:spcBef>
              <a:buClr>
                <a:srgbClr val="09B897"/>
              </a:buClr>
              <a:buSzPct val="100000"/>
              <a:buFont typeface="Arial"/>
              <a:buChar char="•"/>
              <a:defRPr sz="24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4pPr>
            <a:lvl5pPr marL="2057400" marR="0" lvl="4"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732465"/>
            <a:ext cx="8229600" cy="330764"/>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457200" y="1423581"/>
            <a:ext cx="8229600" cy="3171042"/>
          </a:xfrm>
          <a:prstGeom prst="rect">
            <a:avLst/>
          </a:prstGeom>
          <a:noFill/>
          <a:ln>
            <a:noFill/>
          </a:ln>
        </p:spPr>
        <p:txBody>
          <a:bodyPr wrap="square" lIns="91425" tIns="91425" rIns="91425" bIns="91425" anchor="t" anchorCtr="0"/>
          <a:lstStyle>
            <a:lvl1pPr marL="342900" marR="0" lvl="0" indent="-190500" algn="l" rtl="0">
              <a:spcBef>
                <a:spcPts val="480"/>
              </a:spcBef>
              <a:buClr>
                <a:srgbClr val="09B897"/>
              </a:buClr>
              <a:buSzPct val="100000"/>
              <a:buFont typeface="Arial"/>
              <a:buChar char="•"/>
              <a:defRPr sz="24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4pPr>
            <a:lvl5pPr marL="2057400" marR="0" lvl="4"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p:spTree>
      <p:nvGrpSpPr>
        <p:cNvPr id="1" name="Shape 22"/>
        <p:cNvGrpSpPr/>
        <p:nvPr/>
      </p:nvGrpSpPr>
      <p:grpSpPr>
        <a:xfrm>
          <a:off x="0" y="0"/>
          <a:ext cx="0" cy="0"/>
          <a:chOff x="0" y="0"/>
          <a:chExt cx="0" cy="0"/>
        </a:xfrm>
      </p:grpSpPr>
      <p:sp>
        <p:nvSpPr>
          <p:cNvPr id="23" name="Shape 23"/>
          <p:cNvSpPr/>
          <p:nvPr/>
        </p:nvSpPr>
        <p:spPr>
          <a:xfrm>
            <a:off x="3313814" y="0"/>
            <a:ext cx="5830186" cy="5143500"/>
          </a:xfrm>
          <a:prstGeom prst="rect">
            <a:avLst/>
          </a:prstGeom>
          <a:solidFill>
            <a:srgbClr val="9EE3D6">
              <a:alpha val="29803"/>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4" name="Shape 24"/>
          <p:cNvSpPr txBox="1">
            <a:spLocks noGrp="1"/>
          </p:cNvSpPr>
          <p:nvPr>
            <p:ph type="title"/>
          </p:nvPr>
        </p:nvSpPr>
        <p:spPr>
          <a:xfrm>
            <a:off x="457200" y="732465"/>
            <a:ext cx="2856614" cy="3685954"/>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32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774557" y="727388"/>
            <a:ext cx="2339163" cy="2963466"/>
          </a:xfrm>
          <a:prstGeom prst="rect">
            <a:avLst/>
          </a:prstGeom>
          <a:noFill/>
          <a:ln>
            <a:noFill/>
          </a:ln>
        </p:spPr>
        <p:txBody>
          <a:bodyPr wrap="square" lIns="91425" tIns="91425" rIns="91425" bIns="91425" anchor="t" anchorCtr="0"/>
          <a:lstStyle>
            <a:lvl1pPr marL="0" marR="0" lvl="0" indent="0" algn="l" rtl="0">
              <a:lnSpc>
                <a:spcPct val="130000"/>
              </a:lnSpc>
              <a:spcBef>
                <a:spcPts val="0"/>
              </a:spcBef>
              <a:buClr>
                <a:srgbClr val="09B897"/>
              </a:buClr>
              <a:buFont typeface="Arial"/>
              <a:buNone/>
              <a:defRPr sz="12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27000" algn="l" rtl="0">
              <a:spcBef>
                <a:spcPts val="320"/>
              </a:spcBef>
              <a:buClr>
                <a:srgbClr val="09B897"/>
              </a:buClr>
              <a:buSzPct val="100000"/>
              <a:buFont typeface="Arial"/>
              <a:buChar char="–"/>
              <a:defRPr sz="1600" b="0" i="0" u="none" strike="noStrike" cap="none">
                <a:solidFill>
                  <a:srgbClr val="33333D"/>
                </a:solidFill>
                <a:latin typeface="Arial"/>
                <a:ea typeface="Arial"/>
                <a:cs typeface="Arial"/>
                <a:sym typeface="Arial"/>
              </a:defRPr>
            </a:lvl4pPr>
            <a:lvl5pPr marL="2057400" marR="0" lvl="4" indent="-127000" algn="l" rtl="0">
              <a:spcBef>
                <a:spcPts val="320"/>
              </a:spcBef>
              <a:buClr>
                <a:srgbClr val="09B897"/>
              </a:buClr>
              <a:buSzPct val="100000"/>
              <a:buFont typeface="Arial"/>
              <a:buChar char="»"/>
              <a:defRPr sz="1600" b="0" i="0" u="none" strike="noStrike" cap="none">
                <a:solidFill>
                  <a:srgbClr val="33333D"/>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450419" y="727388"/>
            <a:ext cx="2356884" cy="2963466"/>
          </a:xfrm>
          <a:prstGeom prst="rect">
            <a:avLst/>
          </a:prstGeom>
          <a:noFill/>
          <a:ln>
            <a:noFill/>
          </a:ln>
        </p:spPr>
        <p:txBody>
          <a:bodyPr wrap="square" lIns="91425" tIns="91425" rIns="91425" bIns="91425" anchor="t" anchorCtr="0"/>
          <a:lstStyle>
            <a:lvl1pPr marL="0" marR="0" lvl="0" indent="0" algn="l" rtl="0">
              <a:lnSpc>
                <a:spcPct val="130000"/>
              </a:lnSpc>
              <a:spcBef>
                <a:spcPts val="0"/>
              </a:spcBef>
              <a:buClr>
                <a:srgbClr val="09B897"/>
              </a:buClr>
              <a:buFont typeface="Arial"/>
              <a:buNone/>
              <a:defRPr sz="12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27000" algn="l" rtl="0">
              <a:spcBef>
                <a:spcPts val="320"/>
              </a:spcBef>
              <a:buClr>
                <a:srgbClr val="09B897"/>
              </a:buClr>
              <a:buSzPct val="100000"/>
              <a:buFont typeface="Arial"/>
              <a:buChar char="–"/>
              <a:defRPr sz="1600" b="0" i="0" u="none" strike="noStrike" cap="none">
                <a:solidFill>
                  <a:srgbClr val="33333D"/>
                </a:solidFill>
                <a:latin typeface="Arial"/>
                <a:ea typeface="Arial"/>
                <a:cs typeface="Arial"/>
                <a:sym typeface="Arial"/>
              </a:defRPr>
            </a:lvl4pPr>
            <a:lvl5pPr marL="2057400" marR="0" lvl="4" indent="-127000" algn="l" rtl="0">
              <a:spcBef>
                <a:spcPts val="320"/>
              </a:spcBef>
              <a:buClr>
                <a:srgbClr val="09B897"/>
              </a:buClr>
              <a:buSzPct val="100000"/>
              <a:buFont typeface="Arial"/>
              <a:buChar char="»"/>
              <a:defRPr sz="1600" b="0" i="0" u="none" strike="noStrike" cap="none">
                <a:solidFill>
                  <a:srgbClr val="33333D"/>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25721"/>
            <a:ext cx="8229600" cy="330764"/>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431741"/>
            <a:ext cx="4038600" cy="2545556"/>
          </a:xfrm>
          <a:prstGeom prst="rect">
            <a:avLst/>
          </a:prstGeom>
          <a:noFill/>
          <a:ln>
            <a:noFill/>
          </a:ln>
        </p:spPr>
        <p:txBody>
          <a:bodyPr wrap="square" lIns="91425" tIns="91425" rIns="91425" bIns="91425" anchor="t" anchorCtr="0"/>
          <a:lstStyle>
            <a:lvl1pPr marL="342900" marR="0" lvl="0" indent="-2667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1pPr>
            <a:lvl2pPr marL="742950" marR="0" lvl="1" indent="-20955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2pPr>
            <a:lvl3pPr marL="1143000" marR="0" lvl="2"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3pPr>
            <a:lvl4pPr marL="1600200" marR="0" lvl="3"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4pPr>
            <a:lvl5pPr marL="2057400" marR="0" lvl="4"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648200" y="1431741"/>
            <a:ext cx="4038600" cy="2545556"/>
          </a:xfrm>
          <a:prstGeom prst="rect">
            <a:avLst/>
          </a:prstGeom>
          <a:noFill/>
          <a:ln>
            <a:noFill/>
          </a:ln>
        </p:spPr>
        <p:txBody>
          <a:bodyPr wrap="square" lIns="91425" tIns="91425" rIns="91425" bIns="91425" anchor="t" anchorCtr="0"/>
          <a:lstStyle>
            <a:lvl1pPr marL="342900" marR="0" lvl="0" indent="-2667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1pPr>
            <a:lvl2pPr marL="742950" marR="0" lvl="1" indent="-20955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2pPr>
            <a:lvl3pPr marL="1143000" marR="0" lvl="2"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3pPr>
            <a:lvl4pPr marL="1600200" marR="0" lvl="3"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4pPr>
            <a:lvl5pPr marL="2057400" marR="0" lvl="4" indent="-152400" algn="l" rtl="0">
              <a:lnSpc>
                <a:spcPct val="130000"/>
              </a:lnSpc>
              <a:spcBef>
                <a:spcPts val="0"/>
              </a:spcBef>
              <a:buClr>
                <a:srgbClr val="09B897"/>
              </a:buClr>
              <a:buSzPct val="100000"/>
              <a:buFont typeface="Arial"/>
              <a:buChar char="»"/>
              <a:defRPr sz="1200" b="0" i="0" u="none" strike="noStrike" cap="none">
                <a:solidFill>
                  <a:srgbClr val="33333D"/>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513907"/>
            <a:ext cx="8229600" cy="549322"/>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3" y="3305176"/>
            <a:ext cx="7772400" cy="1021556"/>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40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722313" y="2180035"/>
            <a:ext cx="7772400" cy="1125140"/>
          </a:xfrm>
          <a:prstGeom prst="rect">
            <a:avLst/>
          </a:prstGeom>
          <a:noFill/>
          <a:ln>
            <a:noFill/>
          </a:ln>
        </p:spPr>
        <p:txBody>
          <a:bodyPr wrap="square" lIns="91425" tIns="91425" rIns="91425" bIns="91425" anchor="b" anchorCtr="0"/>
          <a:lstStyle>
            <a:lvl1pPr marL="0" marR="0" lvl="0" indent="0" algn="l" rtl="0">
              <a:spcBef>
                <a:spcPts val="400"/>
              </a:spcBef>
              <a:buClr>
                <a:srgbClr val="09B897"/>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09B897"/>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09B897"/>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09B897"/>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09B897"/>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1" y="204787"/>
            <a:ext cx="3008313" cy="871538"/>
          </a:xfrm>
          <a:prstGeom prst="rect">
            <a:avLst/>
          </a:prstGeom>
          <a:noFill/>
          <a:ln>
            <a:noFill/>
          </a:ln>
        </p:spPr>
        <p:txBody>
          <a:bodyPr wrap="square" lIns="91425" tIns="91425" rIns="91425" bIns="91425" anchor="b" anchorCtr="0"/>
          <a:lstStyle>
            <a:lvl1pPr marL="0" marR="0" lvl="0" indent="0" algn="l" rtl="0">
              <a:spcBef>
                <a:spcPts val="0"/>
              </a:spcBef>
              <a:buClr>
                <a:srgbClr val="33333D"/>
              </a:buClr>
              <a:buFont typeface="Arial"/>
              <a:buNone/>
              <a:defRPr sz="20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3575050" y="204788"/>
            <a:ext cx="5111750" cy="4389835"/>
          </a:xfrm>
          <a:prstGeom prst="rect">
            <a:avLst/>
          </a:prstGeom>
          <a:noFill/>
          <a:ln>
            <a:noFill/>
          </a:ln>
        </p:spPr>
        <p:txBody>
          <a:bodyPr wrap="square" lIns="91425" tIns="91425" rIns="91425" bIns="91425" anchor="t" anchorCtr="0"/>
          <a:lstStyle>
            <a:lvl1pPr marL="342900" marR="0" lvl="0" indent="-139700" algn="l" rtl="0">
              <a:spcBef>
                <a:spcPts val="640"/>
              </a:spcBef>
              <a:buClr>
                <a:srgbClr val="09B897"/>
              </a:buClr>
              <a:buSzPct val="100000"/>
              <a:buFont typeface="Arial"/>
              <a:buChar char="•"/>
              <a:defRPr sz="3200" b="0" i="0" u="none" strike="noStrike" cap="none">
                <a:solidFill>
                  <a:srgbClr val="33333D"/>
                </a:solidFill>
                <a:latin typeface="Arial"/>
                <a:ea typeface="Arial"/>
                <a:cs typeface="Arial"/>
                <a:sym typeface="Arial"/>
              </a:defRPr>
            </a:lvl1pPr>
            <a:lvl2pPr marL="742950" marR="0" lvl="1" indent="-107950" algn="l" rtl="0">
              <a:spcBef>
                <a:spcPts val="560"/>
              </a:spcBef>
              <a:buClr>
                <a:srgbClr val="09B897"/>
              </a:buClr>
              <a:buSzPct val="100000"/>
              <a:buFont typeface="Arial"/>
              <a:buChar char="–"/>
              <a:defRPr sz="2800" b="0" i="0" u="none" strike="noStrike" cap="none">
                <a:solidFill>
                  <a:srgbClr val="33333D"/>
                </a:solidFill>
                <a:latin typeface="Arial"/>
                <a:ea typeface="Arial"/>
                <a:cs typeface="Arial"/>
                <a:sym typeface="Arial"/>
              </a:defRPr>
            </a:lvl2pPr>
            <a:lvl3pPr marL="1143000" marR="0" lvl="2" indent="-76200" algn="l" rtl="0">
              <a:spcBef>
                <a:spcPts val="480"/>
              </a:spcBef>
              <a:buClr>
                <a:srgbClr val="09B897"/>
              </a:buClr>
              <a:buSzPct val="100000"/>
              <a:buFont typeface="Arial"/>
              <a:buChar char="•"/>
              <a:defRPr sz="2400" b="0" i="0" u="none" strike="noStrike" cap="none">
                <a:solidFill>
                  <a:srgbClr val="33333D"/>
                </a:solidFill>
                <a:latin typeface="Arial"/>
                <a:ea typeface="Arial"/>
                <a:cs typeface="Arial"/>
                <a:sym typeface="Arial"/>
              </a:defRPr>
            </a:lvl3pPr>
            <a:lvl4pPr marL="1600200" marR="0" lvl="3" indent="-10160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4pPr>
            <a:lvl5pPr marL="2057400" marR="0" lvl="4" indent="-10160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1" y="1076326"/>
            <a:ext cx="3008313" cy="3518297"/>
          </a:xfrm>
          <a:prstGeom prst="rect">
            <a:avLst/>
          </a:prstGeom>
          <a:noFill/>
          <a:ln>
            <a:noFill/>
          </a:ln>
        </p:spPr>
        <p:txBody>
          <a:bodyPr wrap="square" lIns="91425" tIns="91425" rIns="91425" bIns="91425" anchor="t" anchorCtr="0"/>
          <a:lstStyle>
            <a:lvl1pPr marL="0" marR="0" lvl="0" indent="0" algn="l" rtl="0">
              <a:spcBef>
                <a:spcPts val="280"/>
              </a:spcBef>
              <a:buClr>
                <a:srgbClr val="09B897"/>
              </a:buClr>
              <a:buFont typeface="Arial"/>
              <a:buNone/>
              <a:defRPr sz="1400" b="0" i="0" u="none" strike="noStrike" cap="none">
                <a:solidFill>
                  <a:srgbClr val="33333D"/>
                </a:solidFill>
                <a:latin typeface="Arial"/>
                <a:ea typeface="Arial"/>
                <a:cs typeface="Arial"/>
                <a:sym typeface="Arial"/>
              </a:defRPr>
            </a:lvl1pPr>
            <a:lvl2pPr marL="457200" marR="0" lvl="1" indent="0" algn="l" rtl="0">
              <a:spcBef>
                <a:spcPts val="240"/>
              </a:spcBef>
              <a:buClr>
                <a:srgbClr val="09B897"/>
              </a:buClr>
              <a:buFont typeface="Arial"/>
              <a:buNone/>
              <a:defRPr sz="1200" b="0" i="0" u="none" strike="noStrike" cap="none">
                <a:solidFill>
                  <a:srgbClr val="33333D"/>
                </a:solidFill>
                <a:latin typeface="Arial"/>
                <a:ea typeface="Arial"/>
                <a:cs typeface="Arial"/>
                <a:sym typeface="Arial"/>
              </a:defRPr>
            </a:lvl2pPr>
            <a:lvl3pPr marL="914400" marR="0" lvl="2" indent="0" algn="l" rtl="0">
              <a:spcBef>
                <a:spcPts val="200"/>
              </a:spcBef>
              <a:buClr>
                <a:srgbClr val="09B897"/>
              </a:buClr>
              <a:buFont typeface="Arial"/>
              <a:buNone/>
              <a:defRPr sz="1000" b="0" i="0" u="none" strike="noStrike" cap="none">
                <a:solidFill>
                  <a:srgbClr val="33333D"/>
                </a:solidFill>
                <a:latin typeface="Arial"/>
                <a:ea typeface="Arial"/>
                <a:cs typeface="Arial"/>
                <a:sym typeface="Arial"/>
              </a:defRPr>
            </a:lvl3pPr>
            <a:lvl4pPr marL="1371600" marR="0" lvl="3" indent="0" algn="l" rtl="0">
              <a:spcBef>
                <a:spcPts val="180"/>
              </a:spcBef>
              <a:buClr>
                <a:srgbClr val="09B897"/>
              </a:buClr>
              <a:buFont typeface="Arial"/>
              <a:buNone/>
              <a:defRPr sz="900" b="0" i="0" u="none" strike="noStrike" cap="none">
                <a:solidFill>
                  <a:srgbClr val="33333D"/>
                </a:solidFill>
                <a:latin typeface="Arial"/>
                <a:ea typeface="Arial"/>
                <a:cs typeface="Arial"/>
                <a:sym typeface="Arial"/>
              </a:defRPr>
            </a:lvl4pPr>
            <a:lvl5pPr marL="1828800" marR="0" lvl="4" indent="0" algn="l" rtl="0">
              <a:spcBef>
                <a:spcPts val="180"/>
              </a:spcBef>
              <a:buClr>
                <a:srgbClr val="09B897"/>
              </a:buClr>
              <a:buFont typeface="Arial"/>
              <a:buNone/>
              <a:defRPr sz="900" b="0" i="0" u="none" strike="noStrike" cap="none">
                <a:solidFill>
                  <a:srgbClr val="33333D"/>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792288" y="3600450"/>
            <a:ext cx="5486400" cy="425054"/>
          </a:xfrm>
          <a:prstGeom prst="rect">
            <a:avLst/>
          </a:prstGeom>
          <a:noFill/>
          <a:ln>
            <a:noFill/>
          </a:ln>
        </p:spPr>
        <p:txBody>
          <a:bodyPr wrap="square" lIns="91425" tIns="91425" rIns="91425" bIns="91425" anchor="b" anchorCtr="0"/>
          <a:lstStyle>
            <a:lvl1pPr marL="0" marR="0" lvl="0" indent="0" algn="l" rtl="0">
              <a:spcBef>
                <a:spcPts val="0"/>
              </a:spcBef>
              <a:buClr>
                <a:srgbClr val="33333D"/>
              </a:buClr>
              <a:buFont typeface="Arial"/>
              <a:buNone/>
              <a:defRPr sz="20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a:spLocks noGrp="1"/>
          </p:cNvSpPr>
          <p:nvPr>
            <p:ph type="pic" idx="2"/>
          </p:nvPr>
        </p:nvSpPr>
        <p:spPr>
          <a:xfrm>
            <a:off x="1792288" y="459581"/>
            <a:ext cx="5486400" cy="3086100"/>
          </a:xfrm>
          <a:prstGeom prst="rect">
            <a:avLst/>
          </a:prstGeom>
          <a:noFill/>
          <a:ln>
            <a:noFill/>
          </a:ln>
        </p:spPr>
        <p:txBody>
          <a:bodyPr wrap="square" lIns="91425" tIns="91425" rIns="91425" bIns="91425" anchor="t" anchorCtr="0"/>
          <a:lstStyle>
            <a:lvl1pPr marL="0" marR="0" lvl="0" indent="0" algn="l" rtl="0">
              <a:spcBef>
                <a:spcPts val="640"/>
              </a:spcBef>
              <a:buClr>
                <a:srgbClr val="09B897"/>
              </a:buClr>
              <a:buFont typeface="Arial"/>
              <a:buNone/>
              <a:defRPr sz="3200" b="0" i="0" u="none" strike="noStrike" cap="none">
                <a:solidFill>
                  <a:srgbClr val="33333D"/>
                </a:solidFill>
                <a:latin typeface="Arial"/>
                <a:ea typeface="Arial"/>
                <a:cs typeface="Arial"/>
                <a:sym typeface="Arial"/>
              </a:defRPr>
            </a:lvl1pPr>
            <a:lvl2pPr marL="457200" marR="0" lvl="1" indent="0" algn="l" rtl="0">
              <a:spcBef>
                <a:spcPts val="560"/>
              </a:spcBef>
              <a:buClr>
                <a:srgbClr val="09B897"/>
              </a:buClr>
              <a:buFont typeface="Arial"/>
              <a:buNone/>
              <a:defRPr sz="2800" b="0" i="0" u="none" strike="noStrike" cap="none">
                <a:solidFill>
                  <a:srgbClr val="33333D"/>
                </a:solidFill>
                <a:latin typeface="Arial"/>
                <a:ea typeface="Arial"/>
                <a:cs typeface="Arial"/>
                <a:sym typeface="Arial"/>
              </a:defRPr>
            </a:lvl2pPr>
            <a:lvl3pPr marL="914400" marR="0" lvl="2" indent="0" algn="l" rtl="0">
              <a:spcBef>
                <a:spcPts val="480"/>
              </a:spcBef>
              <a:buClr>
                <a:srgbClr val="09B897"/>
              </a:buClr>
              <a:buFont typeface="Arial"/>
              <a:buNone/>
              <a:defRPr sz="2400" b="0" i="0" u="none" strike="noStrike" cap="none">
                <a:solidFill>
                  <a:srgbClr val="33333D"/>
                </a:solidFill>
                <a:latin typeface="Arial"/>
                <a:ea typeface="Arial"/>
                <a:cs typeface="Arial"/>
                <a:sym typeface="Arial"/>
              </a:defRPr>
            </a:lvl3pPr>
            <a:lvl4pPr marL="1371600" marR="0" lvl="3" indent="0" algn="l" rtl="0">
              <a:spcBef>
                <a:spcPts val="400"/>
              </a:spcBef>
              <a:buClr>
                <a:srgbClr val="09B897"/>
              </a:buClr>
              <a:buFont typeface="Arial"/>
              <a:buNone/>
              <a:defRPr sz="2000" b="0" i="0" u="none" strike="noStrike" cap="none">
                <a:solidFill>
                  <a:srgbClr val="33333D"/>
                </a:solidFill>
                <a:latin typeface="Arial"/>
                <a:ea typeface="Arial"/>
                <a:cs typeface="Arial"/>
                <a:sym typeface="Arial"/>
              </a:defRPr>
            </a:lvl4pPr>
            <a:lvl5pPr marL="1828800" marR="0" lvl="4" indent="0" algn="l" rtl="0">
              <a:spcBef>
                <a:spcPts val="400"/>
              </a:spcBef>
              <a:buClr>
                <a:srgbClr val="09B897"/>
              </a:buClr>
              <a:buFont typeface="Arial"/>
              <a:buNone/>
              <a:defRPr sz="2000" b="0" i="0" u="none" strike="noStrike" cap="none">
                <a:solidFill>
                  <a:srgbClr val="33333D"/>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1792288" y="4025503"/>
            <a:ext cx="5486400" cy="603647"/>
          </a:xfrm>
          <a:prstGeom prst="rect">
            <a:avLst/>
          </a:prstGeom>
          <a:noFill/>
          <a:ln>
            <a:noFill/>
          </a:ln>
        </p:spPr>
        <p:txBody>
          <a:bodyPr wrap="square" lIns="91425" tIns="91425" rIns="91425" bIns="91425" anchor="t" anchorCtr="0"/>
          <a:lstStyle>
            <a:lvl1pPr marL="0" marR="0" lvl="0" indent="0" algn="l" rtl="0">
              <a:spcBef>
                <a:spcPts val="280"/>
              </a:spcBef>
              <a:buClr>
                <a:srgbClr val="09B897"/>
              </a:buClr>
              <a:buFont typeface="Arial"/>
              <a:buNone/>
              <a:defRPr sz="1400" b="0" i="0" u="none" strike="noStrike" cap="none">
                <a:solidFill>
                  <a:srgbClr val="33333D"/>
                </a:solidFill>
                <a:latin typeface="Arial"/>
                <a:ea typeface="Arial"/>
                <a:cs typeface="Arial"/>
                <a:sym typeface="Arial"/>
              </a:defRPr>
            </a:lvl1pPr>
            <a:lvl2pPr marL="457200" marR="0" lvl="1" indent="0" algn="l" rtl="0">
              <a:spcBef>
                <a:spcPts val="240"/>
              </a:spcBef>
              <a:buClr>
                <a:srgbClr val="09B897"/>
              </a:buClr>
              <a:buFont typeface="Arial"/>
              <a:buNone/>
              <a:defRPr sz="1200" b="0" i="0" u="none" strike="noStrike" cap="none">
                <a:solidFill>
                  <a:srgbClr val="33333D"/>
                </a:solidFill>
                <a:latin typeface="Arial"/>
                <a:ea typeface="Arial"/>
                <a:cs typeface="Arial"/>
                <a:sym typeface="Arial"/>
              </a:defRPr>
            </a:lvl2pPr>
            <a:lvl3pPr marL="914400" marR="0" lvl="2" indent="0" algn="l" rtl="0">
              <a:spcBef>
                <a:spcPts val="200"/>
              </a:spcBef>
              <a:buClr>
                <a:srgbClr val="09B897"/>
              </a:buClr>
              <a:buFont typeface="Arial"/>
              <a:buNone/>
              <a:defRPr sz="1000" b="0" i="0" u="none" strike="noStrike" cap="none">
                <a:solidFill>
                  <a:srgbClr val="33333D"/>
                </a:solidFill>
                <a:latin typeface="Arial"/>
                <a:ea typeface="Arial"/>
                <a:cs typeface="Arial"/>
                <a:sym typeface="Arial"/>
              </a:defRPr>
            </a:lvl3pPr>
            <a:lvl4pPr marL="1371600" marR="0" lvl="3" indent="0" algn="l" rtl="0">
              <a:spcBef>
                <a:spcPts val="180"/>
              </a:spcBef>
              <a:buClr>
                <a:srgbClr val="09B897"/>
              </a:buClr>
              <a:buFont typeface="Arial"/>
              <a:buNone/>
              <a:defRPr sz="900" b="0" i="0" u="none" strike="noStrike" cap="none">
                <a:solidFill>
                  <a:srgbClr val="33333D"/>
                </a:solidFill>
                <a:latin typeface="Arial"/>
                <a:ea typeface="Arial"/>
                <a:cs typeface="Arial"/>
                <a:sym typeface="Arial"/>
              </a:defRPr>
            </a:lvl4pPr>
            <a:lvl5pPr marL="1828800" marR="0" lvl="4" indent="0" algn="l" rtl="0">
              <a:spcBef>
                <a:spcPts val="180"/>
              </a:spcBef>
              <a:buClr>
                <a:srgbClr val="09B897"/>
              </a:buClr>
              <a:buFont typeface="Arial"/>
              <a:buNone/>
              <a:defRPr sz="900" b="0" i="0" u="none" strike="noStrike" cap="none">
                <a:solidFill>
                  <a:srgbClr val="33333D"/>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‹N›</a:t>
            </a:fld>
            <a:endParaRPr lang="en-US" sz="100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732465"/>
            <a:ext cx="8229600" cy="330764"/>
          </a:xfrm>
          <a:prstGeom prst="rect">
            <a:avLst/>
          </a:prstGeom>
          <a:noFill/>
          <a:ln>
            <a:noFill/>
          </a:ln>
        </p:spPr>
        <p:txBody>
          <a:bodyPr wrap="square" lIns="91425" tIns="91425" rIns="91425" bIns="91425" anchor="t" anchorCtr="0"/>
          <a:lstStyle>
            <a:lvl1pPr marL="0" marR="0" lvl="0" indent="0" algn="l" rtl="0">
              <a:spcBef>
                <a:spcPts val="0"/>
              </a:spcBef>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423581"/>
            <a:ext cx="8229600" cy="3171042"/>
          </a:xfrm>
          <a:prstGeom prst="rect">
            <a:avLst/>
          </a:prstGeom>
          <a:noFill/>
          <a:ln>
            <a:noFill/>
          </a:ln>
        </p:spPr>
        <p:txBody>
          <a:bodyPr wrap="square" lIns="91425" tIns="91425" rIns="91425" bIns="91425" anchor="t" anchorCtr="0"/>
          <a:lstStyle>
            <a:lvl1pPr marL="342900" marR="0" lvl="0" indent="-190500" algn="l" rtl="0">
              <a:spcBef>
                <a:spcPts val="480"/>
              </a:spcBef>
              <a:buClr>
                <a:srgbClr val="09B897"/>
              </a:buClr>
              <a:buSzPct val="100000"/>
              <a:buFont typeface="Arial"/>
              <a:buChar char="•"/>
              <a:defRPr sz="2400" b="0" i="0" u="none" strike="noStrike" cap="none">
                <a:solidFill>
                  <a:srgbClr val="33333D"/>
                </a:solidFill>
                <a:latin typeface="Arial"/>
                <a:ea typeface="Arial"/>
                <a:cs typeface="Arial"/>
                <a:sym typeface="Arial"/>
              </a:defRPr>
            </a:lvl1pPr>
            <a:lvl2pPr marL="742950" marR="0" lvl="1" indent="-158750" algn="l" rtl="0">
              <a:spcBef>
                <a:spcPts val="400"/>
              </a:spcBef>
              <a:buClr>
                <a:srgbClr val="09B897"/>
              </a:buClr>
              <a:buSzPct val="100000"/>
              <a:buFont typeface="Arial"/>
              <a:buChar char="–"/>
              <a:defRPr sz="2000" b="0" i="0" u="none" strike="noStrike" cap="none">
                <a:solidFill>
                  <a:srgbClr val="33333D"/>
                </a:solidFill>
                <a:latin typeface="Arial"/>
                <a:ea typeface="Arial"/>
                <a:cs typeface="Arial"/>
                <a:sym typeface="Arial"/>
              </a:defRPr>
            </a:lvl2pPr>
            <a:lvl3pPr marL="1143000" marR="0" lvl="2" indent="-114300" algn="l" rtl="0">
              <a:spcBef>
                <a:spcPts val="360"/>
              </a:spcBef>
              <a:buClr>
                <a:srgbClr val="09B897"/>
              </a:buClr>
              <a:buSzPct val="100000"/>
              <a:buFont typeface="Arial"/>
              <a:buChar char="•"/>
              <a:defRPr sz="1800" b="0" i="0" u="none" strike="noStrike" cap="none">
                <a:solidFill>
                  <a:srgbClr val="33333D"/>
                </a:solidFill>
                <a:latin typeface="Arial"/>
                <a:ea typeface="Arial"/>
                <a:cs typeface="Arial"/>
                <a:sym typeface="Arial"/>
              </a:defRPr>
            </a:lvl3pPr>
            <a:lvl4pPr marL="1600200" marR="0" lvl="3"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4pPr>
            <a:lvl5pPr marL="2057400" marR="0" lvl="4" indent="-139700" algn="l" rtl="0">
              <a:spcBef>
                <a:spcPts val="280"/>
              </a:spcBef>
              <a:buClr>
                <a:srgbClr val="09B897"/>
              </a:buClr>
              <a:buSzPct val="100000"/>
              <a:buFont typeface="Arial"/>
              <a:buChar char="»"/>
              <a:defRPr sz="1400" b="0" i="0" u="none" strike="noStrike" cap="none">
                <a:solidFill>
                  <a:srgbClr val="33333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‹N›</a:t>
            </a:fld>
            <a:endParaRPr lang="en-US" sz="1000" b="0" i="0" u="none" strike="noStrike" cap="none">
              <a:solidFill>
                <a:srgbClr val="888888"/>
              </a:solidFill>
              <a:latin typeface="Arial"/>
              <a:ea typeface="Arial"/>
              <a:cs typeface="Arial"/>
              <a:sym typeface="Arial"/>
            </a:endParaRPr>
          </a:p>
        </p:txBody>
      </p:sp>
      <p:pic>
        <p:nvPicPr>
          <p:cNvPr id="13" name="Shape 13" descr="moxie_logo.png"/>
          <p:cNvPicPr preferRelativeResize="0"/>
          <p:nvPr/>
        </p:nvPicPr>
        <p:blipFill rotWithShape="1">
          <a:blip r:embed="rId13">
            <a:alphaModFix/>
          </a:blip>
          <a:srcRect/>
          <a:stretch/>
        </p:blipFill>
        <p:spPr>
          <a:xfrm>
            <a:off x="457200" y="4782053"/>
            <a:ext cx="1780180" cy="2976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shop.checkou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shop.checkout.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moxie.com/about/contac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shop.checkou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shop.checkou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p:nvPr/>
        </p:nvSpPr>
        <p:spPr>
          <a:xfrm>
            <a:off x="-105374" y="862419"/>
            <a:ext cx="5173561" cy="3390606"/>
          </a:xfrm>
          <a:prstGeom prst="rect">
            <a:avLst/>
          </a:prstGeom>
          <a:solidFill>
            <a:schemeClr val="lt1"/>
          </a:solidFill>
          <a:ln w="127000" cap="flat" cmpd="sng">
            <a:solidFill>
              <a:srgbClr val="09B8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65" name="Shape 65"/>
          <p:cNvSpPr txBox="1">
            <a:spLocks noGrp="1"/>
          </p:cNvSpPr>
          <p:nvPr>
            <p:ph type="ctrTitle"/>
          </p:nvPr>
        </p:nvSpPr>
        <p:spPr>
          <a:xfrm>
            <a:off x="469350" y="1291192"/>
            <a:ext cx="4699200" cy="1956480"/>
          </a:xfrm>
          <a:prstGeom prst="rect">
            <a:avLst/>
          </a:prstGeom>
          <a:noFill/>
          <a:ln>
            <a:noFill/>
          </a:ln>
        </p:spPr>
        <p:txBody>
          <a:bodyPr wrap="square" lIns="0" tIns="0" rIns="0" bIns="0" anchor="t" anchorCtr="0">
            <a:noAutofit/>
          </a:bodyPr>
          <a:lstStyle/>
          <a:p>
            <a:pPr marL="0" marR="0" lvl="0" indent="0" algn="l" rtl="0">
              <a:lnSpc>
                <a:spcPct val="80000"/>
              </a:lnSpc>
              <a:spcBef>
                <a:spcPts val="0"/>
              </a:spcBef>
              <a:buClr>
                <a:srgbClr val="33333D"/>
              </a:buClr>
              <a:buSzPct val="25000"/>
              <a:buFont typeface="Arial"/>
              <a:buNone/>
            </a:pPr>
            <a:r>
              <a:rPr lang="en-US" sz="4700" b="1" i="0" u="none" strike="noStrike" cap="none" dirty="0">
                <a:solidFill>
                  <a:srgbClr val="33333D"/>
                </a:solidFill>
                <a:latin typeface="Arial"/>
                <a:ea typeface="Arial"/>
                <a:cs typeface="Arial"/>
                <a:sym typeface="Arial"/>
              </a:rPr>
              <a:t>DIGITAL</a:t>
            </a:r>
            <a:br>
              <a:rPr lang="en-US" sz="4700" b="1" i="0" u="none" strike="noStrike" cap="none" dirty="0">
                <a:solidFill>
                  <a:srgbClr val="33333D"/>
                </a:solidFill>
                <a:latin typeface="Arial"/>
                <a:ea typeface="Arial"/>
                <a:cs typeface="Arial"/>
                <a:sym typeface="Arial"/>
              </a:rPr>
            </a:br>
            <a:r>
              <a:rPr lang="en-US" sz="4700" b="1" i="0" u="none" strike="noStrike" cap="none" dirty="0">
                <a:solidFill>
                  <a:srgbClr val="33333D"/>
                </a:solidFill>
                <a:latin typeface="Arial"/>
                <a:ea typeface="Arial"/>
                <a:cs typeface="Arial"/>
                <a:sym typeface="Arial"/>
              </a:rPr>
              <a:t>ENGAGEMENT</a:t>
            </a:r>
            <a:br>
              <a:rPr lang="en-US" sz="4700" b="1" i="0" u="none" strike="noStrike" cap="none" dirty="0">
                <a:solidFill>
                  <a:srgbClr val="33333D"/>
                </a:solidFill>
                <a:latin typeface="Arial"/>
                <a:ea typeface="Arial"/>
                <a:cs typeface="Arial"/>
                <a:sym typeface="Arial"/>
              </a:rPr>
            </a:br>
            <a:r>
              <a:rPr lang="en-US" sz="4700" b="1" i="0" u="none" strike="noStrike" cap="none" dirty="0">
                <a:solidFill>
                  <a:srgbClr val="33333D"/>
                </a:solidFill>
                <a:latin typeface="Arial"/>
                <a:ea typeface="Arial"/>
                <a:cs typeface="Arial"/>
                <a:sym typeface="Arial"/>
              </a:rPr>
              <a:t>PLANNER</a:t>
            </a:r>
          </a:p>
        </p:txBody>
      </p:sp>
      <p:sp>
        <p:nvSpPr>
          <p:cNvPr id="66" name="Shape 66"/>
          <p:cNvSpPr txBox="1">
            <a:spLocks noGrp="1"/>
          </p:cNvSpPr>
          <p:nvPr>
            <p:ph type="subTitle" idx="1"/>
          </p:nvPr>
        </p:nvSpPr>
        <p:spPr>
          <a:xfrm>
            <a:off x="469350" y="3290175"/>
            <a:ext cx="3875100" cy="714600"/>
          </a:xfrm>
          <a:prstGeom prst="rect">
            <a:avLst/>
          </a:prstGeom>
          <a:noFill/>
          <a:ln>
            <a:noFill/>
          </a:ln>
        </p:spPr>
        <p:txBody>
          <a:bodyPr wrap="square" lIns="0" tIns="0" rIns="0" bIns="0" anchor="t" anchorCtr="0">
            <a:noAutofit/>
          </a:bodyPr>
          <a:lstStyle/>
          <a:p>
            <a:pPr marL="0" marR="0" lvl="0" indent="0" algn="l" rtl="0">
              <a:spcBef>
                <a:spcPts val="0"/>
              </a:spcBef>
              <a:buClr>
                <a:srgbClr val="09B897"/>
              </a:buClr>
              <a:buSzPct val="25000"/>
              <a:buFont typeface="Arial"/>
              <a:buNone/>
            </a:pPr>
            <a:r>
              <a:rPr lang="en-US" sz="3000" b="0" i="0" u="none" strike="noStrike" cap="none" baseline="30000">
                <a:solidFill>
                  <a:srgbClr val="09B897"/>
                </a:solidFill>
                <a:latin typeface="Arial"/>
                <a:ea typeface="Arial"/>
                <a:cs typeface="Arial"/>
                <a:sym typeface="Arial"/>
              </a:rPr>
              <a:t>How to Transform Customer Struggle</a:t>
            </a:r>
            <a:r>
              <a:rPr lang="en-US" sz="3000" baseline="30000">
                <a:solidFill>
                  <a:srgbClr val="09B897"/>
                </a:solidFill>
              </a:rPr>
              <a:t> </a:t>
            </a:r>
            <a:r>
              <a:rPr lang="en-US" sz="3000" b="0" i="0" u="none" strike="noStrike" cap="none" baseline="30000">
                <a:solidFill>
                  <a:srgbClr val="09B897"/>
                </a:solidFill>
                <a:latin typeface="Arial"/>
                <a:ea typeface="Arial"/>
                <a:cs typeface="Arial"/>
                <a:sym typeface="Arial"/>
              </a:rPr>
              <a:t>Into Opportunities</a:t>
            </a:r>
          </a:p>
        </p:txBody>
      </p:sp>
      <p:pic>
        <p:nvPicPr>
          <p:cNvPr id="67" name="Shape 67" descr="moxie_logo_white.png"/>
          <p:cNvPicPr preferRelativeResize="0"/>
          <p:nvPr/>
        </p:nvPicPr>
        <p:blipFill rotWithShape="1">
          <a:blip r:embed="rId4">
            <a:alphaModFix/>
          </a:blip>
          <a:srcRect/>
          <a:stretch/>
        </p:blipFill>
        <p:spPr>
          <a:xfrm>
            <a:off x="458255" y="4775370"/>
            <a:ext cx="1767180" cy="295504"/>
          </a:xfrm>
          <a:prstGeom prst="rect">
            <a:avLst/>
          </a:prstGeom>
          <a:noFill/>
          <a:ln>
            <a:noFill/>
          </a:ln>
        </p:spPr>
      </p:pic>
      <p:sp>
        <p:nvSpPr>
          <p:cNvPr id="68" name="Shape 68"/>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1</a:t>
            </a:fld>
            <a:endParaRPr lang="en-US" sz="1000" b="0" i="0" u="none" strike="noStrike" cap="none">
              <a:solidFill>
                <a:srgbClr val="88888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155" name="Shape 155"/>
          <p:cNvSpPr txBox="1"/>
          <p:nvPr/>
        </p:nvSpPr>
        <p:spPr>
          <a:xfrm>
            <a:off x="538979" y="1243578"/>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Coupon Code</a:t>
            </a:r>
          </a:p>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Abandonment</a:t>
            </a:r>
          </a:p>
        </p:txBody>
      </p:sp>
      <p:sp>
        <p:nvSpPr>
          <p:cNvPr id="156" name="Shape 156"/>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100" b="0" i="0" u="sng" strike="noStrike" cap="none">
                <a:solidFill>
                  <a:schemeClr val="hlink"/>
                </a:solidFill>
                <a:latin typeface="Arial"/>
                <a:ea typeface="Arial"/>
                <a:cs typeface="Arial"/>
                <a:sym typeface="Arial"/>
                <a:hlinkClick r:id="rId4"/>
              </a:rPr>
              <a:t>www.shop.checkout.com</a:t>
            </a:r>
          </a:p>
          <a:p>
            <a:pPr marL="0" marR="0" lvl="0" indent="0" algn="ctr" rtl="0">
              <a:spcBef>
                <a:spcPts val="0"/>
              </a:spcBef>
              <a:buNone/>
            </a:pPr>
            <a:endParaRPr sz="1100" b="0" i="0" u="none" strike="noStrike" cap="none">
              <a:solidFill>
                <a:srgbClr val="33333D"/>
              </a:solidFill>
              <a:latin typeface="Arial"/>
              <a:ea typeface="Arial"/>
              <a:cs typeface="Arial"/>
              <a:sym typeface="Arial"/>
            </a:endParaRPr>
          </a:p>
          <a:p>
            <a:pPr marL="0" marR="0" lvl="0" indent="0" algn="ctr" rtl="0">
              <a:spcBef>
                <a:spcPts val="0"/>
              </a:spcBef>
              <a:buSzPct val="25000"/>
              <a:buNone/>
            </a:pPr>
            <a:r>
              <a:rPr lang="en-US" sz="1100" b="0" i="0" u="none" strike="noStrike" cap="none">
                <a:solidFill>
                  <a:srgbClr val="33333D"/>
                </a:solidFill>
                <a:latin typeface="Arial"/>
                <a:ea typeface="Arial"/>
                <a:cs typeface="Arial"/>
                <a:sym typeface="Arial"/>
              </a:rPr>
              <a:t>Step 3 after coupon code is entered incorrectly</a:t>
            </a:r>
          </a:p>
        </p:txBody>
      </p:sp>
      <p:sp>
        <p:nvSpPr>
          <p:cNvPr id="157" name="Shape 157"/>
          <p:cNvSpPr txBox="1"/>
          <p:nvPr/>
        </p:nvSpPr>
        <p:spPr>
          <a:xfrm>
            <a:off x="280062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70% of visitors abandon the site after their coupon code does not work</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Average time on site after coupon code invalid = 1.5 mins</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On average, coupon code submitted 3x after original error</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Average abandoned cart value = $125</a:t>
            </a:r>
          </a:p>
        </p:txBody>
      </p:sp>
      <p:sp>
        <p:nvSpPr>
          <p:cNvPr id="158" name="Shape 158"/>
          <p:cNvSpPr txBox="1"/>
          <p:nvPr/>
        </p:nvSpPr>
        <p:spPr>
          <a:xfrm>
            <a:off x="4801191" y="2122536"/>
            <a:ext cx="1837070" cy="2378580"/>
          </a:xfrm>
          <a:prstGeom prst="rect">
            <a:avLst/>
          </a:prstGeom>
          <a:noFill/>
          <a:ln>
            <a:noFill/>
          </a:ln>
        </p:spPr>
        <p:txBody>
          <a:bodyPr wrap="square" lIns="0" tIns="0" rIns="0" bIns="0" anchor="t" anchorCtr="0">
            <a:noAutofit/>
          </a:bodyPr>
          <a:lstStyle/>
          <a:p>
            <a:pPr marL="173736" marR="0" lvl="0" indent="-173736" algn="l" rtl="0">
              <a:spcBef>
                <a:spcPts val="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Majority don’t contact us (70% abandon)</a:t>
            </a:r>
          </a:p>
          <a:p>
            <a:pPr marL="173736" marR="0" lvl="0" indent="-173736"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Contact center statuses 5% of their calls related to coupon codes </a:t>
            </a:r>
          </a:p>
          <a:p>
            <a:pPr marL="173736" marR="0" lvl="0" indent="-173736"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Of those that abandon, most go back to edit card again before abandoning</a:t>
            </a:r>
          </a:p>
        </p:txBody>
      </p:sp>
      <p:sp>
        <p:nvSpPr>
          <p:cNvPr id="159" name="Shape 159"/>
          <p:cNvSpPr/>
          <p:nvPr/>
        </p:nvSpPr>
        <p:spPr>
          <a:xfrm>
            <a:off x="4697478" y="1617211"/>
            <a:ext cx="487397" cy="487397"/>
          </a:xfrm>
          <a:prstGeom prst="ellipse">
            <a:avLst/>
          </a:prstGeom>
          <a:solidFill>
            <a:srgbClr val="09B89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0" name="Shape 160"/>
          <p:cNvSpPr txBox="1"/>
          <p:nvPr/>
        </p:nvSpPr>
        <p:spPr>
          <a:xfrm>
            <a:off x="4788640" y="1672660"/>
            <a:ext cx="313044"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Arial"/>
                <a:ea typeface="Arial"/>
                <a:cs typeface="Arial"/>
                <a:sym typeface="Arial"/>
              </a:rPr>
              <a:t>4</a:t>
            </a:r>
          </a:p>
        </p:txBody>
      </p:sp>
      <p:sp>
        <p:nvSpPr>
          <p:cNvPr id="161" name="Shape 161"/>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10</a:t>
            </a:fld>
            <a:endParaRPr lang="en-US" sz="1000" b="0" i="0" u="none" strike="noStrike" cap="none">
              <a:solidFill>
                <a:srgbClr val="888888"/>
              </a:solidFill>
              <a:latin typeface="Arial"/>
              <a:ea typeface="Arial"/>
              <a:cs typeface="Arial"/>
              <a:sym typeface="Arial"/>
            </a:endParaRPr>
          </a:p>
        </p:txBody>
      </p:sp>
      <p:sp>
        <p:nvSpPr>
          <p:cNvPr id="12" name="Shape 115"/>
          <p:cNvSpPr txBox="1">
            <a:spLocks noGrp="1"/>
          </p:cNvSpPr>
          <p:nvPr>
            <p:ph type="title"/>
          </p:nvPr>
        </p:nvSpPr>
        <p:spPr>
          <a:xfrm>
            <a:off x="457200" y="3207"/>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400" b="1" i="0" u="none" strike="noStrike" cap="none" dirty="0">
                <a:solidFill>
                  <a:srgbClr val="33333D"/>
                </a:solidFill>
                <a:latin typeface="Arial"/>
                <a:ea typeface="Arial"/>
                <a:cs typeface="Arial"/>
                <a:sym typeface="Arial"/>
              </a:rPr>
              <a:t>Coupon Code Abandonment Struggle Example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167" name="Shape 167"/>
          <p:cNvSpPr txBox="1"/>
          <p:nvPr/>
        </p:nvSpPr>
        <p:spPr>
          <a:xfrm>
            <a:off x="538979" y="1243578"/>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200" b="1" i="0" u="none" strike="noStrike" cap="none" dirty="0">
                <a:solidFill>
                  <a:srgbClr val="33333D"/>
                </a:solidFill>
                <a:latin typeface="Arial"/>
                <a:ea typeface="Arial"/>
                <a:cs typeface="Arial"/>
                <a:sym typeface="Arial"/>
              </a:rPr>
              <a:t>Coupon Code</a:t>
            </a:r>
          </a:p>
          <a:p>
            <a:pPr marL="0" marR="0" lvl="0" indent="0" algn="ctr" rtl="0">
              <a:spcBef>
                <a:spcPts val="0"/>
              </a:spcBef>
              <a:buSzPct val="25000"/>
              <a:buNone/>
            </a:pPr>
            <a:r>
              <a:rPr lang="en-US" sz="1200" b="1" i="0" u="none" strike="noStrike" cap="none" dirty="0">
                <a:solidFill>
                  <a:srgbClr val="33333D"/>
                </a:solidFill>
                <a:latin typeface="Arial"/>
                <a:ea typeface="Arial"/>
                <a:cs typeface="Arial"/>
                <a:sym typeface="Arial"/>
              </a:rPr>
              <a:t>Abandonment</a:t>
            </a:r>
          </a:p>
        </p:txBody>
      </p:sp>
      <p:sp>
        <p:nvSpPr>
          <p:cNvPr id="168" name="Shape 168"/>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100" b="0" i="0" u="sng" strike="noStrike" cap="none">
                <a:solidFill>
                  <a:schemeClr val="hlink"/>
                </a:solidFill>
                <a:latin typeface="Arial"/>
                <a:ea typeface="Arial"/>
                <a:cs typeface="Arial"/>
                <a:sym typeface="Arial"/>
                <a:hlinkClick r:id="rId4"/>
              </a:rPr>
              <a:t>www.shop.checkout.com</a:t>
            </a:r>
          </a:p>
          <a:p>
            <a:pPr marL="0" marR="0" lvl="0" indent="0" algn="ctr" rtl="0">
              <a:spcBef>
                <a:spcPts val="0"/>
              </a:spcBef>
              <a:buNone/>
            </a:pPr>
            <a:endParaRPr sz="1100" b="0" i="0" u="none" strike="noStrike" cap="none">
              <a:solidFill>
                <a:srgbClr val="33333D"/>
              </a:solidFill>
              <a:latin typeface="Arial"/>
              <a:ea typeface="Arial"/>
              <a:cs typeface="Arial"/>
              <a:sym typeface="Arial"/>
            </a:endParaRPr>
          </a:p>
          <a:p>
            <a:pPr marL="0" marR="0" lvl="0" indent="0" algn="ctr" rtl="0">
              <a:spcBef>
                <a:spcPts val="0"/>
              </a:spcBef>
              <a:buSzPct val="25000"/>
              <a:buNone/>
            </a:pPr>
            <a:r>
              <a:rPr lang="en-US" sz="1100" b="0" i="0" u="none" strike="noStrike" cap="none">
                <a:solidFill>
                  <a:srgbClr val="33333D"/>
                </a:solidFill>
                <a:latin typeface="Arial"/>
                <a:ea typeface="Arial"/>
                <a:cs typeface="Arial"/>
                <a:sym typeface="Arial"/>
              </a:rPr>
              <a:t>Step 3 after coupon code is entered incorrectly</a:t>
            </a:r>
          </a:p>
        </p:txBody>
      </p:sp>
      <p:sp>
        <p:nvSpPr>
          <p:cNvPr id="169" name="Shape 169"/>
          <p:cNvSpPr txBox="1"/>
          <p:nvPr/>
        </p:nvSpPr>
        <p:spPr>
          <a:xfrm>
            <a:off x="2799907"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70% of visitors abandon the site after their coupon code does not work</a:t>
            </a:r>
          </a:p>
          <a:p>
            <a:pPr marL="171450" marR="0" lvl="0" indent="-171450"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Average time on site after coupon code invalid = 1.5 </a:t>
            </a:r>
            <a:r>
              <a:rPr lang="en-US" sz="1100" b="0" i="0" u="none" strike="noStrike" cap="none" dirty="0" err="1">
                <a:solidFill>
                  <a:srgbClr val="33333D"/>
                </a:solidFill>
                <a:latin typeface="Arial"/>
                <a:ea typeface="Arial"/>
                <a:cs typeface="Arial"/>
                <a:sym typeface="Arial"/>
              </a:rPr>
              <a:t>mins</a:t>
            </a:r>
            <a:endParaRPr lang="en-US" sz="1100" b="0" i="0" u="none" strike="noStrike" cap="none" dirty="0">
              <a:solidFill>
                <a:srgbClr val="33333D"/>
              </a:solidFill>
              <a:latin typeface="Arial"/>
              <a:ea typeface="Arial"/>
              <a:cs typeface="Arial"/>
              <a:sym typeface="Arial"/>
            </a:endParaRPr>
          </a:p>
          <a:p>
            <a:pPr marL="171450" marR="0" lvl="0" indent="-171450"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On average, coupon code submitted 3x after original error</a:t>
            </a:r>
          </a:p>
          <a:p>
            <a:pPr marL="171450" marR="0" lvl="0" indent="-171450"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Average abandoned cart value = $125</a:t>
            </a:r>
          </a:p>
        </p:txBody>
      </p:sp>
      <p:sp>
        <p:nvSpPr>
          <p:cNvPr id="170" name="Shape 170"/>
          <p:cNvSpPr txBox="1"/>
          <p:nvPr/>
        </p:nvSpPr>
        <p:spPr>
          <a:xfrm>
            <a:off x="4801191" y="2122536"/>
            <a:ext cx="1837070" cy="2378580"/>
          </a:xfrm>
          <a:prstGeom prst="rect">
            <a:avLst/>
          </a:prstGeom>
          <a:noFill/>
          <a:ln>
            <a:noFill/>
          </a:ln>
        </p:spPr>
        <p:txBody>
          <a:bodyPr wrap="square" lIns="0" tIns="0" rIns="0" bIns="0" anchor="t" anchorCtr="0">
            <a:noAutofit/>
          </a:bodyPr>
          <a:lstStyle/>
          <a:p>
            <a:pPr marL="173736" marR="0" lvl="0" indent="-173736" algn="l" rtl="0">
              <a:spcBef>
                <a:spcPts val="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Majority don’t contact us (70% abandon)</a:t>
            </a:r>
          </a:p>
          <a:p>
            <a:pPr marL="173736" marR="0" lvl="0" indent="-173736"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Contact center statuses 5% of their calls related to coupon codes </a:t>
            </a:r>
          </a:p>
          <a:p>
            <a:pPr marL="173736" marR="0" lvl="0" indent="-173736"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Of those that abandon, most go back to edit card again before abandoning</a:t>
            </a:r>
          </a:p>
        </p:txBody>
      </p:sp>
      <p:sp>
        <p:nvSpPr>
          <p:cNvPr id="171" name="Shape 171"/>
          <p:cNvSpPr txBox="1"/>
          <p:nvPr/>
        </p:nvSpPr>
        <p:spPr>
          <a:xfrm>
            <a:off x="681428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Segment audience with coupon code error based on cart value</a:t>
            </a:r>
          </a:p>
          <a:p>
            <a:pPr marL="171450" marR="0" lvl="0" indent="-171450"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Offer those with over $200 in their cart content with working coupon code</a:t>
            </a:r>
          </a:p>
          <a:p>
            <a:pPr marL="171450" marR="0" lvl="0" indent="-171450" algn="l" rtl="0">
              <a:spcBef>
                <a:spcPts val="600"/>
              </a:spcBef>
              <a:spcAft>
                <a:spcPts val="0"/>
              </a:spcAft>
              <a:buClr>
                <a:srgbClr val="09B897"/>
              </a:buClr>
              <a:buSzPct val="100000"/>
              <a:buFont typeface="Arial"/>
              <a:buChar char="•"/>
            </a:pPr>
            <a:r>
              <a:rPr lang="en-US" sz="1100" b="0" i="0" u="none" strike="noStrike" cap="none" dirty="0">
                <a:solidFill>
                  <a:srgbClr val="33333D"/>
                </a:solidFill>
                <a:latin typeface="Arial"/>
                <a:ea typeface="Arial"/>
                <a:cs typeface="Arial"/>
                <a:sym typeface="Arial"/>
              </a:rPr>
              <a:t>For any that go back to edit cart and then abandon, send follow up email</a:t>
            </a:r>
          </a:p>
        </p:txBody>
      </p:sp>
      <p:sp>
        <p:nvSpPr>
          <p:cNvPr id="172" name="Shape 172"/>
          <p:cNvSpPr/>
          <p:nvPr/>
        </p:nvSpPr>
        <p:spPr>
          <a:xfrm>
            <a:off x="6547099" y="1617211"/>
            <a:ext cx="487397" cy="487397"/>
          </a:xfrm>
          <a:prstGeom prst="ellipse">
            <a:avLst/>
          </a:prstGeom>
          <a:solidFill>
            <a:srgbClr val="09B89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3" name="Shape 173"/>
          <p:cNvSpPr txBox="1"/>
          <p:nvPr/>
        </p:nvSpPr>
        <p:spPr>
          <a:xfrm>
            <a:off x="6638261" y="1672660"/>
            <a:ext cx="313044"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Arial"/>
                <a:ea typeface="Arial"/>
                <a:cs typeface="Arial"/>
                <a:sym typeface="Arial"/>
              </a:rPr>
              <a:t>5</a:t>
            </a:r>
          </a:p>
        </p:txBody>
      </p:sp>
      <p:sp>
        <p:nvSpPr>
          <p:cNvPr id="174" name="Shape 174"/>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11</a:t>
            </a:fld>
            <a:endParaRPr lang="en-US" sz="1000" b="0" i="0" u="none" strike="noStrike" cap="none">
              <a:solidFill>
                <a:srgbClr val="888888"/>
              </a:solidFill>
              <a:latin typeface="Arial"/>
              <a:ea typeface="Arial"/>
              <a:cs typeface="Arial"/>
              <a:sym typeface="Arial"/>
            </a:endParaRPr>
          </a:p>
        </p:txBody>
      </p:sp>
      <p:sp>
        <p:nvSpPr>
          <p:cNvPr id="13" name="Shape 115"/>
          <p:cNvSpPr txBox="1">
            <a:spLocks noGrp="1"/>
          </p:cNvSpPr>
          <p:nvPr>
            <p:ph type="title"/>
          </p:nvPr>
        </p:nvSpPr>
        <p:spPr>
          <a:xfrm>
            <a:off x="457200" y="3207"/>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400" b="1" i="0" u="none" strike="noStrike" cap="none" dirty="0">
                <a:solidFill>
                  <a:srgbClr val="33333D"/>
                </a:solidFill>
                <a:latin typeface="Arial"/>
                <a:ea typeface="Arial"/>
                <a:cs typeface="Arial"/>
                <a:sym typeface="Arial"/>
              </a:rPr>
              <a:t>Coupon Code Abandonment Struggle Example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a:off x="4260440" y="2092621"/>
            <a:ext cx="3004656" cy="2390480"/>
          </a:xfrm>
          <a:prstGeom prst="roundRect">
            <a:avLst>
              <a:gd name="adj" fmla="val 16667"/>
            </a:avLst>
          </a:prstGeom>
          <a:solidFill>
            <a:srgbClr val="33333D"/>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0" name="Shape 180">
            <a:hlinkClick r:id="rId3"/>
          </p:cNvPr>
          <p:cNvSpPr/>
          <p:nvPr/>
        </p:nvSpPr>
        <p:spPr>
          <a:xfrm>
            <a:off x="4543975" y="3143494"/>
            <a:ext cx="2485008" cy="1065251"/>
          </a:xfrm>
          <a:prstGeom prst="roundRect">
            <a:avLst>
              <a:gd name="adj" fmla="val 16667"/>
            </a:avLst>
          </a:prstGeom>
          <a:solidFill>
            <a:srgbClr val="09B897"/>
          </a:solidFill>
          <a:ln>
            <a:noFill/>
          </a:ln>
        </p:spPr>
        <p:txBody>
          <a:bodyPr wrap="square" lIns="91425" tIns="45700" rIns="91425" bIns="45700" anchor="ctr" anchorCtr="0">
            <a:noAutofit/>
          </a:bodyPr>
          <a:lstStyle/>
          <a:p>
            <a:pPr marL="0" marR="0" lvl="0" indent="0"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81" name="Shape 181"/>
          <p:cNvSpPr txBox="1">
            <a:spLocks noGrp="1"/>
          </p:cNvSpPr>
          <p:nvPr>
            <p:ph type="title"/>
          </p:nvPr>
        </p:nvSpPr>
        <p:spPr>
          <a:xfrm>
            <a:off x="457200" y="732465"/>
            <a:ext cx="2856614" cy="368595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3200" b="1" i="0" u="none" strike="noStrike" cap="none">
                <a:solidFill>
                  <a:srgbClr val="33333D"/>
                </a:solidFill>
                <a:latin typeface="Arial"/>
                <a:ea typeface="Arial"/>
                <a:cs typeface="Arial"/>
                <a:sym typeface="Arial"/>
              </a:rPr>
              <a:t>Your Turn!</a:t>
            </a:r>
          </a:p>
        </p:txBody>
      </p:sp>
      <p:sp>
        <p:nvSpPr>
          <p:cNvPr id="182" name="Shape 182"/>
          <p:cNvSpPr txBox="1">
            <a:spLocks noGrp="1"/>
          </p:cNvSpPr>
          <p:nvPr>
            <p:ph type="body" idx="1"/>
          </p:nvPr>
        </p:nvSpPr>
        <p:spPr>
          <a:xfrm>
            <a:off x="3774557" y="727388"/>
            <a:ext cx="4472374" cy="1251449"/>
          </a:xfrm>
          <a:prstGeom prst="rect">
            <a:avLst/>
          </a:prstGeom>
          <a:noFill/>
          <a:ln>
            <a:noFill/>
          </a:ln>
        </p:spPr>
        <p:txBody>
          <a:bodyPr wrap="square" lIns="0" tIns="0" rIns="0" bIns="0" anchor="t" anchorCtr="0">
            <a:noAutofit/>
          </a:bodyPr>
          <a:lstStyle/>
          <a:p>
            <a:pPr marL="0" marR="0" lvl="0" indent="0" algn="l" rtl="0">
              <a:lnSpc>
                <a:spcPct val="130000"/>
              </a:lnSpc>
              <a:spcBef>
                <a:spcPts val="0"/>
              </a:spcBef>
              <a:buClr>
                <a:srgbClr val="09B897"/>
              </a:buClr>
              <a:buSzPct val="25000"/>
              <a:buFont typeface="Arial"/>
              <a:buNone/>
            </a:pPr>
            <a:r>
              <a:rPr lang="en-US" sz="1400" b="0" i="0" u="none" strike="noStrike" cap="none" dirty="0">
                <a:solidFill>
                  <a:srgbClr val="33333D"/>
                </a:solidFill>
                <a:latin typeface="Arial"/>
                <a:ea typeface="Arial"/>
                <a:cs typeface="Arial"/>
                <a:sym typeface="Arial"/>
              </a:rPr>
              <a:t>Here are </a:t>
            </a:r>
            <a:r>
              <a:rPr lang="en-US" sz="1400" b="0" i="0" u="none" strike="noStrike" cap="none" dirty="0" smtClean="0">
                <a:solidFill>
                  <a:srgbClr val="33333D"/>
                </a:solidFill>
                <a:latin typeface="Arial"/>
                <a:ea typeface="Arial"/>
                <a:cs typeface="Arial"/>
                <a:sym typeface="Arial"/>
              </a:rPr>
              <a:t>3 </a:t>
            </a:r>
            <a:r>
              <a:rPr lang="en-US" sz="1400" b="0" i="0" u="none" strike="noStrike" cap="none" dirty="0">
                <a:solidFill>
                  <a:srgbClr val="33333D"/>
                </a:solidFill>
                <a:latin typeface="Arial"/>
                <a:ea typeface="Arial"/>
                <a:cs typeface="Arial"/>
                <a:sym typeface="Arial"/>
              </a:rPr>
              <a:t>blank engagement opportunity templates </a:t>
            </a:r>
            <a:br>
              <a:rPr lang="en-US" sz="1400" b="0" i="0" u="none" strike="noStrike" cap="none" dirty="0">
                <a:solidFill>
                  <a:srgbClr val="33333D"/>
                </a:solidFill>
                <a:latin typeface="Arial"/>
                <a:ea typeface="Arial"/>
                <a:cs typeface="Arial"/>
                <a:sym typeface="Arial"/>
              </a:rPr>
            </a:br>
            <a:r>
              <a:rPr lang="en-US" sz="1400" b="0" i="0" u="none" strike="noStrike" cap="none" dirty="0">
                <a:solidFill>
                  <a:srgbClr val="33333D"/>
                </a:solidFill>
                <a:latin typeface="Arial"/>
                <a:ea typeface="Arial"/>
                <a:cs typeface="Arial"/>
                <a:sym typeface="Arial"/>
              </a:rPr>
              <a:t>to get you started. </a:t>
            </a:r>
            <a:r>
              <a:rPr lang="en-US" sz="1400" b="1" i="0" u="none" strike="noStrike" cap="none" dirty="0">
                <a:solidFill>
                  <a:srgbClr val="33333D"/>
                </a:solidFill>
                <a:latin typeface="Arial"/>
                <a:ea typeface="Arial"/>
                <a:cs typeface="Arial"/>
                <a:sym typeface="Arial"/>
              </a:rPr>
              <a:t>Need more? </a:t>
            </a:r>
            <a:r>
              <a:rPr lang="en-US" sz="1400" b="0" i="0" u="none" strike="noStrike" cap="none" dirty="0">
                <a:solidFill>
                  <a:srgbClr val="33333D"/>
                </a:solidFill>
                <a:latin typeface="Arial"/>
                <a:ea typeface="Arial"/>
                <a:cs typeface="Arial"/>
                <a:sym typeface="Arial"/>
              </a:rPr>
              <a:t>Simply right click</a:t>
            </a:r>
            <a:br>
              <a:rPr lang="en-US" sz="1400" b="0" i="0" u="none" strike="noStrike" cap="none" dirty="0">
                <a:solidFill>
                  <a:srgbClr val="33333D"/>
                </a:solidFill>
                <a:latin typeface="Arial"/>
                <a:ea typeface="Arial"/>
                <a:cs typeface="Arial"/>
                <a:sym typeface="Arial"/>
              </a:rPr>
            </a:br>
            <a:r>
              <a:rPr lang="en-US" sz="1400" b="0" i="0" u="none" strike="noStrike" cap="none" dirty="0">
                <a:solidFill>
                  <a:srgbClr val="33333D"/>
                </a:solidFill>
                <a:latin typeface="Arial"/>
                <a:ea typeface="Arial"/>
                <a:cs typeface="Arial"/>
                <a:sym typeface="Arial"/>
              </a:rPr>
              <a:t>(or ctrl click) on a slide to the left and select “Duplicate.”</a:t>
            </a:r>
          </a:p>
        </p:txBody>
      </p:sp>
      <p:sp>
        <p:nvSpPr>
          <p:cNvPr id="183" name="Shape 183"/>
          <p:cNvSpPr txBox="1">
            <a:spLocks noGrp="1"/>
          </p:cNvSpPr>
          <p:nvPr>
            <p:ph type="body" idx="2"/>
          </p:nvPr>
        </p:nvSpPr>
        <p:spPr>
          <a:xfrm>
            <a:off x="4543974" y="2242485"/>
            <a:ext cx="3256222" cy="691242"/>
          </a:xfrm>
          <a:prstGeom prst="rect">
            <a:avLst/>
          </a:prstGeom>
          <a:noFill/>
          <a:ln>
            <a:noFill/>
          </a:ln>
        </p:spPr>
        <p:txBody>
          <a:bodyPr wrap="square" lIns="0" tIns="0" rIns="0" bIns="0" anchor="t" anchorCtr="0">
            <a:noAutofit/>
          </a:bodyPr>
          <a:lstStyle/>
          <a:p>
            <a:pPr marL="0" marR="0" lvl="0" indent="0" algn="l" rtl="0">
              <a:lnSpc>
                <a:spcPct val="110000"/>
              </a:lnSpc>
              <a:spcBef>
                <a:spcPts val="0"/>
              </a:spcBef>
              <a:buClr>
                <a:srgbClr val="09B897"/>
              </a:buClr>
              <a:buSzPct val="25000"/>
              <a:buFont typeface="Arial"/>
              <a:buNone/>
            </a:pPr>
            <a:r>
              <a:rPr lang="en-US" sz="1600" b="0" i="0" u="none" strike="noStrike" cap="none" dirty="0">
                <a:solidFill>
                  <a:srgbClr val="FFFFFF"/>
                </a:solidFill>
                <a:latin typeface="Arial"/>
                <a:ea typeface="Arial"/>
                <a:cs typeface="Arial"/>
                <a:sym typeface="Arial"/>
              </a:rPr>
              <a:t>Need more expert tips on engagement </a:t>
            </a:r>
            <a:r>
              <a:rPr lang="en-US" sz="1600" b="0" i="0" u="none" strike="noStrike" cap="none" dirty="0" smtClean="0">
                <a:solidFill>
                  <a:srgbClr val="FFFFFF"/>
                </a:solidFill>
                <a:latin typeface="Arial"/>
                <a:ea typeface="Arial"/>
                <a:cs typeface="Arial"/>
                <a:sym typeface="Arial"/>
              </a:rPr>
              <a:t>mapping</a:t>
            </a:r>
            <a:r>
              <a:rPr lang="en-US" sz="1600" dirty="0" smtClean="0">
                <a:solidFill>
                  <a:srgbClr val="FFFFFF"/>
                </a:solidFill>
              </a:rPr>
              <a:t>? </a:t>
            </a:r>
            <a:br>
              <a:rPr lang="en-US" sz="1600" dirty="0" smtClean="0">
                <a:solidFill>
                  <a:srgbClr val="FFFFFF"/>
                </a:solidFill>
              </a:rPr>
            </a:br>
            <a:r>
              <a:rPr lang="en-US" sz="1600" dirty="0" smtClean="0">
                <a:solidFill>
                  <a:srgbClr val="FFFFFF"/>
                </a:solidFill>
              </a:rPr>
              <a:t>Contact us!</a:t>
            </a:r>
            <a:endParaRPr lang="en-US" sz="1600" b="0" i="0" u="none" strike="noStrike" cap="none" dirty="0">
              <a:solidFill>
                <a:srgbClr val="FFFFFF"/>
              </a:solidFill>
              <a:latin typeface="Arial"/>
              <a:ea typeface="Arial"/>
              <a:cs typeface="Arial"/>
              <a:sym typeface="Arial"/>
            </a:endParaRPr>
          </a:p>
        </p:txBody>
      </p:sp>
      <p:sp>
        <p:nvSpPr>
          <p:cNvPr id="184" name="Shape 184"/>
          <p:cNvSpPr/>
          <p:nvPr/>
        </p:nvSpPr>
        <p:spPr>
          <a:xfrm>
            <a:off x="4543974" y="3257281"/>
            <a:ext cx="2361321" cy="662641"/>
          </a:xfrm>
          <a:prstGeom prst="rect">
            <a:avLst/>
          </a:prstGeom>
          <a:noFill/>
          <a:ln>
            <a:noFill/>
          </a:ln>
        </p:spPr>
        <p:txBody>
          <a:bodyPr wrap="square" lIns="91425" tIns="45700" rIns="91425" bIns="45700" anchor="t" anchorCtr="0">
            <a:noAutofit/>
          </a:bodyPr>
          <a:lstStyle/>
          <a:p>
            <a:pPr marL="171450" marR="0" lvl="0" indent="-171450" algn="l" rtl="0">
              <a:spcBef>
                <a:spcPts val="0"/>
              </a:spcBef>
              <a:spcAft>
                <a:spcPts val="600"/>
              </a:spcAft>
              <a:buSzPct val="25000"/>
              <a:buFont typeface="Arial" charset="0"/>
              <a:buChar char="•"/>
            </a:pPr>
            <a:r>
              <a:rPr lang="en-US" b="1" dirty="0" smtClean="0">
                <a:solidFill>
                  <a:schemeClr val="lt1"/>
                </a:solidFill>
              </a:rPr>
              <a:t>www.gomoxie.com</a:t>
            </a:r>
          </a:p>
          <a:p>
            <a:pPr marL="171450" marR="0" lvl="0" indent="-171450" algn="l" rtl="0">
              <a:spcBef>
                <a:spcPts val="0"/>
              </a:spcBef>
              <a:spcAft>
                <a:spcPts val="600"/>
              </a:spcAft>
              <a:buSzPct val="25000"/>
              <a:buFont typeface="Arial" charset="0"/>
              <a:buChar char="•"/>
            </a:pPr>
            <a:r>
              <a:rPr lang="en-US" b="1" dirty="0" smtClean="0">
                <a:solidFill>
                  <a:schemeClr val="lt1"/>
                </a:solidFill>
              </a:rPr>
              <a:t>info@gomoxie.com</a:t>
            </a:r>
          </a:p>
          <a:p>
            <a:pPr marL="171450" marR="0" lvl="0" indent="-171450" algn="l" rtl="0">
              <a:spcBef>
                <a:spcPts val="0"/>
              </a:spcBef>
              <a:spcAft>
                <a:spcPts val="600"/>
              </a:spcAft>
              <a:buSzPct val="25000"/>
              <a:buFont typeface="Arial" charset="0"/>
              <a:buChar char="•"/>
            </a:pPr>
            <a:r>
              <a:rPr lang="en-US" b="1" i="0" u="none" strike="noStrike" cap="none" dirty="0" smtClean="0">
                <a:solidFill>
                  <a:schemeClr val="lt1"/>
                </a:solidFill>
                <a:sym typeface="Arial"/>
              </a:rPr>
              <a:t>+1.800.474.1149</a:t>
            </a:r>
            <a:endParaRPr lang="en-US" b="1" i="0" u="none" strike="noStrike" cap="none" dirty="0">
              <a:solidFill>
                <a:schemeClr val="lt1"/>
              </a:solidFill>
              <a:sym typeface="Arial"/>
            </a:endParaRPr>
          </a:p>
        </p:txBody>
      </p:sp>
      <p:sp>
        <p:nvSpPr>
          <p:cNvPr id="185" name="Shape 185"/>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12</a:t>
            </a:fld>
            <a:endParaRPr lang="en-US" sz="1000">
              <a:solidFill>
                <a:srgbClr val="888888"/>
              </a:solidFill>
              <a:latin typeface="Arial"/>
              <a:ea typeface="Arial"/>
              <a:cs typeface="Arial"/>
              <a:sym typeface="Arial"/>
            </a:endParaRPr>
          </a:p>
        </p:txBody>
      </p:sp>
      <p:pic>
        <p:nvPicPr>
          <p:cNvPr id="186" name="Shape 186" descr="point.png"/>
          <p:cNvPicPr preferRelativeResize="0"/>
          <p:nvPr/>
        </p:nvPicPr>
        <p:blipFill rotWithShape="1">
          <a:blip r:embed="rId4">
            <a:alphaModFix/>
          </a:blip>
          <a:srcRect/>
          <a:stretch/>
        </p:blipFill>
        <p:spPr>
          <a:xfrm>
            <a:off x="724385" y="1264226"/>
            <a:ext cx="3116158" cy="321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13</a:t>
            </a:fld>
            <a:endParaRPr lang="en-US" sz="1000">
              <a:solidFill>
                <a:srgbClr val="888888"/>
              </a:solidFill>
              <a:latin typeface="Arial"/>
              <a:ea typeface="Arial"/>
              <a:cs typeface="Arial"/>
              <a:sym typeface="Arial"/>
            </a:endParaRPr>
          </a:p>
        </p:txBody>
      </p:sp>
      <p:pic>
        <p:nvPicPr>
          <p:cNvPr id="4" name="Shape 14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5" name="Shape 167"/>
          <p:cNvSpPr txBox="1"/>
          <p:nvPr/>
        </p:nvSpPr>
        <p:spPr>
          <a:xfrm>
            <a:off x="538979" y="1243578"/>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200" b="1" i="0" u="none" strike="noStrike" cap="none" dirty="0">
              <a:solidFill>
                <a:srgbClr val="33333D"/>
              </a:solidFill>
              <a:latin typeface="Arial"/>
              <a:ea typeface="Arial"/>
              <a:cs typeface="Arial"/>
              <a:sym typeface="Arial"/>
            </a:endParaRPr>
          </a:p>
        </p:txBody>
      </p:sp>
      <p:sp>
        <p:nvSpPr>
          <p:cNvPr id="6" name="Shape 168"/>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100" b="0" i="0" u="none" strike="noStrike" cap="none" dirty="0">
              <a:solidFill>
                <a:srgbClr val="33333D"/>
              </a:solidFill>
              <a:latin typeface="Arial"/>
              <a:ea typeface="Arial"/>
              <a:cs typeface="Arial"/>
              <a:sym typeface="Arial"/>
            </a:endParaRPr>
          </a:p>
        </p:txBody>
      </p:sp>
      <p:sp>
        <p:nvSpPr>
          <p:cNvPr id="7" name="Shape 169"/>
          <p:cNvSpPr txBox="1"/>
          <p:nvPr/>
        </p:nvSpPr>
        <p:spPr>
          <a:xfrm>
            <a:off x="2799907"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8" name="Shape 170"/>
          <p:cNvSpPr txBox="1"/>
          <p:nvPr/>
        </p:nvSpPr>
        <p:spPr>
          <a:xfrm>
            <a:off x="4801191" y="2122536"/>
            <a:ext cx="1837070" cy="2378580"/>
          </a:xfrm>
          <a:prstGeom prst="rect">
            <a:avLst/>
          </a:prstGeom>
          <a:noFill/>
          <a:ln>
            <a:noFill/>
          </a:ln>
        </p:spPr>
        <p:txBody>
          <a:bodyPr wrap="square" lIns="0" tIns="0" rIns="0" bIns="0" anchor="t" anchorCtr="0">
            <a:noAutofit/>
          </a:bodyPr>
          <a:lstStyle/>
          <a:p>
            <a:pPr marL="173736" marR="0" lvl="0" indent="-173736"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9" name="Shape 171"/>
          <p:cNvSpPr txBox="1"/>
          <p:nvPr/>
        </p:nvSpPr>
        <p:spPr>
          <a:xfrm>
            <a:off x="681428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Shape 198"/>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14</a:t>
            </a:fld>
            <a:endParaRPr lang="en-US" sz="1000">
              <a:solidFill>
                <a:srgbClr val="888888"/>
              </a:solidFill>
              <a:latin typeface="Arial"/>
              <a:ea typeface="Arial"/>
              <a:cs typeface="Arial"/>
              <a:sym typeface="Arial"/>
            </a:endParaRPr>
          </a:p>
        </p:txBody>
      </p:sp>
      <p:pic>
        <p:nvPicPr>
          <p:cNvPr id="4" name="Shape 14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5" name="Shape 167"/>
          <p:cNvSpPr txBox="1"/>
          <p:nvPr/>
        </p:nvSpPr>
        <p:spPr>
          <a:xfrm>
            <a:off x="538979" y="1243578"/>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200" b="1" i="0" u="none" strike="noStrike" cap="none" dirty="0">
              <a:solidFill>
                <a:srgbClr val="33333D"/>
              </a:solidFill>
              <a:latin typeface="Arial"/>
              <a:ea typeface="Arial"/>
              <a:cs typeface="Arial"/>
              <a:sym typeface="Arial"/>
            </a:endParaRPr>
          </a:p>
        </p:txBody>
      </p:sp>
      <p:sp>
        <p:nvSpPr>
          <p:cNvPr id="6" name="Shape 168"/>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100" b="0" i="0" u="none" strike="noStrike" cap="none" dirty="0">
              <a:solidFill>
                <a:srgbClr val="33333D"/>
              </a:solidFill>
              <a:latin typeface="Arial"/>
              <a:ea typeface="Arial"/>
              <a:cs typeface="Arial"/>
              <a:sym typeface="Arial"/>
            </a:endParaRPr>
          </a:p>
        </p:txBody>
      </p:sp>
      <p:sp>
        <p:nvSpPr>
          <p:cNvPr id="7" name="Shape 169"/>
          <p:cNvSpPr txBox="1"/>
          <p:nvPr/>
        </p:nvSpPr>
        <p:spPr>
          <a:xfrm>
            <a:off x="2799907"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8" name="Shape 170"/>
          <p:cNvSpPr txBox="1"/>
          <p:nvPr/>
        </p:nvSpPr>
        <p:spPr>
          <a:xfrm>
            <a:off x="4801191" y="2122536"/>
            <a:ext cx="1837070" cy="2378580"/>
          </a:xfrm>
          <a:prstGeom prst="rect">
            <a:avLst/>
          </a:prstGeom>
          <a:noFill/>
          <a:ln>
            <a:noFill/>
          </a:ln>
        </p:spPr>
        <p:txBody>
          <a:bodyPr wrap="square" lIns="0" tIns="0" rIns="0" bIns="0" anchor="t" anchorCtr="0">
            <a:noAutofit/>
          </a:bodyPr>
          <a:lstStyle/>
          <a:p>
            <a:pPr marL="173736" marR="0" lvl="0" indent="-173736"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9" name="Shape 171"/>
          <p:cNvSpPr txBox="1"/>
          <p:nvPr/>
        </p:nvSpPr>
        <p:spPr>
          <a:xfrm>
            <a:off x="681428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Shape 204"/>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rgbClr val="888888"/>
                </a:solidFill>
                <a:latin typeface="Arial"/>
                <a:ea typeface="Arial"/>
                <a:cs typeface="Arial"/>
                <a:sym typeface="Arial"/>
              </a:rPr>
              <a:pPr marL="0" marR="0" lvl="0" indent="0" algn="ctr" rtl="0">
                <a:spcBef>
                  <a:spcPts val="0"/>
                </a:spcBef>
                <a:buSzPct val="25000"/>
                <a:buNone/>
              </a:pPr>
              <a:t>15</a:t>
            </a:fld>
            <a:endParaRPr lang="en-US" sz="1000">
              <a:solidFill>
                <a:srgbClr val="888888"/>
              </a:solidFill>
              <a:latin typeface="Arial"/>
              <a:ea typeface="Arial"/>
              <a:cs typeface="Arial"/>
              <a:sym typeface="Arial"/>
            </a:endParaRPr>
          </a:p>
        </p:txBody>
      </p:sp>
      <p:pic>
        <p:nvPicPr>
          <p:cNvPr id="4" name="Shape 14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5" name="Shape 167"/>
          <p:cNvSpPr txBox="1"/>
          <p:nvPr/>
        </p:nvSpPr>
        <p:spPr>
          <a:xfrm>
            <a:off x="538979" y="1243578"/>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200" b="1" i="0" u="none" strike="noStrike" cap="none" dirty="0">
              <a:solidFill>
                <a:srgbClr val="33333D"/>
              </a:solidFill>
              <a:latin typeface="Arial"/>
              <a:ea typeface="Arial"/>
              <a:cs typeface="Arial"/>
              <a:sym typeface="Arial"/>
            </a:endParaRPr>
          </a:p>
        </p:txBody>
      </p:sp>
      <p:sp>
        <p:nvSpPr>
          <p:cNvPr id="6" name="Shape 168"/>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endParaRPr lang="en-US" sz="1100" b="0" i="0" u="none" strike="noStrike" cap="none" dirty="0">
              <a:solidFill>
                <a:srgbClr val="33333D"/>
              </a:solidFill>
              <a:latin typeface="Arial"/>
              <a:ea typeface="Arial"/>
              <a:cs typeface="Arial"/>
              <a:sym typeface="Arial"/>
            </a:endParaRPr>
          </a:p>
        </p:txBody>
      </p:sp>
      <p:sp>
        <p:nvSpPr>
          <p:cNvPr id="7" name="Shape 169"/>
          <p:cNvSpPr txBox="1"/>
          <p:nvPr/>
        </p:nvSpPr>
        <p:spPr>
          <a:xfrm>
            <a:off x="2799907"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8" name="Shape 170"/>
          <p:cNvSpPr txBox="1"/>
          <p:nvPr/>
        </p:nvSpPr>
        <p:spPr>
          <a:xfrm>
            <a:off x="4801191" y="2122536"/>
            <a:ext cx="1837070" cy="2378580"/>
          </a:xfrm>
          <a:prstGeom prst="rect">
            <a:avLst/>
          </a:prstGeom>
          <a:noFill/>
          <a:ln>
            <a:noFill/>
          </a:ln>
        </p:spPr>
        <p:txBody>
          <a:bodyPr wrap="square" lIns="0" tIns="0" rIns="0" bIns="0" anchor="t" anchorCtr="0">
            <a:noAutofit/>
          </a:bodyPr>
          <a:lstStyle/>
          <a:p>
            <a:pPr marL="173736" marR="0" lvl="0" indent="-173736"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
        <p:nvSpPr>
          <p:cNvPr id="9" name="Shape 171"/>
          <p:cNvSpPr txBox="1"/>
          <p:nvPr/>
        </p:nvSpPr>
        <p:spPr>
          <a:xfrm>
            <a:off x="681428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endParaRPr lang="en-US" sz="1100" b="0" i="0" u="none" strike="noStrike" cap="none" dirty="0">
              <a:solidFill>
                <a:srgbClr val="33333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p:nvPr/>
        </p:nvSpPr>
        <p:spPr>
          <a:xfrm>
            <a:off x="0" y="0"/>
            <a:ext cx="9144000" cy="3626791"/>
          </a:xfrm>
          <a:prstGeom prst="rect">
            <a:avLst/>
          </a:prstGeom>
          <a:solidFill>
            <a:srgbClr val="9EE3D6"/>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74" name="Shape 74"/>
          <p:cNvSpPr txBox="1">
            <a:spLocks noGrp="1"/>
          </p:cNvSpPr>
          <p:nvPr>
            <p:ph type="title"/>
          </p:nvPr>
        </p:nvSpPr>
        <p:spPr>
          <a:xfrm>
            <a:off x="457200" y="732465"/>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800" b="1" i="0" u="none" strike="noStrike" cap="none" dirty="0">
                <a:latin typeface="Arial"/>
                <a:ea typeface="Arial"/>
                <a:cs typeface="Arial"/>
                <a:sym typeface="Arial"/>
              </a:rPr>
              <a:t>Table of Contents</a:t>
            </a:r>
          </a:p>
        </p:txBody>
      </p:sp>
      <p:sp>
        <p:nvSpPr>
          <p:cNvPr id="75" name="Shape 75"/>
          <p:cNvSpPr txBox="1">
            <a:spLocks noGrp="1"/>
          </p:cNvSpPr>
          <p:nvPr>
            <p:ph type="body" idx="1"/>
          </p:nvPr>
        </p:nvSpPr>
        <p:spPr>
          <a:xfrm>
            <a:off x="1086884" y="1423581"/>
            <a:ext cx="6644931" cy="2297814"/>
          </a:xfrm>
          <a:prstGeom prst="rect">
            <a:avLst/>
          </a:prstGeom>
          <a:noFill/>
          <a:ln>
            <a:noFill/>
          </a:ln>
        </p:spPr>
        <p:txBody>
          <a:bodyPr wrap="square" lIns="0" tIns="0" rIns="0" bIns="0" anchor="t" anchorCtr="0">
            <a:noAutofit/>
          </a:bodyPr>
          <a:lstStyle/>
          <a:p>
            <a:pPr marL="0" marR="0" lvl="0" indent="0" algn="l" rtl="0">
              <a:lnSpc>
                <a:spcPct val="150000"/>
              </a:lnSpc>
              <a:spcBef>
                <a:spcPts val="0"/>
              </a:spcBef>
              <a:spcAft>
                <a:spcPts val="0"/>
              </a:spcAft>
              <a:buClr>
                <a:srgbClr val="09B897"/>
              </a:buClr>
              <a:buSzPct val="25000"/>
              <a:buFont typeface="Arial"/>
              <a:buNone/>
            </a:pPr>
            <a:r>
              <a:rPr lang="en-US" sz="1600" b="0" i="0" u="none" strike="noStrike" cap="none" dirty="0">
                <a:solidFill>
                  <a:srgbClr val="33333D"/>
                </a:solidFill>
                <a:latin typeface="Arial"/>
                <a:ea typeface="Arial"/>
                <a:cs typeface="Arial"/>
                <a:sym typeface="Arial"/>
              </a:rPr>
              <a:t>Introduction: Why map customer struggle points to engagement? </a:t>
            </a:r>
            <a:endParaRPr lang="en-US" sz="1600" dirty="0"/>
          </a:p>
          <a:p>
            <a:pPr marL="0" marR="0" lvl="0" indent="0" algn="l" rtl="0">
              <a:lnSpc>
                <a:spcPct val="150000"/>
              </a:lnSpc>
              <a:spcBef>
                <a:spcPts val="0"/>
              </a:spcBef>
              <a:spcAft>
                <a:spcPts val="0"/>
              </a:spcAft>
              <a:buClr>
                <a:srgbClr val="09B897"/>
              </a:buClr>
              <a:buSzPct val="25000"/>
              <a:buFont typeface="Arial"/>
              <a:buNone/>
            </a:pPr>
            <a:r>
              <a:rPr lang="en-US" sz="1600" b="0" i="0" u="none" strike="noStrike" cap="none" dirty="0" smtClean="0">
                <a:solidFill>
                  <a:srgbClr val="33333D"/>
                </a:solidFill>
                <a:latin typeface="Arial"/>
                <a:ea typeface="Arial"/>
                <a:cs typeface="Arial"/>
                <a:sym typeface="Arial"/>
              </a:rPr>
              <a:t>Transforming </a:t>
            </a:r>
            <a:r>
              <a:rPr lang="en-US" sz="1600" b="0" i="0" u="none" strike="noStrike" cap="none" dirty="0">
                <a:solidFill>
                  <a:srgbClr val="33333D"/>
                </a:solidFill>
                <a:latin typeface="Arial"/>
                <a:ea typeface="Arial"/>
                <a:cs typeface="Arial"/>
                <a:sym typeface="Arial"/>
              </a:rPr>
              <a:t>4 common struggle points into engagement </a:t>
            </a:r>
            <a:r>
              <a:rPr lang="en-US" sz="1600" b="0" i="0" u="none" strike="noStrike" cap="none" dirty="0" smtClean="0">
                <a:solidFill>
                  <a:srgbClr val="33333D"/>
                </a:solidFill>
                <a:latin typeface="Arial"/>
                <a:ea typeface="Arial"/>
                <a:cs typeface="Arial"/>
                <a:sym typeface="Arial"/>
              </a:rPr>
              <a:t>opportunities</a:t>
            </a:r>
            <a:endParaRPr lang="en-US" sz="1600" b="1" dirty="0"/>
          </a:p>
          <a:p>
            <a:pPr marL="0" marR="0" lvl="0" indent="0" algn="l" rtl="0">
              <a:lnSpc>
                <a:spcPct val="150000"/>
              </a:lnSpc>
              <a:spcBef>
                <a:spcPts val="0"/>
              </a:spcBef>
              <a:spcAft>
                <a:spcPts val="0"/>
              </a:spcAft>
              <a:buClr>
                <a:srgbClr val="09B897"/>
              </a:buClr>
              <a:buSzPct val="25000"/>
              <a:buFont typeface="Arial"/>
              <a:buNone/>
            </a:pPr>
            <a:r>
              <a:rPr lang="en-US" sz="1600" b="0" i="0" u="none" strike="noStrike" cap="none" dirty="0" smtClean="0">
                <a:solidFill>
                  <a:srgbClr val="33333D"/>
                </a:solidFill>
                <a:latin typeface="Arial"/>
                <a:ea typeface="Arial"/>
                <a:cs typeface="Arial"/>
                <a:sym typeface="Arial"/>
              </a:rPr>
              <a:t>Example</a:t>
            </a:r>
            <a:r>
              <a:rPr lang="en-US" sz="1600" b="0" i="0" u="none" strike="noStrike" cap="none" dirty="0">
                <a:solidFill>
                  <a:srgbClr val="33333D"/>
                </a:solidFill>
                <a:latin typeface="Arial"/>
                <a:ea typeface="Arial"/>
                <a:cs typeface="Arial"/>
                <a:sym typeface="Arial"/>
              </a:rPr>
              <a:t>: Coupon code </a:t>
            </a:r>
            <a:r>
              <a:rPr lang="en-US" sz="1600" b="0" i="0" u="none" strike="noStrike" cap="none" dirty="0" smtClean="0">
                <a:solidFill>
                  <a:srgbClr val="33333D"/>
                </a:solidFill>
                <a:latin typeface="Arial"/>
                <a:ea typeface="Arial"/>
                <a:cs typeface="Arial"/>
                <a:sym typeface="Arial"/>
              </a:rPr>
              <a:t>abandonment</a:t>
            </a:r>
            <a:endParaRPr lang="en-US" sz="1600" b="1" dirty="0"/>
          </a:p>
          <a:p>
            <a:pPr marL="0" marR="0" lvl="0" indent="0" algn="l" rtl="0">
              <a:lnSpc>
                <a:spcPct val="150000"/>
              </a:lnSpc>
              <a:spcBef>
                <a:spcPts val="0"/>
              </a:spcBef>
              <a:spcAft>
                <a:spcPts val="0"/>
              </a:spcAft>
              <a:buClr>
                <a:srgbClr val="09B897"/>
              </a:buClr>
              <a:buSzPct val="25000"/>
              <a:buFont typeface="Arial"/>
              <a:buNone/>
            </a:pPr>
            <a:r>
              <a:rPr lang="en-US" sz="1600" b="0" i="0" u="none" strike="noStrike" cap="none" dirty="0" smtClean="0">
                <a:solidFill>
                  <a:srgbClr val="33333D"/>
                </a:solidFill>
                <a:latin typeface="Arial"/>
                <a:ea typeface="Arial"/>
                <a:cs typeface="Arial"/>
                <a:sym typeface="Arial"/>
              </a:rPr>
              <a:t>Blank templates</a:t>
            </a:r>
            <a:endParaRPr lang="en-US" sz="1600" b="1" i="0" u="none" strike="noStrike" cap="none" dirty="0">
              <a:solidFill>
                <a:srgbClr val="33333D"/>
              </a:solidFill>
              <a:latin typeface="Arial"/>
              <a:ea typeface="Arial"/>
              <a:cs typeface="Arial"/>
              <a:sym typeface="Arial"/>
            </a:endParaRPr>
          </a:p>
        </p:txBody>
      </p:sp>
      <p:sp>
        <p:nvSpPr>
          <p:cNvPr id="76" name="Shape 76"/>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2</a:t>
            </a:fld>
            <a:endParaRPr lang="en-US" sz="1000" b="0" i="0" u="none" strike="noStrike" cap="none">
              <a:solidFill>
                <a:srgbClr val="888888"/>
              </a:solidFill>
              <a:latin typeface="Arial"/>
              <a:ea typeface="Arial"/>
              <a:cs typeface="Arial"/>
              <a:sym typeface="Arial"/>
            </a:endParaRPr>
          </a:p>
        </p:txBody>
      </p:sp>
      <p:sp>
        <p:nvSpPr>
          <p:cNvPr id="2" name="TextBox 1"/>
          <p:cNvSpPr txBox="1"/>
          <p:nvPr/>
        </p:nvSpPr>
        <p:spPr>
          <a:xfrm>
            <a:off x="7901336" y="1434208"/>
            <a:ext cx="228228" cy="1696505"/>
          </a:xfrm>
          <a:prstGeom prst="rect">
            <a:avLst/>
          </a:prstGeom>
          <a:noFill/>
        </p:spPr>
        <p:txBody>
          <a:bodyPr wrap="none" lIns="0" tIns="0" rIns="0" bIns="0" rtlCol="0">
            <a:noAutofit/>
          </a:bodyPr>
          <a:lstStyle/>
          <a:p>
            <a:pPr lvl="0" algn="r">
              <a:lnSpc>
                <a:spcPct val="150000"/>
              </a:lnSpc>
            </a:pPr>
            <a:r>
              <a:rPr lang="en-US" sz="1600" b="1" dirty="0" smtClean="0">
                <a:solidFill>
                  <a:srgbClr val="33333D"/>
                </a:solidFill>
                <a:ea typeface="Calibri"/>
                <a:sym typeface="Calibri"/>
              </a:rPr>
              <a:t>3</a:t>
            </a:r>
            <a:endParaRPr lang="en-US" sz="1600" b="1" dirty="0">
              <a:solidFill>
                <a:srgbClr val="33333D"/>
              </a:solidFill>
              <a:ea typeface="Calibri"/>
              <a:sym typeface="Calibri"/>
            </a:endParaRPr>
          </a:p>
          <a:p>
            <a:pPr lvl="0" algn="r">
              <a:lnSpc>
                <a:spcPct val="150000"/>
              </a:lnSpc>
            </a:pPr>
            <a:r>
              <a:rPr lang="en-US" sz="1600" b="1" dirty="0" smtClean="0">
                <a:solidFill>
                  <a:srgbClr val="33333D"/>
                </a:solidFill>
                <a:ea typeface="Calibri"/>
                <a:sym typeface="Calibri"/>
              </a:rPr>
              <a:t>4</a:t>
            </a:r>
            <a:endParaRPr lang="en-US" sz="1600" b="1" dirty="0">
              <a:solidFill>
                <a:srgbClr val="33333D"/>
              </a:solidFill>
              <a:ea typeface="Calibri"/>
              <a:sym typeface="Calibri"/>
            </a:endParaRPr>
          </a:p>
          <a:p>
            <a:pPr lvl="0" algn="r">
              <a:lnSpc>
                <a:spcPct val="150000"/>
              </a:lnSpc>
            </a:pPr>
            <a:r>
              <a:rPr lang="en-US" sz="1600" b="1" dirty="0" smtClean="0">
                <a:solidFill>
                  <a:srgbClr val="33333D"/>
                </a:solidFill>
                <a:ea typeface="Calibri"/>
                <a:sym typeface="Calibri"/>
              </a:rPr>
              <a:t>6</a:t>
            </a:r>
            <a:endParaRPr lang="en-US" sz="1600" b="1" dirty="0">
              <a:solidFill>
                <a:srgbClr val="33333D"/>
              </a:solidFill>
              <a:ea typeface="Calibri"/>
              <a:sym typeface="Calibri"/>
            </a:endParaRPr>
          </a:p>
          <a:p>
            <a:pPr lvl="0" algn="r">
              <a:lnSpc>
                <a:spcPct val="150000"/>
              </a:lnSpc>
            </a:pPr>
            <a:r>
              <a:rPr lang="en-US" sz="1600" b="1" dirty="0" smtClean="0">
                <a:solidFill>
                  <a:srgbClr val="33333D"/>
                </a:solidFill>
                <a:ea typeface="Calibri"/>
                <a:sym typeface="Calibri"/>
              </a:rPr>
              <a:t>13</a:t>
            </a:r>
            <a:endParaRPr lang="en-US" sz="1600" b="1" dirty="0">
              <a:solidFill>
                <a:srgbClr val="33333D"/>
              </a:solidFill>
              <a:ea typeface="Calibri"/>
              <a:sym typeface="Calibri"/>
            </a:endParaRPr>
          </a:p>
          <a:p>
            <a:pPr algn="r">
              <a:lnSpc>
                <a:spcPct val="150000"/>
              </a:lnSpc>
            </a:pPr>
            <a:endParaRPr lang="en-US" sz="1600" b="1" dirty="0">
              <a:solidFill>
                <a:srgbClr val="33333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732465"/>
            <a:ext cx="2856614" cy="368595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3200" b="1" i="0" u="none" strike="noStrike" cap="none" dirty="0">
                <a:solidFill>
                  <a:srgbClr val="33333D"/>
                </a:solidFill>
                <a:latin typeface="Arial"/>
                <a:ea typeface="Arial"/>
                <a:cs typeface="Arial"/>
                <a:sym typeface="Arial"/>
              </a:rPr>
              <a:t>Why map customer struggle points to engagement?</a:t>
            </a:r>
          </a:p>
        </p:txBody>
      </p:sp>
      <p:sp>
        <p:nvSpPr>
          <p:cNvPr id="82" name="Shape 82"/>
          <p:cNvSpPr txBox="1">
            <a:spLocks noGrp="1"/>
          </p:cNvSpPr>
          <p:nvPr>
            <p:ph type="body" idx="1"/>
          </p:nvPr>
        </p:nvSpPr>
        <p:spPr>
          <a:xfrm>
            <a:off x="3774557" y="727388"/>
            <a:ext cx="2339163" cy="4416112"/>
          </a:xfrm>
          <a:prstGeom prst="rect">
            <a:avLst/>
          </a:prstGeom>
          <a:noFill/>
          <a:ln>
            <a:noFill/>
          </a:ln>
        </p:spPr>
        <p:txBody>
          <a:bodyPr wrap="square" lIns="0" tIns="0" rIns="0" bIns="0" anchor="t" anchorCtr="0">
            <a:noAutofit/>
          </a:bodyPr>
          <a:lstStyle/>
          <a:p>
            <a:pPr marL="0" marR="0" lvl="0" indent="0" algn="l" rtl="0">
              <a:lnSpc>
                <a:spcPct val="130000"/>
              </a:lnSpc>
              <a:spcBef>
                <a:spcPts val="0"/>
              </a:spcBef>
              <a:spcAft>
                <a:spcPts val="0"/>
              </a:spcAft>
              <a:buClr>
                <a:srgbClr val="09B897"/>
              </a:buClr>
              <a:buSzPct val="25000"/>
              <a:buFont typeface="Arial"/>
              <a:buNone/>
            </a:pPr>
            <a:r>
              <a:rPr lang="en-US" sz="1200" b="1" i="0" u="none" strike="noStrike" cap="none" dirty="0">
                <a:solidFill>
                  <a:srgbClr val="33333D"/>
                </a:solidFill>
                <a:latin typeface="Arial"/>
                <a:ea typeface="Arial"/>
                <a:cs typeface="Arial"/>
                <a:sym typeface="Arial"/>
              </a:rPr>
              <a:t>Customer struggle points are opportunities. </a:t>
            </a:r>
          </a:p>
          <a:p>
            <a:pPr marL="0" marR="0" lvl="0" indent="0" algn="l" rtl="0">
              <a:lnSpc>
                <a:spcPct val="130000"/>
              </a:lnSpc>
              <a:spcBef>
                <a:spcPts val="0"/>
              </a:spcBef>
              <a:spcAft>
                <a:spcPts val="0"/>
              </a:spcAft>
              <a:buClr>
                <a:srgbClr val="09B897"/>
              </a:buClr>
              <a:buSzPct val="25000"/>
              <a:buFont typeface="Arial"/>
              <a:buNone/>
            </a:pPr>
            <a:endParaRPr sz="1200" b="0" i="0" u="none" strike="noStrike" cap="none" dirty="0">
              <a:solidFill>
                <a:srgbClr val="33333D"/>
              </a:solidFill>
              <a:latin typeface="Arial"/>
              <a:ea typeface="Arial"/>
              <a:cs typeface="Arial"/>
              <a:sym typeface="Arial"/>
            </a:endParaRPr>
          </a:p>
          <a:p>
            <a:pPr marL="0" marR="0" lvl="0" indent="0" algn="l" rtl="0">
              <a:lnSpc>
                <a:spcPct val="130000"/>
              </a:lnSpc>
              <a:spcBef>
                <a:spcPts val="0"/>
              </a:spcBef>
              <a:spcAft>
                <a:spcPts val="0"/>
              </a:spcAft>
              <a:buClr>
                <a:srgbClr val="09B897"/>
              </a:buClr>
              <a:buSzPct val="25000"/>
              <a:buFont typeface="Arial"/>
              <a:buNone/>
            </a:pPr>
            <a:r>
              <a:rPr lang="en-US" sz="1200" b="0" i="0" u="none" strike="noStrike" cap="none" dirty="0">
                <a:solidFill>
                  <a:srgbClr val="33333D"/>
                </a:solidFill>
                <a:latin typeface="Arial"/>
                <a:ea typeface="Arial"/>
                <a:cs typeface="Arial"/>
                <a:sym typeface="Arial"/>
              </a:rPr>
              <a:t>No matter where friction happens in the sales funnel, from awareness to service, when you successfully map common sources of friction to the right engagement opportunities, you’ll see higher conversion rates and an improved customer experience. </a:t>
            </a:r>
          </a:p>
          <a:p>
            <a:pPr marL="0" marR="0" lvl="0" indent="0" algn="l" rtl="0">
              <a:lnSpc>
                <a:spcPct val="130000"/>
              </a:lnSpc>
              <a:spcBef>
                <a:spcPts val="0"/>
              </a:spcBef>
              <a:spcAft>
                <a:spcPts val="0"/>
              </a:spcAft>
              <a:buClr>
                <a:srgbClr val="09B897"/>
              </a:buClr>
              <a:buSzPct val="25000"/>
              <a:buFont typeface="Arial"/>
              <a:buNone/>
            </a:pPr>
            <a:endParaRPr sz="1200" b="0" i="0" u="none" strike="noStrike" cap="none" dirty="0">
              <a:solidFill>
                <a:srgbClr val="09B897"/>
              </a:solidFill>
              <a:latin typeface="Arial"/>
              <a:ea typeface="Arial"/>
              <a:cs typeface="Arial"/>
              <a:sym typeface="Arial"/>
            </a:endParaRPr>
          </a:p>
          <a:p>
            <a:pPr marL="0" marR="0" lvl="0" indent="0" algn="l" rtl="0">
              <a:lnSpc>
                <a:spcPct val="130000"/>
              </a:lnSpc>
              <a:spcBef>
                <a:spcPts val="0"/>
              </a:spcBef>
              <a:buClr>
                <a:srgbClr val="09B897"/>
              </a:buClr>
              <a:buSzPct val="25000"/>
              <a:buFont typeface="Arial"/>
              <a:buNone/>
            </a:pPr>
            <a:r>
              <a:rPr lang="en-US" sz="1400" b="1" i="1" u="none" strike="noStrike" cap="none" dirty="0">
                <a:solidFill>
                  <a:srgbClr val="09B897"/>
                </a:solidFill>
                <a:latin typeface="Arial"/>
                <a:ea typeface="Arial"/>
                <a:cs typeface="Arial"/>
                <a:sym typeface="Arial"/>
              </a:rPr>
              <a:t>The struggle looks different at different points along the buying journey. </a:t>
            </a:r>
          </a:p>
        </p:txBody>
      </p:sp>
      <p:sp>
        <p:nvSpPr>
          <p:cNvPr id="83" name="Shape 83"/>
          <p:cNvSpPr txBox="1">
            <a:spLocks noGrp="1"/>
          </p:cNvSpPr>
          <p:nvPr>
            <p:ph type="body" idx="2"/>
          </p:nvPr>
        </p:nvSpPr>
        <p:spPr>
          <a:xfrm>
            <a:off x="6450419" y="727388"/>
            <a:ext cx="2356884" cy="2963466"/>
          </a:xfrm>
          <a:prstGeom prst="rect">
            <a:avLst/>
          </a:prstGeom>
          <a:noFill/>
          <a:ln>
            <a:noFill/>
          </a:ln>
        </p:spPr>
        <p:txBody>
          <a:bodyPr wrap="square" lIns="0" tIns="0" rIns="0" bIns="0" anchor="t" anchorCtr="0">
            <a:noAutofit/>
          </a:bodyPr>
          <a:lstStyle/>
          <a:p>
            <a:pPr marL="0" marR="0" lvl="0" indent="0" algn="l" rtl="0">
              <a:lnSpc>
                <a:spcPct val="130000"/>
              </a:lnSpc>
              <a:spcBef>
                <a:spcPts val="0"/>
              </a:spcBef>
              <a:spcAft>
                <a:spcPts val="0"/>
              </a:spcAft>
              <a:buClr>
                <a:srgbClr val="09B897"/>
              </a:buClr>
              <a:buSzPct val="25000"/>
              <a:buFont typeface="Arial"/>
              <a:buNone/>
            </a:pPr>
            <a:r>
              <a:rPr lang="en-US" sz="1200" b="0" i="0" u="none" strike="noStrike" cap="none">
                <a:solidFill>
                  <a:srgbClr val="33333D"/>
                </a:solidFill>
                <a:latin typeface="Arial"/>
                <a:ea typeface="Arial"/>
                <a:cs typeface="Arial"/>
                <a:sym typeface="Arial"/>
              </a:rPr>
              <a:t>The trick is to identify the friction points and map them to effective engagements, based on your specific performance indicators and business objectives. </a:t>
            </a:r>
          </a:p>
          <a:p>
            <a:pPr marL="0" marR="0" lvl="0" indent="0" algn="l" rtl="0">
              <a:lnSpc>
                <a:spcPct val="130000"/>
              </a:lnSpc>
              <a:spcBef>
                <a:spcPts val="0"/>
              </a:spcBef>
              <a:buClr>
                <a:srgbClr val="09B897"/>
              </a:buClr>
              <a:buSzPct val="25000"/>
              <a:buFont typeface="Arial"/>
              <a:buNone/>
            </a:pPr>
            <a:r>
              <a:rPr lang="en-US" sz="1200" b="0" i="0" u="none" strike="noStrike" cap="none">
                <a:solidFill>
                  <a:srgbClr val="33333D"/>
                </a:solidFill>
                <a:latin typeface="Arial"/>
                <a:ea typeface="Arial"/>
                <a:cs typeface="Arial"/>
                <a:sym typeface="Arial"/>
              </a:rPr>
              <a:t>For some brands, success might be measured in conversion rates. For others, it’s measured in increasing margins. For both, elevating customer satisfaction is a critical KPI for competitive differentiation. </a:t>
            </a:r>
          </a:p>
        </p:txBody>
      </p:sp>
      <p:sp>
        <p:nvSpPr>
          <p:cNvPr id="84" name="Shape 84"/>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3</a:t>
            </a:fld>
            <a:endParaRPr lang="en-US" sz="1000" b="0" i="0" u="none" strike="noStrike" cap="none">
              <a:solidFill>
                <a:srgbClr val="88888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732465"/>
            <a:ext cx="2856614" cy="368595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3200" b="1" i="0" u="none" strike="noStrike" cap="none" dirty="0">
                <a:solidFill>
                  <a:srgbClr val="33333D"/>
                </a:solidFill>
                <a:latin typeface="Arial"/>
                <a:ea typeface="Arial"/>
                <a:cs typeface="Arial"/>
                <a:sym typeface="Arial"/>
              </a:rPr>
              <a:t>Transforming 4 common struggle points into engagement opportunities</a:t>
            </a:r>
          </a:p>
        </p:txBody>
      </p:sp>
      <p:sp>
        <p:nvSpPr>
          <p:cNvPr id="90" name="Shape 90"/>
          <p:cNvSpPr txBox="1">
            <a:spLocks noGrp="1"/>
          </p:cNvSpPr>
          <p:nvPr>
            <p:ph type="body" idx="1"/>
          </p:nvPr>
        </p:nvSpPr>
        <p:spPr>
          <a:xfrm>
            <a:off x="3774557" y="727388"/>
            <a:ext cx="2339163" cy="2963466"/>
          </a:xfrm>
          <a:prstGeom prst="rect">
            <a:avLst/>
          </a:prstGeom>
          <a:noFill/>
          <a:ln>
            <a:noFill/>
          </a:ln>
        </p:spPr>
        <p:txBody>
          <a:bodyPr wrap="square" lIns="0" tIns="0" rIns="0" bIns="0" anchor="t" anchorCtr="0">
            <a:noAutofit/>
          </a:bodyPr>
          <a:lstStyle/>
          <a:p>
            <a:pPr marL="0" marR="0" lvl="0" indent="0" algn="l" rtl="0">
              <a:lnSpc>
                <a:spcPct val="130000"/>
              </a:lnSpc>
              <a:spcBef>
                <a:spcPts val="0"/>
              </a:spcBef>
              <a:spcAft>
                <a:spcPts val="0"/>
              </a:spcAft>
              <a:buClr>
                <a:srgbClr val="09B897"/>
              </a:buClr>
              <a:buSzPct val="25000"/>
              <a:buFont typeface="Arial"/>
              <a:buNone/>
            </a:pPr>
            <a:r>
              <a:rPr lang="en-US" sz="1200" b="0" i="0" u="none" strike="noStrike" cap="none" dirty="0">
                <a:solidFill>
                  <a:srgbClr val="33333D"/>
                </a:solidFill>
                <a:latin typeface="Arial"/>
                <a:ea typeface="Arial"/>
                <a:cs typeface="Arial"/>
                <a:sym typeface="Arial"/>
              </a:rPr>
              <a:t>Begin by leveraging your analytics resources and talking with your subject matter experts about repetitive inquiries or common roadblocks in the customer journey. </a:t>
            </a:r>
            <a:r>
              <a:rPr lang="en-US" sz="1200" b="1" i="0" u="none" strike="noStrike" cap="none" dirty="0">
                <a:solidFill>
                  <a:srgbClr val="33333D"/>
                </a:solidFill>
                <a:latin typeface="Arial"/>
                <a:ea typeface="Arial"/>
                <a:cs typeface="Arial"/>
                <a:sym typeface="Arial"/>
              </a:rPr>
              <a:t>Use the data to prioritize which struggle points to address first. </a:t>
            </a:r>
            <a:r>
              <a:rPr lang="en-US" sz="1200" b="0" i="0" u="none" strike="noStrike" cap="none" dirty="0">
                <a:solidFill>
                  <a:srgbClr val="33333D"/>
                </a:solidFill>
                <a:latin typeface="Arial"/>
                <a:ea typeface="Arial"/>
                <a:cs typeface="Arial"/>
                <a:sym typeface="Arial"/>
              </a:rPr>
              <a:t>Then, look at where customers are struggling in each buying stage – awareness, consideration, conversion, </a:t>
            </a:r>
          </a:p>
          <a:p>
            <a:pPr marL="0" marR="0" lvl="0" indent="0" algn="l" rtl="0">
              <a:lnSpc>
                <a:spcPct val="130000"/>
              </a:lnSpc>
              <a:spcBef>
                <a:spcPts val="0"/>
              </a:spcBef>
              <a:buClr>
                <a:srgbClr val="09B897"/>
              </a:buClr>
              <a:buSzPct val="25000"/>
              <a:buFont typeface="Arial"/>
              <a:buNone/>
            </a:pPr>
            <a:r>
              <a:rPr lang="en-US" sz="1200" b="0" i="0" u="none" strike="noStrike" cap="none" dirty="0">
                <a:solidFill>
                  <a:srgbClr val="33333D"/>
                </a:solidFill>
                <a:latin typeface="Arial"/>
                <a:ea typeface="Arial"/>
                <a:cs typeface="Arial"/>
                <a:sym typeface="Arial"/>
              </a:rPr>
              <a:t>service – and map to an appropriate engagement. </a:t>
            </a:r>
          </a:p>
        </p:txBody>
      </p:sp>
      <p:sp>
        <p:nvSpPr>
          <p:cNvPr id="91" name="Shape 91"/>
          <p:cNvSpPr txBox="1">
            <a:spLocks noGrp="1"/>
          </p:cNvSpPr>
          <p:nvPr>
            <p:ph type="body" idx="2"/>
          </p:nvPr>
        </p:nvSpPr>
        <p:spPr>
          <a:xfrm>
            <a:off x="6450419" y="727388"/>
            <a:ext cx="2356884" cy="2963466"/>
          </a:xfrm>
          <a:prstGeom prst="rect">
            <a:avLst/>
          </a:prstGeom>
          <a:noFill/>
          <a:ln>
            <a:noFill/>
          </a:ln>
        </p:spPr>
        <p:txBody>
          <a:bodyPr wrap="square" lIns="0" tIns="0" rIns="0" bIns="0" anchor="t" anchorCtr="0">
            <a:noAutofit/>
          </a:bodyPr>
          <a:lstStyle/>
          <a:p>
            <a:pPr marL="0" marR="0" lvl="0" indent="0" algn="l" rtl="0">
              <a:lnSpc>
                <a:spcPct val="130000"/>
              </a:lnSpc>
              <a:spcBef>
                <a:spcPts val="0"/>
              </a:spcBef>
              <a:buClr>
                <a:srgbClr val="09B897"/>
              </a:buClr>
              <a:buSzPct val="25000"/>
              <a:buFont typeface="Arial"/>
              <a:buNone/>
            </a:pPr>
            <a:r>
              <a:rPr lang="en-US" sz="1200" b="0" i="0" u="none" strike="noStrike" cap="none">
                <a:solidFill>
                  <a:srgbClr val="33333D"/>
                </a:solidFill>
                <a:latin typeface="Arial"/>
                <a:ea typeface="Arial"/>
                <a:cs typeface="Arial"/>
                <a:sym typeface="Arial"/>
              </a:rPr>
              <a:t>In the earlier stages, your engagement will be more subtle, while later-stage frustrations will call for a more overt response.</a:t>
            </a:r>
          </a:p>
        </p:txBody>
      </p:sp>
      <p:pic>
        <p:nvPicPr>
          <p:cNvPr id="92" name="Shape 92" descr="map.png"/>
          <p:cNvPicPr preferRelativeResize="0"/>
          <p:nvPr/>
        </p:nvPicPr>
        <p:blipFill rotWithShape="1">
          <a:blip r:embed="rId3">
            <a:alphaModFix/>
          </a:blip>
          <a:srcRect/>
          <a:stretch/>
        </p:blipFill>
        <p:spPr>
          <a:xfrm>
            <a:off x="6450419" y="2051854"/>
            <a:ext cx="2204293" cy="2547457"/>
          </a:xfrm>
          <a:prstGeom prst="rect">
            <a:avLst/>
          </a:prstGeom>
          <a:noFill/>
          <a:ln>
            <a:noFill/>
          </a:ln>
        </p:spPr>
      </p:pic>
      <p:sp>
        <p:nvSpPr>
          <p:cNvPr id="93" name="Shape 93"/>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4</a:t>
            </a:fld>
            <a:endParaRPr lang="en-US" sz="1000" b="0" i="0" u="none" strike="noStrike" cap="none">
              <a:solidFill>
                <a:srgbClr val="888888"/>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513907"/>
            <a:ext cx="8229600" cy="549322"/>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800" b="1" i="0" u="none" strike="noStrike" cap="none">
                <a:solidFill>
                  <a:srgbClr val="33333D"/>
                </a:solidFill>
                <a:latin typeface="Arial"/>
                <a:ea typeface="Arial"/>
                <a:cs typeface="Arial"/>
                <a:sym typeface="Arial"/>
              </a:rPr>
              <a:t>Let’s look at four common struggle points </a:t>
            </a:r>
            <a:br>
              <a:rPr lang="en-US" sz="2800" b="1" i="0" u="none" strike="noStrike" cap="none">
                <a:solidFill>
                  <a:srgbClr val="33333D"/>
                </a:solidFill>
                <a:latin typeface="Arial"/>
                <a:ea typeface="Arial"/>
                <a:cs typeface="Arial"/>
                <a:sym typeface="Arial"/>
              </a:rPr>
            </a:br>
            <a:r>
              <a:rPr lang="en-US" sz="2800" b="1" i="0" u="none" strike="noStrike" cap="none">
                <a:solidFill>
                  <a:srgbClr val="33333D"/>
                </a:solidFill>
                <a:latin typeface="Arial"/>
                <a:ea typeface="Arial"/>
                <a:cs typeface="Arial"/>
                <a:sym typeface="Arial"/>
              </a:rPr>
              <a:t>by buying stage.</a:t>
            </a:r>
          </a:p>
        </p:txBody>
      </p:sp>
      <p:sp>
        <p:nvSpPr>
          <p:cNvPr id="99" name="Shape 99"/>
          <p:cNvSpPr txBox="1">
            <a:spLocks noGrp="1"/>
          </p:cNvSpPr>
          <p:nvPr>
            <p:ph type="body" idx="1"/>
          </p:nvPr>
        </p:nvSpPr>
        <p:spPr>
          <a:xfrm>
            <a:off x="457201" y="1897670"/>
            <a:ext cx="1911497" cy="2545556"/>
          </a:xfrm>
          <a:prstGeom prst="rect">
            <a:avLst/>
          </a:prstGeom>
          <a:noFill/>
          <a:ln>
            <a:noFill/>
          </a:ln>
        </p:spPr>
        <p:txBody>
          <a:bodyPr wrap="square" lIns="0" tIns="0" rIns="0" bIns="0" anchor="t" anchorCtr="0">
            <a:noAutofit/>
          </a:bodyPr>
          <a:lstStyle/>
          <a:p>
            <a:pPr marL="0" marR="0" lvl="0" indent="0" algn="l" rtl="0">
              <a:lnSpc>
                <a:spcPct val="110000"/>
              </a:lnSpc>
              <a:spcBef>
                <a:spcPts val="0"/>
              </a:spcBef>
              <a:spcAft>
                <a:spcPts val="0"/>
              </a:spcAft>
              <a:buClr>
                <a:srgbClr val="09B897"/>
              </a:buClr>
              <a:buSzPct val="25000"/>
              <a:buFont typeface="Arial"/>
              <a:buNone/>
            </a:pPr>
            <a:r>
              <a:rPr lang="en-US" sz="1200" b="1" i="0" u="none" strike="noStrike" cap="none" dirty="0">
                <a:solidFill>
                  <a:srgbClr val="09B897"/>
                </a:solidFill>
                <a:latin typeface="Arial"/>
                <a:ea typeface="Arial"/>
                <a:cs typeface="Arial"/>
                <a:sym typeface="Arial"/>
              </a:rPr>
              <a:t>1. Awareness</a:t>
            </a:r>
          </a:p>
          <a:p>
            <a:pPr marL="0" marR="0" lvl="0" indent="0" algn="l" rtl="0">
              <a:lnSpc>
                <a:spcPct val="110000"/>
              </a:lnSpc>
              <a:spcBef>
                <a:spcPts val="0"/>
              </a:spcBef>
              <a:spcAft>
                <a:spcPts val="0"/>
              </a:spcAft>
              <a:buClr>
                <a:srgbClr val="09B897"/>
              </a:buClr>
              <a:buSzPct val="25000"/>
              <a:buFont typeface="Arial"/>
              <a:buNone/>
            </a:pPr>
            <a:r>
              <a:rPr lang="en-US" sz="1000" b="1" i="0" u="none" strike="noStrike" cap="none" dirty="0">
                <a:solidFill>
                  <a:srgbClr val="33333D"/>
                </a:solidFill>
                <a:latin typeface="Arial"/>
                <a:ea typeface="Arial"/>
                <a:cs typeface="Arial"/>
                <a:sym typeface="Arial"/>
              </a:rPr>
              <a:t>A common problem with visitors who are new to your site is a high bounce rate. </a:t>
            </a:r>
            <a:r>
              <a:rPr lang="en-US" sz="1000" b="0" i="0" u="none" strike="noStrike" cap="none" dirty="0">
                <a:solidFill>
                  <a:srgbClr val="33333D"/>
                </a:solidFill>
                <a:latin typeface="Arial"/>
                <a:ea typeface="Arial"/>
                <a:cs typeface="Arial"/>
                <a:sym typeface="Arial"/>
              </a:rPr>
              <a:t>To improve that metric, start with a subtle change in engagement, perhaps a simple greeting or some sales information. </a:t>
            </a:r>
          </a:p>
          <a:p>
            <a:pPr marL="0" marR="0" lvl="0" indent="0" algn="l" rtl="0">
              <a:lnSpc>
                <a:spcPct val="110000"/>
              </a:lnSpc>
              <a:spcBef>
                <a:spcPts val="0"/>
              </a:spcBef>
              <a:spcAft>
                <a:spcPts val="0"/>
              </a:spcAft>
              <a:buClr>
                <a:srgbClr val="09B897"/>
              </a:buClr>
              <a:buSzPct val="25000"/>
              <a:buFont typeface="Arial"/>
              <a:buNone/>
            </a:pPr>
            <a:endParaRPr sz="1000" b="0" i="0" u="none" strike="noStrike" cap="none" dirty="0">
              <a:solidFill>
                <a:srgbClr val="33333D"/>
              </a:solidFill>
              <a:latin typeface="Arial"/>
              <a:ea typeface="Arial"/>
              <a:cs typeface="Arial"/>
              <a:sym typeface="Arial"/>
            </a:endParaRPr>
          </a:p>
          <a:p>
            <a:pPr marL="0" marR="0" lvl="0" indent="0" algn="l" rtl="0">
              <a:lnSpc>
                <a:spcPct val="110000"/>
              </a:lnSpc>
              <a:spcBef>
                <a:spcPts val="0"/>
              </a:spcBef>
              <a:buClr>
                <a:srgbClr val="09B897"/>
              </a:buClr>
              <a:buSzPct val="25000"/>
              <a:buFont typeface="Arial"/>
              <a:buNone/>
            </a:pPr>
            <a:r>
              <a:rPr lang="en-US" sz="1000" b="0" i="0" u="none" strike="noStrike" cap="none" dirty="0">
                <a:solidFill>
                  <a:srgbClr val="33333D"/>
                </a:solidFill>
                <a:latin typeface="Arial"/>
                <a:ea typeface="Arial"/>
                <a:cs typeface="Arial"/>
                <a:sym typeface="Arial"/>
              </a:rPr>
              <a:t>Potential buyers will decide quickly whether your goods or services are relevant to them, so engaging them quickly with helpful content is key.</a:t>
            </a:r>
          </a:p>
        </p:txBody>
      </p:sp>
      <p:sp>
        <p:nvSpPr>
          <p:cNvPr id="100" name="Shape 100"/>
          <p:cNvSpPr txBox="1">
            <a:spLocks noGrp="1"/>
          </p:cNvSpPr>
          <p:nvPr>
            <p:ph type="body" idx="2"/>
          </p:nvPr>
        </p:nvSpPr>
        <p:spPr>
          <a:xfrm>
            <a:off x="2594017" y="1897670"/>
            <a:ext cx="1873102" cy="3150596"/>
          </a:xfrm>
          <a:prstGeom prst="rect">
            <a:avLst/>
          </a:prstGeom>
          <a:noFill/>
          <a:ln>
            <a:noFill/>
          </a:ln>
        </p:spPr>
        <p:txBody>
          <a:bodyPr wrap="square" lIns="0" tIns="0" rIns="0" bIns="0" anchor="t" anchorCtr="0">
            <a:noAutofit/>
          </a:bodyPr>
          <a:lstStyle/>
          <a:p>
            <a:pPr marL="0" marR="0" lvl="0" indent="0" algn="l" rtl="0">
              <a:lnSpc>
                <a:spcPct val="110000"/>
              </a:lnSpc>
              <a:spcBef>
                <a:spcPts val="0"/>
              </a:spcBef>
              <a:spcAft>
                <a:spcPts val="0"/>
              </a:spcAft>
              <a:buClr>
                <a:srgbClr val="09B897"/>
              </a:buClr>
              <a:buSzPct val="25000"/>
              <a:buFont typeface="Arial"/>
              <a:buNone/>
            </a:pPr>
            <a:r>
              <a:rPr lang="en-US" sz="1200" b="1" i="0" u="none" strike="noStrike" cap="none" dirty="0">
                <a:solidFill>
                  <a:srgbClr val="09B897"/>
                </a:solidFill>
                <a:latin typeface="Arial"/>
                <a:ea typeface="Arial"/>
                <a:cs typeface="Arial"/>
                <a:sym typeface="Arial"/>
              </a:rPr>
              <a:t>2. Consideration </a:t>
            </a:r>
          </a:p>
          <a:p>
            <a:pPr marL="0" marR="0" lvl="0" indent="0" algn="l" rtl="0">
              <a:lnSpc>
                <a:spcPct val="110000"/>
              </a:lnSpc>
              <a:spcBef>
                <a:spcPts val="0"/>
              </a:spcBef>
              <a:spcAft>
                <a:spcPts val="0"/>
              </a:spcAft>
              <a:buClr>
                <a:srgbClr val="09B897"/>
              </a:buClr>
              <a:buSzPct val="25000"/>
              <a:buFont typeface="Arial"/>
              <a:buNone/>
            </a:pPr>
            <a:r>
              <a:rPr lang="en-US" sz="1000" b="1" i="0" u="none" strike="noStrike" cap="none" dirty="0">
                <a:solidFill>
                  <a:srgbClr val="33333D"/>
                </a:solidFill>
                <a:latin typeface="Arial"/>
                <a:ea typeface="Arial"/>
                <a:cs typeface="Arial"/>
                <a:sym typeface="Arial"/>
              </a:rPr>
              <a:t>Friction at the consideration stage is often related to hesitation or indecision in choosing between products. </a:t>
            </a:r>
            <a:r>
              <a:rPr lang="en-US" sz="1000" b="0" i="0" u="none" strike="noStrike" cap="none" dirty="0">
                <a:solidFill>
                  <a:srgbClr val="33333D"/>
                </a:solidFill>
                <a:latin typeface="Arial"/>
                <a:ea typeface="Arial"/>
                <a:cs typeface="Arial"/>
                <a:sym typeface="Arial"/>
              </a:rPr>
              <a:t>Typically, this means the buyer needs more information and will benefit from proactive outreach such as a buying guide or product comparison. </a:t>
            </a:r>
          </a:p>
          <a:p>
            <a:pPr marL="0" marR="0" lvl="0" indent="0" algn="l" rtl="0">
              <a:lnSpc>
                <a:spcPct val="110000"/>
              </a:lnSpc>
              <a:spcBef>
                <a:spcPts val="0"/>
              </a:spcBef>
              <a:spcAft>
                <a:spcPts val="0"/>
              </a:spcAft>
              <a:buClr>
                <a:srgbClr val="09B897"/>
              </a:buClr>
              <a:buSzPct val="25000"/>
              <a:buFont typeface="Arial"/>
              <a:buNone/>
            </a:pPr>
            <a:endParaRPr sz="1000" b="0" i="0" u="none" strike="noStrike" cap="none" dirty="0">
              <a:solidFill>
                <a:srgbClr val="33333D"/>
              </a:solidFill>
              <a:latin typeface="Arial"/>
              <a:ea typeface="Arial"/>
              <a:cs typeface="Arial"/>
              <a:sym typeface="Arial"/>
            </a:endParaRPr>
          </a:p>
          <a:p>
            <a:pPr marL="0" marR="0" lvl="0" indent="0" algn="l" rtl="0">
              <a:lnSpc>
                <a:spcPct val="110000"/>
              </a:lnSpc>
              <a:spcBef>
                <a:spcPts val="0"/>
              </a:spcBef>
              <a:buClr>
                <a:srgbClr val="09B897"/>
              </a:buClr>
              <a:buSzPct val="25000"/>
              <a:buFont typeface="Arial"/>
              <a:buNone/>
            </a:pPr>
            <a:r>
              <a:rPr lang="en-US" sz="1000" b="0" i="0" u="none" strike="noStrike" cap="none" dirty="0">
                <a:solidFill>
                  <a:srgbClr val="33333D"/>
                </a:solidFill>
                <a:latin typeface="Arial"/>
                <a:ea typeface="Arial"/>
                <a:cs typeface="Arial"/>
                <a:sym typeface="Arial"/>
              </a:rPr>
              <a:t>You can also take this opportunity to steer customers </a:t>
            </a:r>
            <a:br>
              <a:rPr lang="en-US" sz="1000" b="0" i="0" u="none" strike="noStrike" cap="none" dirty="0">
                <a:solidFill>
                  <a:srgbClr val="33333D"/>
                </a:solidFill>
                <a:latin typeface="Arial"/>
                <a:ea typeface="Arial"/>
                <a:cs typeface="Arial"/>
                <a:sym typeface="Arial"/>
              </a:rPr>
            </a:br>
            <a:r>
              <a:rPr lang="en-US" sz="1000" b="0" i="0" u="none" strike="noStrike" cap="none" dirty="0">
                <a:solidFill>
                  <a:srgbClr val="33333D"/>
                </a:solidFill>
                <a:latin typeface="Arial"/>
                <a:ea typeface="Arial"/>
                <a:cs typeface="Arial"/>
                <a:sym typeface="Arial"/>
              </a:rPr>
              <a:t>in a buying direction, such as featured or higher-margin products.</a:t>
            </a:r>
          </a:p>
        </p:txBody>
      </p:sp>
      <p:sp>
        <p:nvSpPr>
          <p:cNvPr id="101" name="Shape 101"/>
          <p:cNvSpPr txBox="1"/>
          <p:nvPr/>
        </p:nvSpPr>
        <p:spPr>
          <a:xfrm>
            <a:off x="4708123" y="1897670"/>
            <a:ext cx="1997016" cy="3256922"/>
          </a:xfrm>
          <a:prstGeom prst="rect">
            <a:avLst/>
          </a:prstGeom>
          <a:noFill/>
          <a:ln>
            <a:noFill/>
          </a:ln>
        </p:spPr>
        <p:txBody>
          <a:bodyPr wrap="square" lIns="0" tIns="0" rIns="0" bIns="0" anchor="t" anchorCtr="0">
            <a:noAutofit/>
          </a:bodyPr>
          <a:lstStyle/>
          <a:p>
            <a:pPr marL="0" marR="0" lvl="0" indent="0" algn="l" rtl="0">
              <a:lnSpc>
                <a:spcPct val="110000"/>
              </a:lnSpc>
              <a:spcBef>
                <a:spcPts val="0"/>
              </a:spcBef>
              <a:spcAft>
                <a:spcPts val="0"/>
              </a:spcAft>
              <a:buClr>
                <a:srgbClr val="09B897"/>
              </a:buClr>
              <a:buSzPct val="25000"/>
              <a:buFont typeface="Arial"/>
              <a:buNone/>
            </a:pPr>
            <a:r>
              <a:rPr lang="en-US" sz="1200" b="1" i="0" u="none" strike="noStrike" cap="none" dirty="0">
                <a:solidFill>
                  <a:srgbClr val="09B897"/>
                </a:solidFill>
                <a:latin typeface="Arial"/>
                <a:ea typeface="Arial"/>
                <a:cs typeface="Arial"/>
                <a:sym typeface="Arial"/>
              </a:rPr>
              <a:t>3. Conversion</a:t>
            </a:r>
          </a:p>
          <a:p>
            <a:pPr marL="0" marR="0" lvl="0" indent="0" algn="l" rtl="0">
              <a:lnSpc>
                <a:spcPct val="110000"/>
              </a:lnSpc>
              <a:spcBef>
                <a:spcPts val="0"/>
              </a:spcBef>
              <a:spcAft>
                <a:spcPts val="0"/>
              </a:spcAft>
              <a:buClr>
                <a:srgbClr val="09B897"/>
              </a:buClr>
              <a:buSzPct val="25000"/>
              <a:buFont typeface="Arial"/>
              <a:buNone/>
            </a:pPr>
            <a:r>
              <a:rPr lang="en-US" sz="1000" b="1" i="0" u="none" strike="noStrike" cap="none" dirty="0" smtClean="0">
                <a:solidFill>
                  <a:srgbClr val="33333D"/>
                </a:solidFill>
                <a:latin typeface="Arial"/>
                <a:ea typeface="Arial"/>
                <a:cs typeface="Arial"/>
                <a:sym typeface="Arial"/>
              </a:rPr>
              <a:t>10% to 20% </a:t>
            </a:r>
            <a:r>
              <a:rPr lang="en-US" sz="1000" b="1" i="0" u="none" strike="noStrike" cap="none" dirty="0">
                <a:solidFill>
                  <a:srgbClr val="33333D"/>
                </a:solidFill>
                <a:latin typeface="Arial"/>
                <a:ea typeface="Arial"/>
                <a:cs typeface="Arial"/>
                <a:sym typeface="Arial"/>
              </a:rPr>
              <a:t>of shoppers who click the checkout icon don’t follow through with a purchase. </a:t>
            </a:r>
            <a:r>
              <a:rPr lang="en-US" sz="1000" b="0" i="0" u="none" strike="noStrike" cap="none" dirty="0">
                <a:solidFill>
                  <a:srgbClr val="33333D"/>
                </a:solidFill>
                <a:latin typeface="Arial"/>
                <a:ea typeface="Arial"/>
                <a:cs typeface="Arial"/>
                <a:sym typeface="Arial"/>
              </a:rPr>
              <a:t>Common struggle points here include coupon code errors and credit card validation issues. </a:t>
            </a:r>
          </a:p>
          <a:p>
            <a:pPr marL="0" marR="0" lvl="0" indent="0" algn="l" rtl="0">
              <a:lnSpc>
                <a:spcPct val="110000"/>
              </a:lnSpc>
              <a:spcBef>
                <a:spcPts val="0"/>
              </a:spcBef>
              <a:spcAft>
                <a:spcPts val="0"/>
              </a:spcAft>
              <a:buClr>
                <a:srgbClr val="09B897"/>
              </a:buClr>
              <a:buFont typeface="Arial"/>
              <a:buNone/>
            </a:pPr>
            <a:endParaRPr sz="1000" b="0" i="0" u="none" strike="noStrike" cap="none" dirty="0">
              <a:solidFill>
                <a:srgbClr val="33333D"/>
              </a:solidFill>
              <a:latin typeface="Arial"/>
              <a:ea typeface="Arial"/>
              <a:cs typeface="Arial"/>
              <a:sym typeface="Arial"/>
            </a:endParaRPr>
          </a:p>
          <a:p>
            <a:pPr marL="0" marR="0" lvl="0" indent="0" algn="l" rtl="0">
              <a:lnSpc>
                <a:spcPct val="110000"/>
              </a:lnSpc>
              <a:spcBef>
                <a:spcPts val="0"/>
              </a:spcBef>
              <a:buClr>
                <a:srgbClr val="09B897"/>
              </a:buClr>
              <a:buSzPct val="25000"/>
              <a:buFont typeface="Arial"/>
              <a:buNone/>
            </a:pPr>
            <a:r>
              <a:rPr lang="en-US" sz="1000" b="0" i="0" u="none" strike="noStrike" cap="none" dirty="0">
                <a:solidFill>
                  <a:srgbClr val="33333D"/>
                </a:solidFill>
                <a:latin typeface="Arial"/>
                <a:ea typeface="Arial"/>
                <a:cs typeface="Arial"/>
                <a:sym typeface="Arial"/>
              </a:rPr>
              <a:t>These frustrations can cause your customers to either call you on the phone (your most expensive channel) or abandon altogether. Use your analytics to zero in on the most frequent checkout error for your vertical, and devise an engagement strategy to address it. </a:t>
            </a:r>
          </a:p>
        </p:txBody>
      </p:sp>
      <p:sp>
        <p:nvSpPr>
          <p:cNvPr id="102" name="Shape 102"/>
          <p:cNvSpPr txBox="1"/>
          <p:nvPr/>
        </p:nvSpPr>
        <p:spPr>
          <a:xfrm>
            <a:off x="6946932" y="1897670"/>
            <a:ext cx="1937792" cy="3150596"/>
          </a:xfrm>
          <a:prstGeom prst="rect">
            <a:avLst/>
          </a:prstGeom>
          <a:noFill/>
          <a:ln>
            <a:noFill/>
          </a:ln>
        </p:spPr>
        <p:txBody>
          <a:bodyPr wrap="square" lIns="0" tIns="0" rIns="0" bIns="0" anchor="t" anchorCtr="0">
            <a:noAutofit/>
          </a:bodyPr>
          <a:lstStyle/>
          <a:p>
            <a:pPr marL="0" marR="0" lvl="0" indent="0" algn="l" rtl="0">
              <a:lnSpc>
                <a:spcPct val="110000"/>
              </a:lnSpc>
              <a:spcBef>
                <a:spcPts val="0"/>
              </a:spcBef>
              <a:spcAft>
                <a:spcPts val="0"/>
              </a:spcAft>
              <a:buClr>
                <a:srgbClr val="09B897"/>
              </a:buClr>
              <a:buSzPct val="25000"/>
              <a:buFont typeface="Arial"/>
              <a:buNone/>
            </a:pPr>
            <a:r>
              <a:rPr lang="en-US" sz="1200" b="1" i="0" u="none" strike="noStrike" cap="none" dirty="0">
                <a:solidFill>
                  <a:srgbClr val="09B897"/>
                </a:solidFill>
                <a:latin typeface="Arial"/>
                <a:ea typeface="Arial"/>
                <a:cs typeface="Arial"/>
                <a:sym typeface="Arial"/>
              </a:rPr>
              <a:t>4. Service </a:t>
            </a:r>
          </a:p>
          <a:p>
            <a:pPr marL="0" marR="0" lvl="0" indent="0" algn="l" rtl="0">
              <a:lnSpc>
                <a:spcPct val="110000"/>
              </a:lnSpc>
              <a:spcBef>
                <a:spcPts val="0"/>
              </a:spcBef>
              <a:spcAft>
                <a:spcPts val="0"/>
              </a:spcAft>
              <a:buClr>
                <a:srgbClr val="09B897"/>
              </a:buClr>
              <a:buSzPct val="25000"/>
              <a:buFont typeface="Arial"/>
              <a:buNone/>
            </a:pPr>
            <a:r>
              <a:rPr lang="en-US" sz="1000" b="1" i="0" u="none" strike="noStrike" cap="none" dirty="0">
                <a:solidFill>
                  <a:srgbClr val="33333D"/>
                </a:solidFill>
                <a:latin typeface="Arial"/>
                <a:ea typeface="Arial"/>
                <a:cs typeface="Arial"/>
                <a:sym typeface="Arial"/>
              </a:rPr>
              <a:t>Your contact center can probably tell you the top customer struggle point at the service stage. </a:t>
            </a:r>
            <a:r>
              <a:rPr lang="en-US" sz="1000" b="0" i="0" u="none" strike="noStrike" cap="none" dirty="0">
                <a:solidFill>
                  <a:srgbClr val="33333D"/>
                </a:solidFill>
                <a:latin typeface="Arial"/>
                <a:ea typeface="Arial"/>
                <a:cs typeface="Arial"/>
                <a:sym typeface="Arial"/>
              </a:rPr>
              <a:t>For retail, it’s often “Where my order?” For finance, it’s often “What’s my log-in?” </a:t>
            </a:r>
          </a:p>
          <a:p>
            <a:pPr marL="0" marR="0" lvl="0" indent="0" algn="l" rtl="0">
              <a:lnSpc>
                <a:spcPct val="110000"/>
              </a:lnSpc>
              <a:spcBef>
                <a:spcPts val="0"/>
              </a:spcBef>
              <a:spcAft>
                <a:spcPts val="0"/>
              </a:spcAft>
              <a:buClr>
                <a:srgbClr val="09B897"/>
              </a:buClr>
              <a:buFont typeface="Arial"/>
              <a:buNone/>
            </a:pPr>
            <a:endParaRPr sz="1000" b="0" i="0" u="none" strike="noStrike" cap="none" dirty="0">
              <a:solidFill>
                <a:srgbClr val="33333D"/>
              </a:solidFill>
              <a:latin typeface="Arial"/>
              <a:ea typeface="Arial"/>
              <a:cs typeface="Arial"/>
              <a:sym typeface="Arial"/>
            </a:endParaRPr>
          </a:p>
          <a:p>
            <a:pPr marL="0" marR="0" lvl="0" indent="0" algn="l" rtl="0">
              <a:lnSpc>
                <a:spcPct val="110000"/>
              </a:lnSpc>
              <a:spcBef>
                <a:spcPts val="0"/>
              </a:spcBef>
              <a:buClr>
                <a:srgbClr val="09B897"/>
              </a:buClr>
              <a:buSzPct val="25000"/>
              <a:buFont typeface="Arial"/>
              <a:buNone/>
            </a:pPr>
            <a:r>
              <a:rPr lang="en-US" sz="1000" b="0" i="0" u="none" strike="noStrike" cap="none" dirty="0">
                <a:solidFill>
                  <a:srgbClr val="33333D"/>
                </a:solidFill>
                <a:latin typeface="Arial"/>
                <a:ea typeface="Arial"/>
                <a:cs typeface="Arial"/>
                <a:sym typeface="Arial"/>
              </a:rPr>
              <a:t>By offering guidance and self-service options for these common questions, you’ll improve the customer’s experience and keep them out of the contact center queue. You also free up space in that queue for those with unique use cases, improving </a:t>
            </a:r>
            <a:r>
              <a:rPr lang="en-US" sz="1000" b="0" i="1" u="none" strike="noStrike" cap="none" dirty="0">
                <a:solidFill>
                  <a:srgbClr val="33333D"/>
                </a:solidFill>
                <a:latin typeface="Arial"/>
                <a:ea typeface="Arial"/>
                <a:cs typeface="Arial"/>
                <a:sym typeface="Arial"/>
              </a:rPr>
              <a:t>their</a:t>
            </a:r>
            <a:r>
              <a:rPr lang="en-US" sz="1000" b="0" i="0" u="none" strike="noStrike" cap="none" dirty="0">
                <a:solidFill>
                  <a:srgbClr val="33333D"/>
                </a:solidFill>
                <a:latin typeface="Arial"/>
                <a:ea typeface="Arial"/>
                <a:cs typeface="Arial"/>
                <a:sym typeface="Arial"/>
              </a:rPr>
              <a:t> CSAT by shortening their wait times. </a:t>
            </a:r>
          </a:p>
        </p:txBody>
      </p:sp>
      <p:pic>
        <p:nvPicPr>
          <p:cNvPr id="103" name="Shape 103" descr="awareness.png"/>
          <p:cNvPicPr preferRelativeResize="0"/>
          <p:nvPr/>
        </p:nvPicPr>
        <p:blipFill rotWithShape="1">
          <a:blip r:embed="rId3">
            <a:alphaModFix/>
          </a:blip>
          <a:srcRect/>
          <a:stretch/>
        </p:blipFill>
        <p:spPr>
          <a:xfrm>
            <a:off x="457200" y="1525027"/>
            <a:ext cx="344909" cy="278991"/>
          </a:xfrm>
          <a:prstGeom prst="rect">
            <a:avLst/>
          </a:prstGeom>
          <a:noFill/>
          <a:ln>
            <a:noFill/>
          </a:ln>
        </p:spPr>
      </p:pic>
      <p:pic>
        <p:nvPicPr>
          <p:cNvPr id="104" name="Shape 104" descr="consideration.png"/>
          <p:cNvPicPr preferRelativeResize="0"/>
          <p:nvPr/>
        </p:nvPicPr>
        <p:blipFill rotWithShape="1">
          <a:blip r:embed="rId4">
            <a:alphaModFix/>
          </a:blip>
          <a:srcRect/>
          <a:stretch/>
        </p:blipFill>
        <p:spPr>
          <a:xfrm>
            <a:off x="2594017" y="1525026"/>
            <a:ext cx="267786" cy="310439"/>
          </a:xfrm>
          <a:prstGeom prst="rect">
            <a:avLst/>
          </a:prstGeom>
          <a:noFill/>
          <a:ln>
            <a:noFill/>
          </a:ln>
        </p:spPr>
      </p:pic>
      <p:pic>
        <p:nvPicPr>
          <p:cNvPr id="105" name="Shape 105" descr="conversion.png"/>
          <p:cNvPicPr preferRelativeResize="0"/>
          <p:nvPr/>
        </p:nvPicPr>
        <p:blipFill rotWithShape="1">
          <a:blip r:embed="rId5">
            <a:alphaModFix/>
          </a:blip>
          <a:srcRect/>
          <a:stretch/>
        </p:blipFill>
        <p:spPr>
          <a:xfrm>
            <a:off x="4708122" y="1525027"/>
            <a:ext cx="262917" cy="311115"/>
          </a:xfrm>
          <a:prstGeom prst="rect">
            <a:avLst/>
          </a:prstGeom>
          <a:noFill/>
          <a:ln>
            <a:noFill/>
          </a:ln>
        </p:spPr>
      </p:pic>
      <p:pic>
        <p:nvPicPr>
          <p:cNvPr id="106" name="Shape 106" descr="service.png"/>
          <p:cNvPicPr preferRelativeResize="0"/>
          <p:nvPr/>
        </p:nvPicPr>
        <p:blipFill rotWithShape="1">
          <a:blip r:embed="rId6">
            <a:alphaModFix/>
          </a:blip>
          <a:srcRect/>
          <a:stretch/>
        </p:blipFill>
        <p:spPr>
          <a:xfrm>
            <a:off x="6946932" y="1525027"/>
            <a:ext cx="319005" cy="309852"/>
          </a:xfrm>
          <a:prstGeom prst="rect">
            <a:avLst/>
          </a:prstGeom>
          <a:noFill/>
          <a:ln>
            <a:noFill/>
          </a:ln>
        </p:spPr>
      </p:pic>
      <p:cxnSp>
        <p:nvCxnSpPr>
          <p:cNvPr id="107" name="Shape 107"/>
          <p:cNvCxnSpPr/>
          <p:nvPr/>
        </p:nvCxnSpPr>
        <p:spPr>
          <a:xfrm>
            <a:off x="2451341" y="1525026"/>
            <a:ext cx="0" cy="3233052"/>
          </a:xfrm>
          <a:prstGeom prst="straightConnector1">
            <a:avLst/>
          </a:prstGeom>
          <a:noFill/>
          <a:ln w="25400" cap="flat" cmpd="sng">
            <a:solidFill>
              <a:srgbClr val="F2F2F2"/>
            </a:solidFill>
            <a:prstDash val="solid"/>
            <a:round/>
            <a:headEnd type="none" w="med" len="med"/>
            <a:tailEnd type="none" w="med" len="med"/>
          </a:ln>
        </p:spPr>
      </p:cxnSp>
      <p:cxnSp>
        <p:nvCxnSpPr>
          <p:cNvPr id="108" name="Shape 108"/>
          <p:cNvCxnSpPr/>
          <p:nvPr/>
        </p:nvCxnSpPr>
        <p:spPr>
          <a:xfrm>
            <a:off x="4572578" y="1525027"/>
            <a:ext cx="0" cy="3233052"/>
          </a:xfrm>
          <a:prstGeom prst="straightConnector1">
            <a:avLst/>
          </a:prstGeom>
          <a:noFill/>
          <a:ln w="25400" cap="flat" cmpd="sng">
            <a:solidFill>
              <a:srgbClr val="F2F2F2"/>
            </a:solidFill>
            <a:prstDash val="solid"/>
            <a:round/>
            <a:headEnd type="none" w="med" len="med"/>
            <a:tailEnd type="none" w="med" len="med"/>
          </a:ln>
        </p:spPr>
      </p:cxnSp>
      <p:cxnSp>
        <p:nvCxnSpPr>
          <p:cNvPr id="109" name="Shape 109"/>
          <p:cNvCxnSpPr/>
          <p:nvPr/>
        </p:nvCxnSpPr>
        <p:spPr>
          <a:xfrm>
            <a:off x="6810281" y="1525026"/>
            <a:ext cx="0" cy="3233052"/>
          </a:xfrm>
          <a:prstGeom prst="straightConnector1">
            <a:avLst/>
          </a:prstGeom>
          <a:noFill/>
          <a:ln w="25400" cap="flat" cmpd="sng">
            <a:solidFill>
              <a:srgbClr val="F2F2F2"/>
            </a:solidFill>
            <a:prstDash val="solid"/>
            <a:round/>
            <a:headEnd type="none" w="med" len="med"/>
            <a:tailEnd type="none" w="med" len="med"/>
          </a:ln>
        </p:spPr>
      </p:cxnSp>
      <p:sp>
        <p:nvSpPr>
          <p:cNvPr id="110" name="Shape 110"/>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5</a:t>
            </a:fld>
            <a:endParaRPr lang="en-US" sz="1000" b="0" i="0" u="none" strike="noStrike" cap="none">
              <a:solidFill>
                <a:srgbClr val="8888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525721"/>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800" b="1" i="0" u="none" strike="noStrike" cap="none">
                <a:solidFill>
                  <a:srgbClr val="33333D"/>
                </a:solidFill>
                <a:latin typeface="Arial"/>
                <a:ea typeface="Arial"/>
                <a:cs typeface="Arial"/>
                <a:sym typeface="Arial"/>
              </a:rPr>
              <a:t>Coupon Code Abandonment Struggle Example</a:t>
            </a:r>
          </a:p>
        </p:txBody>
      </p:sp>
      <p:sp>
        <p:nvSpPr>
          <p:cNvPr id="116" name="Shape 116"/>
          <p:cNvSpPr txBox="1">
            <a:spLocks noGrp="1"/>
          </p:cNvSpPr>
          <p:nvPr>
            <p:ph type="body" idx="1"/>
          </p:nvPr>
        </p:nvSpPr>
        <p:spPr>
          <a:xfrm>
            <a:off x="457200" y="1057350"/>
            <a:ext cx="8013032" cy="543441"/>
          </a:xfrm>
          <a:prstGeom prst="rect">
            <a:avLst/>
          </a:prstGeom>
          <a:noFill/>
          <a:ln>
            <a:noFill/>
          </a:ln>
        </p:spPr>
        <p:txBody>
          <a:bodyPr wrap="square" lIns="0" tIns="0" rIns="0" bIns="0" anchor="t" anchorCtr="0">
            <a:noAutofit/>
          </a:bodyPr>
          <a:lstStyle/>
          <a:p>
            <a:pPr marL="0" marR="0" lvl="0" indent="0" algn="l" rtl="0">
              <a:lnSpc>
                <a:spcPct val="130000"/>
              </a:lnSpc>
              <a:spcBef>
                <a:spcPts val="0"/>
              </a:spcBef>
              <a:buClr>
                <a:srgbClr val="09B897"/>
              </a:buClr>
              <a:buSzPct val="25000"/>
              <a:buFont typeface="Arial"/>
              <a:buNone/>
            </a:pPr>
            <a:r>
              <a:rPr lang="en-US" sz="1200" b="0" i="0" u="none" strike="noStrike" cap="none" dirty="0">
                <a:solidFill>
                  <a:srgbClr val="33333D"/>
                </a:solidFill>
                <a:latin typeface="Arial"/>
                <a:ea typeface="Arial"/>
                <a:cs typeface="Arial"/>
                <a:sym typeface="Arial"/>
              </a:rPr>
              <a:t>Here’s what the template looks like blank. </a:t>
            </a:r>
            <a:r>
              <a:rPr lang="en-US" sz="1200" b="0" i="0" u="none" strike="noStrike" cap="none" dirty="0" smtClean="0">
                <a:solidFill>
                  <a:srgbClr val="33333D"/>
                </a:solidFill>
                <a:latin typeface="Arial"/>
                <a:ea typeface="Arial"/>
                <a:cs typeface="Arial"/>
                <a:sym typeface="Arial"/>
              </a:rPr>
              <a:t>Over the next few slides, we will walk you through an example demonstrating how to </a:t>
            </a:r>
            <a:r>
              <a:rPr lang="en-US" sz="1200" b="0" i="0" u="none" strike="noStrike" cap="none" dirty="0">
                <a:solidFill>
                  <a:srgbClr val="33333D"/>
                </a:solidFill>
                <a:latin typeface="Arial"/>
                <a:ea typeface="Arial"/>
                <a:cs typeface="Arial"/>
                <a:sym typeface="Arial"/>
              </a:rPr>
              <a:t>map </a:t>
            </a:r>
            <a:r>
              <a:rPr lang="en-US" sz="1200" b="0" i="0" u="none" strike="noStrike" cap="none" dirty="0" smtClean="0">
                <a:solidFill>
                  <a:srgbClr val="33333D"/>
                </a:solidFill>
                <a:latin typeface="Arial"/>
                <a:ea typeface="Arial"/>
                <a:cs typeface="Arial"/>
                <a:sym typeface="Arial"/>
              </a:rPr>
              <a:t>struggle </a:t>
            </a:r>
            <a:r>
              <a:rPr lang="en-US" sz="1200" b="0" i="0" u="none" strike="noStrike" cap="none" dirty="0">
                <a:solidFill>
                  <a:srgbClr val="33333D"/>
                </a:solidFill>
                <a:latin typeface="Arial"/>
                <a:ea typeface="Arial"/>
                <a:cs typeface="Arial"/>
                <a:sym typeface="Arial"/>
              </a:rPr>
              <a:t>points to engagement opportunities for each stage of the customer journey. </a:t>
            </a:r>
          </a:p>
        </p:txBody>
      </p:sp>
      <p:pic>
        <p:nvPicPr>
          <p:cNvPr id="117" name="Shape 117"/>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8836" y="1754102"/>
            <a:ext cx="8104544" cy="2790015"/>
          </a:xfrm>
          <a:prstGeom prst="rect">
            <a:avLst/>
          </a:prstGeom>
          <a:noFill/>
          <a:ln>
            <a:noFill/>
          </a:ln>
        </p:spPr>
      </p:pic>
      <p:sp>
        <p:nvSpPr>
          <p:cNvPr id="118" name="Shape 118"/>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6</a:t>
            </a:fld>
            <a:endParaRPr lang="en-US" sz="1000" b="0" i="0" u="none" strike="noStrike" cap="none">
              <a:solidFill>
                <a:srgbClr val="88888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124" name="Shape 124"/>
          <p:cNvSpPr txBox="1"/>
          <p:nvPr/>
        </p:nvSpPr>
        <p:spPr>
          <a:xfrm>
            <a:off x="538979" y="1241773"/>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Coupon Code</a:t>
            </a:r>
          </a:p>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Abandonment</a:t>
            </a:r>
          </a:p>
        </p:txBody>
      </p:sp>
      <p:sp>
        <p:nvSpPr>
          <p:cNvPr id="125" name="Shape 125"/>
          <p:cNvSpPr/>
          <p:nvPr/>
        </p:nvSpPr>
        <p:spPr>
          <a:xfrm>
            <a:off x="338308" y="970344"/>
            <a:ext cx="487397" cy="487397"/>
          </a:xfrm>
          <a:prstGeom prst="ellipse">
            <a:avLst/>
          </a:prstGeom>
          <a:solidFill>
            <a:srgbClr val="09B89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6" name="Shape 126"/>
          <p:cNvSpPr txBox="1"/>
          <p:nvPr/>
        </p:nvSpPr>
        <p:spPr>
          <a:xfrm>
            <a:off x="429470" y="1025793"/>
            <a:ext cx="313044"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Arial"/>
                <a:ea typeface="Arial"/>
                <a:cs typeface="Arial"/>
                <a:sym typeface="Arial"/>
              </a:rPr>
              <a:t>1</a:t>
            </a:r>
          </a:p>
        </p:txBody>
      </p:sp>
      <p:sp>
        <p:nvSpPr>
          <p:cNvPr id="127" name="Shape 127"/>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7</a:t>
            </a:fld>
            <a:endParaRPr lang="en-US" sz="1000" b="0" i="0" u="none" strike="noStrike" cap="none">
              <a:solidFill>
                <a:srgbClr val="888888"/>
              </a:solidFill>
              <a:latin typeface="Arial"/>
              <a:ea typeface="Arial"/>
              <a:cs typeface="Arial"/>
              <a:sym typeface="Arial"/>
            </a:endParaRPr>
          </a:p>
        </p:txBody>
      </p:sp>
      <p:sp>
        <p:nvSpPr>
          <p:cNvPr id="7" name="Shape 115"/>
          <p:cNvSpPr txBox="1">
            <a:spLocks noGrp="1"/>
          </p:cNvSpPr>
          <p:nvPr>
            <p:ph type="title"/>
          </p:nvPr>
        </p:nvSpPr>
        <p:spPr>
          <a:xfrm>
            <a:off x="457200" y="3207"/>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400" b="1" i="0" u="none" strike="noStrike" cap="none" dirty="0">
                <a:solidFill>
                  <a:srgbClr val="33333D"/>
                </a:solidFill>
                <a:latin typeface="Arial"/>
                <a:ea typeface="Arial"/>
                <a:cs typeface="Arial"/>
                <a:sym typeface="Arial"/>
              </a:rPr>
              <a:t>Coupon Code Abandonment Struggle 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513907"/>
            <a:ext cx="8229600" cy="549322"/>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endParaRPr sz="2800" b="1" i="0" u="none" strike="noStrike" cap="none">
              <a:solidFill>
                <a:srgbClr val="33333D"/>
              </a:solidFill>
              <a:latin typeface="Arial"/>
              <a:ea typeface="Arial"/>
              <a:cs typeface="Arial"/>
              <a:sym typeface="Arial"/>
            </a:endParaRPr>
          </a:p>
        </p:txBody>
      </p:sp>
      <p:pic>
        <p:nvPicPr>
          <p:cNvPr id="133" name="Shape 13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134" name="Shape 134"/>
          <p:cNvSpPr txBox="1"/>
          <p:nvPr/>
        </p:nvSpPr>
        <p:spPr>
          <a:xfrm>
            <a:off x="538979" y="1241773"/>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Coupon Code</a:t>
            </a:r>
          </a:p>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Abandonment</a:t>
            </a:r>
          </a:p>
        </p:txBody>
      </p:sp>
      <p:sp>
        <p:nvSpPr>
          <p:cNvPr id="135" name="Shape 135"/>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100" b="0" i="0" u="sng" strike="noStrike" cap="none">
                <a:solidFill>
                  <a:schemeClr val="hlink"/>
                </a:solidFill>
                <a:latin typeface="Arial"/>
                <a:ea typeface="Arial"/>
                <a:cs typeface="Arial"/>
                <a:sym typeface="Arial"/>
                <a:hlinkClick r:id="rId4"/>
              </a:rPr>
              <a:t>www.shop.checkout.com</a:t>
            </a:r>
          </a:p>
          <a:p>
            <a:pPr marL="0" marR="0" lvl="0" indent="0" algn="ctr" rtl="0">
              <a:spcBef>
                <a:spcPts val="0"/>
              </a:spcBef>
              <a:buNone/>
            </a:pPr>
            <a:endParaRPr sz="1100" b="0" i="0" u="none" strike="noStrike" cap="none">
              <a:solidFill>
                <a:srgbClr val="33333D"/>
              </a:solidFill>
              <a:latin typeface="Arial"/>
              <a:ea typeface="Arial"/>
              <a:cs typeface="Arial"/>
              <a:sym typeface="Arial"/>
            </a:endParaRPr>
          </a:p>
          <a:p>
            <a:pPr marL="0" marR="0" lvl="0" indent="0" algn="ctr" rtl="0">
              <a:spcBef>
                <a:spcPts val="0"/>
              </a:spcBef>
              <a:buSzPct val="25000"/>
              <a:buNone/>
            </a:pPr>
            <a:r>
              <a:rPr lang="en-US" sz="1100" b="0" i="0" u="none" strike="noStrike" cap="none">
                <a:solidFill>
                  <a:srgbClr val="33333D"/>
                </a:solidFill>
                <a:latin typeface="Arial"/>
                <a:ea typeface="Arial"/>
                <a:cs typeface="Arial"/>
                <a:sym typeface="Arial"/>
              </a:rPr>
              <a:t>Step 3 after coupon code is entered incorrectly</a:t>
            </a:r>
          </a:p>
        </p:txBody>
      </p:sp>
      <p:sp>
        <p:nvSpPr>
          <p:cNvPr id="136" name="Shape 136"/>
          <p:cNvSpPr/>
          <p:nvPr/>
        </p:nvSpPr>
        <p:spPr>
          <a:xfrm>
            <a:off x="181786" y="1962998"/>
            <a:ext cx="487397" cy="487397"/>
          </a:xfrm>
          <a:prstGeom prst="ellipse">
            <a:avLst/>
          </a:prstGeom>
          <a:solidFill>
            <a:srgbClr val="09B89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7" name="Shape 137"/>
          <p:cNvSpPr txBox="1"/>
          <p:nvPr/>
        </p:nvSpPr>
        <p:spPr>
          <a:xfrm>
            <a:off x="272948" y="2018447"/>
            <a:ext cx="313044"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Arial"/>
                <a:ea typeface="Arial"/>
                <a:cs typeface="Arial"/>
                <a:sym typeface="Arial"/>
              </a:rPr>
              <a:t>2</a:t>
            </a:r>
          </a:p>
        </p:txBody>
      </p:sp>
      <p:sp>
        <p:nvSpPr>
          <p:cNvPr id="138" name="Shape 138"/>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8</a:t>
            </a:fld>
            <a:endParaRPr lang="en-US" sz="1000" b="0" i="0" u="none" strike="noStrike" cap="none">
              <a:solidFill>
                <a:srgbClr val="888888"/>
              </a:solidFill>
              <a:latin typeface="Arial"/>
              <a:ea typeface="Arial"/>
              <a:cs typeface="Arial"/>
              <a:sym typeface="Arial"/>
            </a:endParaRPr>
          </a:p>
        </p:txBody>
      </p:sp>
      <p:sp>
        <p:nvSpPr>
          <p:cNvPr id="10" name="Shape 115"/>
          <p:cNvSpPr txBox="1">
            <a:spLocks/>
          </p:cNvSpPr>
          <p:nvPr/>
        </p:nvSpPr>
        <p:spPr>
          <a:xfrm>
            <a:off x="457200" y="3207"/>
            <a:ext cx="8229600" cy="330764"/>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33333D"/>
              </a:buClr>
              <a:buFont typeface="Arial"/>
              <a:buNone/>
              <a:defRPr sz="2800" b="1" i="0" u="none" strike="noStrike" cap="none">
                <a:solidFill>
                  <a:srgbClr val="33333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2400" smtClean="0"/>
              <a:t>Coupon Code Abandonment Struggle Example</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extLst>
              <a:ext uri="{28A0092B-C50C-407E-A947-70E740481C1C}">
                <a14:useLocalDpi xmlns:a14="http://schemas.microsoft.com/office/drawing/2010/main" xmlns="" val="0"/>
              </a:ext>
            </a:extLst>
          </a:blip>
          <a:stretch>
            <a:fillRect/>
          </a:stretch>
        </p:blipFill>
        <p:spPr>
          <a:xfrm>
            <a:off x="457200" y="460079"/>
            <a:ext cx="8161164" cy="4073784"/>
          </a:xfrm>
          <a:prstGeom prst="rect">
            <a:avLst/>
          </a:prstGeom>
          <a:noFill/>
          <a:ln>
            <a:noFill/>
          </a:ln>
        </p:spPr>
      </p:pic>
      <p:sp>
        <p:nvSpPr>
          <p:cNvPr id="144" name="Shape 144"/>
          <p:cNvSpPr txBox="1"/>
          <p:nvPr/>
        </p:nvSpPr>
        <p:spPr>
          <a:xfrm>
            <a:off x="538979" y="1241773"/>
            <a:ext cx="2085164" cy="430887"/>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Coupon Code</a:t>
            </a:r>
          </a:p>
          <a:p>
            <a:pPr marL="0" marR="0" lvl="0" indent="0" algn="ctr" rtl="0">
              <a:spcBef>
                <a:spcPts val="0"/>
              </a:spcBef>
              <a:buSzPct val="25000"/>
              <a:buNone/>
            </a:pPr>
            <a:r>
              <a:rPr lang="en-US" sz="1200" b="1" i="0" u="none" strike="noStrike" cap="none">
                <a:solidFill>
                  <a:srgbClr val="33333D"/>
                </a:solidFill>
                <a:latin typeface="Arial"/>
                <a:ea typeface="Arial"/>
                <a:cs typeface="Arial"/>
                <a:sym typeface="Arial"/>
              </a:rPr>
              <a:t>Abandonment</a:t>
            </a:r>
          </a:p>
        </p:txBody>
      </p:sp>
      <p:sp>
        <p:nvSpPr>
          <p:cNvPr id="145" name="Shape 145"/>
          <p:cNvSpPr txBox="1"/>
          <p:nvPr/>
        </p:nvSpPr>
        <p:spPr>
          <a:xfrm>
            <a:off x="561163" y="2122536"/>
            <a:ext cx="2085164" cy="960906"/>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100" b="0" i="0" u="sng" strike="noStrike" cap="none">
                <a:solidFill>
                  <a:schemeClr val="hlink"/>
                </a:solidFill>
                <a:latin typeface="Arial"/>
                <a:ea typeface="Arial"/>
                <a:cs typeface="Arial"/>
                <a:sym typeface="Arial"/>
                <a:hlinkClick r:id="rId4"/>
              </a:rPr>
              <a:t>www.shop.checkout.com</a:t>
            </a:r>
          </a:p>
          <a:p>
            <a:pPr marL="0" marR="0" lvl="0" indent="0" algn="ctr" rtl="0">
              <a:spcBef>
                <a:spcPts val="0"/>
              </a:spcBef>
              <a:buNone/>
            </a:pPr>
            <a:endParaRPr sz="1100" b="0" i="0" u="none" strike="noStrike" cap="none">
              <a:solidFill>
                <a:srgbClr val="33333D"/>
              </a:solidFill>
              <a:latin typeface="Arial"/>
              <a:ea typeface="Arial"/>
              <a:cs typeface="Arial"/>
              <a:sym typeface="Arial"/>
            </a:endParaRPr>
          </a:p>
          <a:p>
            <a:pPr marL="0" marR="0" lvl="0" indent="0" algn="ctr" rtl="0">
              <a:spcBef>
                <a:spcPts val="0"/>
              </a:spcBef>
              <a:buSzPct val="25000"/>
              <a:buNone/>
            </a:pPr>
            <a:r>
              <a:rPr lang="en-US" sz="1100" b="0" i="0" u="none" strike="noStrike" cap="none">
                <a:solidFill>
                  <a:srgbClr val="33333D"/>
                </a:solidFill>
                <a:latin typeface="Arial"/>
                <a:ea typeface="Arial"/>
                <a:cs typeface="Arial"/>
                <a:sym typeface="Arial"/>
              </a:rPr>
              <a:t>Step 3 after coupon code is entered incorrectly</a:t>
            </a:r>
          </a:p>
        </p:txBody>
      </p:sp>
      <p:sp>
        <p:nvSpPr>
          <p:cNvPr id="146" name="Shape 146"/>
          <p:cNvSpPr txBox="1"/>
          <p:nvPr/>
        </p:nvSpPr>
        <p:spPr>
          <a:xfrm>
            <a:off x="2800629" y="2122536"/>
            <a:ext cx="1837070" cy="2378580"/>
          </a:xfrm>
          <a:prstGeom prst="rect">
            <a:avLst/>
          </a:prstGeom>
          <a:noFill/>
          <a:ln>
            <a:noFill/>
          </a:ln>
        </p:spPr>
        <p:txBody>
          <a:bodyPr wrap="square" lIns="0" tIns="0" rIns="0" bIns="0" anchor="t" anchorCtr="0">
            <a:noAutofit/>
          </a:bodyPr>
          <a:lstStyle/>
          <a:p>
            <a:pPr marL="171450" marR="0" lvl="0" indent="-171450" algn="l" rtl="0">
              <a:spcBef>
                <a:spcPts val="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70% of visitors abandon the site after their coupon code does not work</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Average time on site after coupon code invalid = 1.5 mins</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On average, coupon code submitted 3x after original error</a:t>
            </a:r>
          </a:p>
          <a:p>
            <a:pPr marL="171450" marR="0" lvl="0" indent="-171450" algn="l" rtl="0">
              <a:spcBef>
                <a:spcPts val="600"/>
              </a:spcBef>
              <a:spcAft>
                <a:spcPts val="0"/>
              </a:spcAft>
              <a:buClr>
                <a:srgbClr val="09B897"/>
              </a:buClr>
              <a:buSzPct val="100000"/>
              <a:buFont typeface="Arial"/>
              <a:buChar char="•"/>
            </a:pPr>
            <a:r>
              <a:rPr lang="en-US" sz="1100" b="0" i="0" u="none" strike="noStrike" cap="none">
                <a:solidFill>
                  <a:srgbClr val="33333D"/>
                </a:solidFill>
                <a:latin typeface="Arial"/>
                <a:ea typeface="Arial"/>
                <a:cs typeface="Arial"/>
                <a:sym typeface="Arial"/>
              </a:rPr>
              <a:t>Average abandoned cart value = $125</a:t>
            </a:r>
          </a:p>
        </p:txBody>
      </p:sp>
      <p:sp>
        <p:nvSpPr>
          <p:cNvPr id="147" name="Shape 147"/>
          <p:cNvSpPr/>
          <p:nvPr/>
        </p:nvSpPr>
        <p:spPr>
          <a:xfrm>
            <a:off x="2786417" y="1617211"/>
            <a:ext cx="487397" cy="487397"/>
          </a:xfrm>
          <a:prstGeom prst="ellipse">
            <a:avLst/>
          </a:prstGeom>
          <a:solidFill>
            <a:srgbClr val="09B89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8" name="Shape 148"/>
          <p:cNvSpPr txBox="1"/>
          <p:nvPr/>
        </p:nvSpPr>
        <p:spPr>
          <a:xfrm>
            <a:off x="2877579" y="1672660"/>
            <a:ext cx="313044"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Arial"/>
                <a:ea typeface="Arial"/>
                <a:cs typeface="Arial"/>
                <a:sym typeface="Arial"/>
              </a:rPr>
              <a:t>3</a:t>
            </a:r>
          </a:p>
        </p:txBody>
      </p:sp>
      <p:sp>
        <p:nvSpPr>
          <p:cNvPr id="149" name="Shape 149"/>
          <p:cNvSpPr txBox="1">
            <a:spLocks noGrp="1"/>
          </p:cNvSpPr>
          <p:nvPr>
            <p:ph type="sldNum" idx="12"/>
          </p:nvPr>
        </p:nvSpPr>
        <p:spPr>
          <a:xfrm>
            <a:off x="3517675" y="4767263"/>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1000" b="0" i="0" u="none" strike="noStrike" cap="none">
                <a:solidFill>
                  <a:srgbClr val="888888"/>
                </a:solidFill>
                <a:latin typeface="Arial"/>
                <a:ea typeface="Arial"/>
                <a:cs typeface="Arial"/>
                <a:sym typeface="Arial"/>
              </a:rPr>
              <a:pPr marL="0" marR="0" lvl="0" indent="0" algn="ctr" rtl="0">
                <a:spcBef>
                  <a:spcPts val="0"/>
                </a:spcBef>
                <a:buSzPct val="25000"/>
                <a:buNone/>
              </a:pPr>
              <a:t>9</a:t>
            </a:fld>
            <a:endParaRPr lang="en-US" sz="1000" b="0" i="0" u="none" strike="noStrike" cap="none">
              <a:solidFill>
                <a:srgbClr val="888888"/>
              </a:solidFill>
              <a:latin typeface="Arial"/>
              <a:ea typeface="Arial"/>
              <a:cs typeface="Arial"/>
              <a:sym typeface="Arial"/>
            </a:endParaRPr>
          </a:p>
        </p:txBody>
      </p:sp>
      <p:sp>
        <p:nvSpPr>
          <p:cNvPr id="11" name="Shape 115"/>
          <p:cNvSpPr txBox="1">
            <a:spLocks noGrp="1"/>
          </p:cNvSpPr>
          <p:nvPr>
            <p:ph type="title"/>
          </p:nvPr>
        </p:nvSpPr>
        <p:spPr>
          <a:xfrm>
            <a:off x="457200" y="3207"/>
            <a:ext cx="8229600" cy="330764"/>
          </a:xfrm>
          <a:prstGeom prst="rect">
            <a:avLst/>
          </a:prstGeom>
          <a:noFill/>
          <a:ln>
            <a:noFill/>
          </a:ln>
        </p:spPr>
        <p:txBody>
          <a:bodyPr wrap="square" lIns="0" tIns="0" rIns="0" bIns="0" anchor="t" anchorCtr="0">
            <a:noAutofit/>
          </a:bodyPr>
          <a:lstStyle/>
          <a:p>
            <a:pPr marL="0" marR="0" lvl="0" indent="0" algn="l" rtl="0">
              <a:spcBef>
                <a:spcPts val="0"/>
              </a:spcBef>
              <a:buClr>
                <a:srgbClr val="33333D"/>
              </a:buClr>
              <a:buSzPct val="25000"/>
              <a:buFont typeface="Arial"/>
              <a:buNone/>
            </a:pPr>
            <a:r>
              <a:rPr lang="en-US" sz="2400" b="1" i="0" u="none" strike="noStrike" cap="none" dirty="0">
                <a:solidFill>
                  <a:srgbClr val="33333D"/>
                </a:solidFill>
                <a:latin typeface="Arial"/>
                <a:ea typeface="Arial"/>
                <a:cs typeface="Arial"/>
                <a:sym typeface="Arial"/>
              </a:rPr>
              <a:t>Coupon Code Abandonment Struggle Example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959</Words>
  <Application>Microsoft Office PowerPoint</Application>
  <PresentationFormat>Presentazione su schermo (16:9)</PresentationFormat>
  <Paragraphs>116</Paragraphs>
  <Slides>15</Slides>
  <Notes>15</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Office Theme</vt:lpstr>
      <vt:lpstr>DIGITAL ENGAGEMENT PLANNER</vt:lpstr>
      <vt:lpstr>Table of Contents</vt:lpstr>
      <vt:lpstr>Why map customer struggle points to engagement?</vt:lpstr>
      <vt:lpstr>Transforming 4 common struggle points into engagement opportunities</vt:lpstr>
      <vt:lpstr>Let’s look at four common struggle points  by buying stage.</vt:lpstr>
      <vt:lpstr>Coupon Code Abandonment Struggle Example</vt:lpstr>
      <vt:lpstr>Coupon Code Abandonment Struggle Example</vt:lpstr>
      <vt:lpstr>Diapositiva 8</vt:lpstr>
      <vt:lpstr>Coupon Code Abandonment Struggle Example</vt:lpstr>
      <vt:lpstr>Coupon Code Abandonment Struggle Example</vt:lpstr>
      <vt:lpstr>Coupon Code Abandonment Struggle Example</vt:lpstr>
      <vt:lpstr>Your Turn!</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ENGAGEMENT PLANNER</dc:title>
  <dc:creator>Mario</dc:creator>
  <cp:lastModifiedBy>Mario</cp:lastModifiedBy>
  <cp:revision>8</cp:revision>
  <dcterms:modified xsi:type="dcterms:W3CDTF">2018-01-10T11:21:52Z</dcterms:modified>
</cp:coreProperties>
</file>