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7" r:id="rId3"/>
    <p:sldId id="291" r:id="rId4"/>
    <p:sldId id="286" r:id="rId5"/>
    <p:sldId id="292" r:id="rId6"/>
    <p:sldId id="294" r:id="rId7"/>
    <p:sldId id="289" r:id="rId8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1" autoAdjust="0"/>
    <p:restoredTop sz="94249" autoAdjust="0"/>
  </p:normalViewPr>
  <p:slideViewPr>
    <p:cSldViewPr snapToGrid="0">
      <p:cViewPr varScale="1">
        <p:scale>
          <a:sx n="67" d="100"/>
          <a:sy n="67" d="100"/>
        </p:scale>
        <p:origin x="66" y="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3" y="10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34258-7283-44D6-A52E-68FF8637B38D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F7601-59EC-4B3B-AF76-E4F41BC049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3E4F6-469B-4E80-A00A-1DD64546D0CB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A4ED-F4E5-4802-82BB-45EAC9021D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CA15A-173E-41F8-A0D9-D0183B92194C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F0FF1-CAA4-4118-BBDD-28D5ABF6611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91FAC-70D6-40E9-93DF-C0E2FBB1893B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A669E-457A-4A6A-96A3-970195BE7E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90F25-DBF5-4B4E-8969-0E910671B5CD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172FA-687E-4128-B7B2-5F5BF25850B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0D47A-CC1B-445B-84CE-46A72A13CBAB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2DA07-F231-4155-86A8-66C3E6AE1F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4A2DD-B534-4E4F-8C4E-B3D722C1151E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E9FA8-C7DA-4D38-9DCF-341195EC54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F50E8-E963-4B19-B1C8-55D9DC327910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3211C-E9D0-4AC9-A713-4D715E7E0E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BA1AC-43C8-44E9-8DFB-E9953C1328D3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CD7E6-3ED6-44F8-84C9-CD70123D02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0E042-F247-4DB8-AF75-0D1FF5B7797C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6C5AB-B55A-43BF-9E7A-44AC918C3B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E4839-B4EB-41DF-8A42-394368BCA046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6C614-3837-4295-A3F6-05D94184FB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7DF1F3-1FCB-4770-B85A-B18605D7E463}" type="datetimeFigureOut">
              <a:rPr lang="it-IT"/>
              <a:pPr>
                <a:defRPr/>
              </a:pPr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1EB7AD-2B19-44DA-926C-6610D8D017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3.jpg"/><Relationship Id="rId4" Type="http://schemas.openxmlformats.org/officeDocument/2006/relationships/hyperlink" Target="http://www.forum-ucc.it/vota-le-esperienze-cmmc-202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9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>
          <a:xfrm>
            <a:off x="1518883" y="3602409"/>
            <a:ext cx="9016581" cy="2001838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it-IT" sz="1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webinar inizierà tra 2 minuti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32475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A493FF1-4D75-4D02-ABB3-3282622EF9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9937"/>
            <a:ext cx="2399071" cy="972643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C3EAF5F7-FF71-43DB-96D3-0CBFB41D2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167" y="572700"/>
            <a:ext cx="7846612" cy="257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16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>
          <a:xfrm>
            <a:off x="1533525" y="4627814"/>
            <a:ext cx="9016581" cy="200183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it-IT" sz="1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BENVENUTI</a:t>
            </a:r>
            <a:br>
              <a:rPr lang="it-IT" altLang="it-IT" sz="4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it-IT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5200" b="1" dirty="0">
                <a:latin typeface="Arial" panose="020B0604020202020204" pitchFamily="34" charset="0"/>
                <a:cs typeface="Arial" panose="020B0604020202020204" pitchFamily="34" charset="0"/>
              </a:rPr>
              <a:t>venerdì 24 aprile 2020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32475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5DA5BF89-EAE4-42CE-B1C3-478BD83ED3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9937"/>
            <a:ext cx="2399071" cy="97264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C300F286-05F6-4E85-95F7-3344AD5341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" y="648713"/>
            <a:ext cx="10264140" cy="336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98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>
          <a:xfrm>
            <a:off x="3962578" y="631382"/>
            <a:ext cx="5923707" cy="1097841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it-IT" sz="57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</a:t>
            </a:r>
            <a:br>
              <a:rPr lang="it-IT" altLang="it-IT" sz="5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32475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A493FF1-4D75-4D02-ABB3-3282622EF9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9937"/>
            <a:ext cx="2399071" cy="97264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2027326-D409-411D-9DB9-1EB82BE15C4F}"/>
              </a:ext>
            </a:extLst>
          </p:cNvPr>
          <p:cNvSpPr txBox="1"/>
          <p:nvPr/>
        </p:nvSpPr>
        <p:spPr>
          <a:xfrm>
            <a:off x="2416301" y="1614953"/>
            <a:ext cx="8369215" cy="526297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000" b="1" dirty="0"/>
              <a:t>Venerdì 17 aprile 2020 </a:t>
            </a:r>
            <a:br>
              <a:rPr lang="it-IT" sz="2000" b="1" dirty="0"/>
            </a:br>
            <a:r>
              <a:rPr lang="it-IT" sz="2800" b="1" dirty="0">
                <a:solidFill>
                  <a:srgbClr val="FF0000"/>
                </a:solidFill>
              </a:rPr>
              <a:t>Società Advocacy - </a:t>
            </a:r>
            <a:r>
              <a:rPr lang="it-IT" sz="2800" b="1" dirty="0" err="1">
                <a:solidFill>
                  <a:srgbClr val="FF0000"/>
                </a:solidFill>
              </a:rPr>
              <a:t>Albatravel</a:t>
            </a:r>
            <a:r>
              <a:rPr lang="it-IT" sz="2800" b="1" dirty="0">
                <a:solidFill>
                  <a:srgbClr val="FF0000"/>
                </a:solidFill>
              </a:rPr>
              <a:t> Group</a:t>
            </a:r>
            <a:endParaRPr lang="it-IT" sz="2000" b="1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000" b="1" dirty="0"/>
              <a:t>Venerdì 24 aprile 2020</a:t>
            </a:r>
            <a:br>
              <a:rPr lang="it-IT" sz="2000" b="1" dirty="0"/>
            </a:br>
            <a:r>
              <a:rPr lang="it-IT" sz="2800" b="1" dirty="0">
                <a:solidFill>
                  <a:srgbClr val="FF0000"/>
                </a:solidFill>
              </a:rPr>
              <a:t>Green Network - Elteide - </a:t>
            </a:r>
            <a:r>
              <a:rPr lang="it-IT" sz="2800" b="1" dirty="0" err="1">
                <a:solidFill>
                  <a:srgbClr val="FF0000"/>
                </a:solidFill>
              </a:rPr>
              <a:t>Experis</a:t>
            </a:r>
            <a:r>
              <a:rPr lang="it-IT" sz="2800" b="1" dirty="0">
                <a:solidFill>
                  <a:srgbClr val="FF0000"/>
                </a:solidFill>
              </a:rPr>
              <a:t> Academy</a:t>
            </a:r>
            <a:endParaRPr lang="it-IT" sz="2000" b="1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000" b="1" dirty="0"/>
              <a:t>Venerdì 8 maggio 2020</a:t>
            </a:r>
            <a:br>
              <a:rPr lang="it-IT" sz="2000" b="1" dirty="0"/>
            </a:br>
            <a:r>
              <a:rPr lang="it-IT" sz="2800" b="1" dirty="0">
                <a:solidFill>
                  <a:srgbClr val="FF0000"/>
                </a:solidFill>
              </a:rPr>
              <a:t>Politecnico di Milano - Miele Italia  - WINDTRE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dirty="0"/>
              <a:t>Venerdì 15 maggio 2020</a:t>
            </a:r>
            <a:br>
              <a:rPr lang="it-IT" sz="2000" b="1" dirty="0"/>
            </a:br>
            <a:r>
              <a:rPr lang="it-IT" sz="2800" b="1" dirty="0">
                <a:solidFill>
                  <a:srgbClr val="FF0000"/>
                </a:solidFill>
              </a:rPr>
              <a:t>Verti - GGF Group - BMW Bank</a:t>
            </a:r>
            <a:endParaRPr lang="it-IT" sz="2000" b="1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000" b="1" dirty="0"/>
              <a:t>Venerdì 22 maggio 2020</a:t>
            </a:r>
            <a:br>
              <a:rPr lang="it-IT" sz="2000" b="1" dirty="0"/>
            </a:br>
            <a:r>
              <a:rPr lang="it-IT" sz="2800" b="1" dirty="0">
                <a:solidFill>
                  <a:srgbClr val="FF0000"/>
                </a:solidFill>
              </a:rPr>
              <a:t>Centro Medico </a:t>
            </a:r>
            <a:r>
              <a:rPr lang="it-IT" sz="2800" b="1" dirty="0" err="1">
                <a:solidFill>
                  <a:srgbClr val="FF0000"/>
                </a:solidFill>
              </a:rPr>
              <a:t>S.Agostino</a:t>
            </a:r>
            <a:r>
              <a:rPr lang="it-IT" sz="2800" b="1" dirty="0">
                <a:solidFill>
                  <a:srgbClr val="FF0000"/>
                </a:solidFill>
              </a:rPr>
              <a:t> - </a:t>
            </a:r>
            <a:r>
              <a:rPr lang="it-IT" sz="2800" b="1" dirty="0" err="1">
                <a:solidFill>
                  <a:srgbClr val="FF0000"/>
                </a:solidFill>
              </a:rPr>
              <a:t>Rajapack</a:t>
            </a:r>
            <a:r>
              <a:rPr lang="it-IT" sz="2800" b="1" dirty="0">
                <a:solidFill>
                  <a:srgbClr val="FF0000"/>
                </a:solidFill>
              </a:rPr>
              <a:t>  - Sisal</a:t>
            </a:r>
            <a:endParaRPr lang="it-IT" sz="2000" b="1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000" b="1" dirty="0"/>
              <a:t>Venerdì 29 maggio 2020</a:t>
            </a:r>
            <a:br>
              <a:rPr lang="it-IT" sz="2000" b="1" dirty="0"/>
            </a:br>
            <a:r>
              <a:rPr lang="it-IT" sz="2800" b="1" dirty="0" err="1">
                <a:solidFill>
                  <a:srgbClr val="FF0000"/>
                </a:solidFill>
              </a:rPr>
              <a:t>Teleperformance</a:t>
            </a:r>
            <a:r>
              <a:rPr lang="it-IT" sz="2800" b="1" dirty="0">
                <a:solidFill>
                  <a:srgbClr val="FF0000"/>
                </a:solidFill>
              </a:rPr>
              <a:t> - </a:t>
            </a:r>
            <a:r>
              <a:rPr lang="it-IT" sz="2800" b="1" dirty="0" err="1">
                <a:solidFill>
                  <a:srgbClr val="FF0000"/>
                </a:solidFill>
              </a:rPr>
              <a:t>Verisure</a:t>
            </a:r>
            <a:r>
              <a:rPr lang="it-IT" sz="2800" b="1" dirty="0">
                <a:solidFill>
                  <a:srgbClr val="FF0000"/>
                </a:solidFill>
              </a:rPr>
              <a:t> - </a:t>
            </a:r>
            <a:r>
              <a:rPr lang="it-IT" sz="2800" b="1" dirty="0" err="1">
                <a:solidFill>
                  <a:srgbClr val="FF0000"/>
                </a:solidFill>
              </a:rPr>
              <a:t>Illimity</a:t>
            </a:r>
            <a:endParaRPr lang="it-IT" sz="2800" b="1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000" b="1" dirty="0"/>
              <a:t>Venerdì 5 giugno 2020</a:t>
            </a:r>
            <a:br>
              <a:rPr lang="it-IT" sz="2000" b="1" dirty="0"/>
            </a:br>
            <a:r>
              <a:rPr lang="it-IT" sz="2800" b="1" dirty="0" err="1">
                <a:solidFill>
                  <a:srgbClr val="FF0000"/>
                </a:solidFill>
              </a:rPr>
              <a:t>Transcom</a:t>
            </a:r>
            <a:r>
              <a:rPr lang="it-IT" sz="2800" b="1" dirty="0">
                <a:solidFill>
                  <a:srgbClr val="FF0000"/>
                </a:solidFill>
              </a:rPr>
              <a:t> - </a:t>
            </a:r>
            <a:r>
              <a:rPr lang="it-IT" sz="2800" b="1" dirty="0" err="1">
                <a:solidFill>
                  <a:srgbClr val="FF0000"/>
                </a:solidFill>
              </a:rPr>
              <a:t>TeamSystem</a:t>
            </a:r>
            <a:r>
              <a:rPr lang="it-IT" sz="2800" b="1" dirty="0">
                <a:solidFill>
                  <a:srgbClr val="FF0000"/>
                </a:solidFill>
              </a:rPr>
              <a:t> - Gruppo </a:t>
            </a:r>
            <a:r>
              <a:rPr lang="it-IT" sz="2800" b="1" dirty="0" err="1">
                <a:solidFill>
                  <a:srgbClr val="FF0000"/>
                </a:solidFill>
              </a:rPr>
              <a:t>Activa</a:t>
            </a:r>
            <a:r>
              <a:rPr lang="it-IT" sz="2800" b="1" dirty="0">
                <a:solidFill>
                  <a:srgbClr val="FF0000"/>
                </a:solidFill>
              </a:rPr>
              <a:t> </a:t>
            </a:r>
            <a:endParaRPr lang="it-IT" sz="2000" b="1" dirty="0">
              <a:solidFill>
                <a:srgbClr val="FF0000"/>
              </a:solidFill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468E9CE6-8F6A-4919-8D0A-10D7C61AFE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63" y="87770"/>
            <a:ext cx="4654107" cy="1527183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7C2B8F36-9E29-4BF2-9B9A-86DC96A38B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6" y="2907652"/>
            <a:ext cx="2259173" cy="1042695"/>
          </a:xfrm>
          <a:prstGeom prst="rect">
            <a:avLst/>
          </a:prstGeom>
        </p:spPr>
      </p:pic>
      <p:pic>
        <p:nvPicPr>
          <p:cNvPr id="11" name="Picture 2" descr="6 Steps to Visionary Planning for your Child with Special Needs ...">
            <a:extLst>
              <a:ext uri="{FF2B5EF4-FFF2-40B4-BE49-F238E27FC236}">
                <a16:creationId xmlns:a16="http://schemas.microsoft.com/office/drawing/2014/main" id="{CE54086B-E7C2-497F-B2BF-9CADFE011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7660" y="87770"/>
            <a:ext cx="3279093" cy="184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6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32475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A493FF1-4D75-4D02-ABB3-3282622EF9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9937"/>
            <a:ext cx="2399071" cy="972643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468E9CE6-8F6A-4919-8D0A-10D7C61AFE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63" y="87770"/>
            <a:ext cx="4654107" cy="1527183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86E503B2-7BE7-495D-A02C-5D4E0C933324}"/>
              </a:ext>
            </a:extLst>
          </p:cNvPr>
          <p:cNvSpPr txBox="1">
            <a:spLocks/>
          </p:cNvSpPr>
          <p:nvPr/>
        </p:nvSpPr>
        <p:spPr bwMode="auto">
          <a:xfrm>
            <a:off x="5022231" y="367165"/>
            <a:ext cx="5923707" cy="10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it-IT" sz="57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</a:t>
            </a:r>
            <a:br>
              <a:rPr lang="it-IT" altLang="it-IT" sz="5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4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venerdì 24 aprile 2020</a:t>
            </a:r>
            <a:endParaRPr lang="it-IT" altLang="it-IT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0A93E873-0FBC-483E-BA08-10AB78AFF3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09" y="2200246"/>
            <a:ext cx="2259173" cy="104269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CED3B01-0680-47E0-9A67-B0BE3DAC1E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338" y="649385"/>
            <a:ext cx="358140" cy="266700"/>
          </a:xfrm>
          <a:prstGeom prst="rect">
            <a:avLst/>
          </a:prstGeom>
        </p:spPr>
      </p:pic>
      <p:pic>
        <p:nvPicPr>
          <p:cNvPr id="13" name="Picture 2" descr="6 Steps to Visionary Planning for your Child with Special Needs ...">
            <a:extLst>
              <a:ext uri="{FF2B5EF4-FFF2-40B4-BE49-F238E27FC236}">
                <a16:creationId xmlns:a16="http://schemas.microsoft.com/office/drawing/2014/main" id="{9FB76FBD-57D7-4872-9295-9ABC611B3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63" y="3539884"/>
            <a:ext cx="2425117" cy="136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CF444C2-81F7-4F9E-962D-022D763FC69A}"/>
              </a:ext>
            </a:extLst>
          </p:cNvPr>
          <p:cNvSpPr txBox="1"/>
          <p:nvPr/>
        </p:nvSpPr>
        <p:spPr>
          <a:xfrm>
            <a:off x="2526294" y="1669773"/>
            <a:ext cx="8184113" cy="495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t-IT" sz="2000" b="1" dirty="0"/>
              <a:t>ore 12.00 - Benvenuti – Mario Massone 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- ore 12.05 - Green Network – Carola Martullo</a:t>
            </a:r>
            <a:br>
              <a:rPr lang="it-IT" sz="2000" dirty="0"/>
            </a:br>
            <a:r>
              <a:rPr lang="it-IT" sz="2000" dirty="0"/>
              <a:t>Il passaggio al Customer Care </a:t>
            </a:r>
            <a:r>
              <a:rPr lang="it-IT" sz="2000" dirty="0" err="1"/>
              <a:t>multichannel</a:t>
            </a:r>
            <a:r>
              <a:rPr lang="it-IT" sz="2000" dirty="0"/>
              <a:t> e l’integrazione</a:t>
            </a:r>
            <a:br>
              <a:rPr lang="it-IT" sz="2000" dirty="0"/>
            </a:br>
            <a:r>
              <a:rPr lang="it-IT" sz="2000" dirty="0"/>
              <a:t>Gli impatti su customer </a:t>
            </a:r>
            <a:r>
              <a:rPr lang="it-IT" sz="2000" dirty="0" err="1"/>
              <a:t>experience</a:t>
            </a:r>
            <a:r>
              <a:rPr lang="it-IT" sz="2000" dirty="0"/>
              <a:t> e su performance degli operatori.</a:t>
            </a:r>
            <a:br>
              <a:rPr lang="it-IT" sz="2000" dirty="0"/>
            </a:br>
            <a:br>
              <a:rPr lang="it-IT" sz="2000" b="1" dirty="0"/>
            </a:br>
            <a:r>
              <a:rPr lang="it-IT" sz="2000" b="1" dirty="0"/>
              <a:t>- ore 12.20 - </a:t>
            </a:r>
            <a:r>
              <a:rPr lang="it-IT" sz="2000" b="1" dirty="0" err="1"/>
              <a:t>Elteide</a:t>
            </a:r>
            <a:r>
              <a:rPr lang="it-IT" sz="2000" b="1" dirty="0"/>
              <a:t> - Eltes.it – Carmine Pappagallo</a:t>
            </a:r>
            <a:br>
              <a:rPr lang="it-IT" sz="2000" dirty="0"/>
            </a:br>
            <a:r>
              <a:rPr lang="it-IT" sz="2000" dirty="0"/>
              <a:t>Chatbot Laila nel customer service e nella comunicazione marketing.</a:t>
            </a:r>
            <a:br>
              <a:rPr lang="it-IT" sz="2000" dirty="0"/>
            </a:br>
            <a:r>
              <a:rPr lang="it-IT" sz="2000" dirty="0"/>
              <a:t>L’AI che simula il comportamento umano a supporto delle persone.</a:t>
            </a:r>
            <a:br>
              <a:rPr lang="it-IT" sz="2000" dirty="0"/>
            </a:br>
            <a:br>
              <a:rPr lang="it-IT" sz="2000" b="1" dirty="0"/>
            </a:br>
            <a:r>
              <a:rPr lang="it-IT" sz="2000" b="1" dirty="0"/>
              <a:t>- ore 12.35 </a:t>
            </a:r>
            <a:r>
              <a:rPr lang="it-IT" sz="2000" dirty="0"/>
              <a:t>-</a:t>
            </a:r>
            <a:r>
              <a:rPr lang="it-IT" sz="2000" b="1" dirty="0"/>
              <a:t> </a:t>
            </a:r>
            <a:r>
              <a:rPr lang="it-IT" sz="2000" b="1" dirty="0" err="1"/>
              <a:t>Experis</a:t>
            </a:r>
            <a:r>
              <a:rPr lang="it-IT" sz="2000" b="1" dirty="0"/>
              <a:t> Academy - Rosita Pisacane e Ivan Fadini</a:t>
            </a:r>
          </a:p>
          <a:p>
            <a:r>
              <a:rPr lang="it-IT" dirty="0"/>
              <a:t>I servizi per sostenere la trasformazione digitale, gli ambiti e il tipo di didattica in ambito data </a:t>
            </a:r>
            <a:r>
              <a:rPr lang="it-IT" dirty="0" err="1"/>
              <a:t>analytics</a:t>
            </a:r>
            <a:r>
              <a:rPr lang="it-IT" dirty="0"/>
              <a:t>, deep learning e business intelligence.</a:t>
            </a:r>
          </a:p>
          <a:p>
            <a:r>
              <a:rPr lang="it-IT" dirty="0"/>
              <a:t>L’intelligenza artificiale a supporto dello smart recruiting.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ore 12.50 - Conclusioni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928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32475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A493FF1-4D75-4D02-ABB3-3282622EF9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9937"/>
            <a:ext cx="2399071" cy="97264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2027326-D409-411D-9DB9-1EB82BE15C4F}"/>
              </a:ext>
            </a:extLst>
          </p:cNvPr>
          <p:cNvSpPr txBox="1"/>
          <p:nvPr/>
        </p:nvSpPr>
        <p:spPr>
          <a:xfrm>
            <a:off x="613464" y="1733696"/>
            <a:ext cx="11088206" cy="366254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2800" b="1" dirty="0"/>
              <a:t>Per valutare la migliore tra le esperienze presentate nel corso dei webinar organizzati da CMMC a partire dal 17 aprile 2020.</a:t>
            </a:r>
            <a:br>
              <a:rPr lang="it-IT" sz="2800" b="1" dirty="0"/>
            </a:br>
            <a:r>
              <a:rPr lang="it-IT" sz="2800" b="1" dirty="0"/>
              <a:t>- 1) In base al numero e al tipo di richieste di interazioni che ci giungeranno durante e dopo il webinar.</a:t>
            </a:r>
            <a:endParaRPr lang="it-IT" sz="3200" dirty="0"/>
          </a:p>
          <a:p>
            <a:r>
              <a:rPr lang="it-IT" sz="2800" b="1" dirty="0"/>
              <a:t>- 2) In base alla valutazione di un questionario on-line sulle  modalità di presentazione e sui contenuti.</a:t>
            </a:r>
            <a:endParaRPr lang="it-IT" sz="3200" dirty="0"/>
          </a:p>
          <a:p>
            <a:r>
              <a:rPr lang="it-IT" sz="2800" b="1" dirty="0"/>
              <a:t>Accedere a questo link: </a:t>
            </a:r>
            <a:r>
              <a:rPr lang="it-IT" sz="3200" dirty="0">
                <a:hlinkClick r:id="rId4"/>
              </a:rPr>
              <a:t>http://www.forum-ucc.it/vota-le-esperienze-cmmc-2020</a:t>
            </a:r>
            <a:endParaRPr lang="it-IT" sz="3200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468E9CE6-8F6A-4919-8D0A-10D7C61AFE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63" y="87770"/>
            <a:ext cx="4654107" cy="1527183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86E503B2-7BE7-495D-A02C-5D4E0C933324}"/>
              </a:ext>
            </a:extLst>
          </p:cNvPr>
          <p:cNvSpPr txBox="1">
            <a:spLocks/>
          </p:cNvSpPr>
          <p:nvPr/>
        </p:nvSpPr>
        <p:spPr bwMode="auto">
          <a:xfrm>
            <a:off x="5267570" y="332973"/>
            <a:ext cx="5327717" cy="10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it-IT" sz="57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Valutazioni</a:t>
            </a:r>
            <a:endParaRPr lang="it-IT" altLang="it-IT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9619D8E-59E0-4B8B-A193-408FEA730C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517" y="632172"/>
            <a:ext cx="499442" cy="49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82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A493FF1-4D75-4D02-ABB3-3282622EF9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9937"/>
            <a:ext cx="2399071" cy="972643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468E9CE6-8F6A-4919-8D0A-10D7C61AFE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63" y="87770"/>
            <a:ext cx="4654107" cy="1527183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86E503B2-7BE7-495D-A02C-5D4E0C933324}"/>
              </a:ext>
            </a:extLst>
          </p:cNvPr>
          <p:cNvSpPr txBox="1">
            <a:spLocks/>
          </p:cNvSpPr>
          <p:nvPr/>
        </p:nvSpPr>
        <p:spPr bwMode="auto">
          <a:xfrm>
            <a:off x="5022231" y="367165"/>
            <a:ext cx="5923707" cy="10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it-IT" sz="57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Prossimo incontro </a:t>
            </a:r>
            <a:br>
              <a:rPr lang="it-IT" altLang="it-IT" sz="5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4400" b="1" u="sng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venerdì 8 maggio 2020</a:t>
            </a:r>
            <a:endParaRPr lang="it-IT" altLang="it-IT" sz="4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0A93E873-0FBC-483E-BA08-10AB78AFF3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09" y="2200246"/>
            <a:ext cx="2259173" cy="1042695"/>
          </a:xfrm>
          <a:prstGeom prst="rect">
            <a:avLst/>
          </a:prstGeom>
        </p:spPr>
      </p:pic>
      <p:pic>
        <p:nvPicPr>
          <p:cNvPr id="13" name="Picture 2" descr="6 Steps to Visionary Planning for your Child with Special Needs ...">
            <a:extLst>
              <a:ext uri="{FF2B5EF4-FFF2-40B4-BE49-F238E27FC236}">
                <a16:creationId xmlns:a16="http://schemas.microsoft.com/office/drawing/2014/main" id="{9FB76FBD-57D7-4872-9295-9ABC611B3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63" y="3539884"/>
            <a:ext cx="2425117" cy="136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CF444C2-81F7-4F9E-962D-022D763FC69A}"/>
              </a:ext>
            </a:extLst>
          </p:cNvPr>
          <p:cNvSpPr txBox="1"/>
          <p:nvPr/>
        </p:nvSpPr>
        <p:spPr>
          <a:xfrm>
            <a:off x="2486538" y="1669773"/>
            <a:ext cx="8497615" cy="470898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2000" b="1" dirty="0"/>
              <a:t>ore 12.00 - Benvenuti – Mario Massone 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- ore 12.05 - Politecnico di Milano – Gianluca Attolini</a:t>
            </a:r>
            <a:br>
              <a:rPr lang="it-IT" sz="2000" dirty="0"/>
            </a:br>
            <a:r>
              <a:rPr lang="it-IT" sz="2000" dirty="0"/>
              <a:t>Digitalizzazione del modello tradizionale di contatto tra Ateneo e studenti</a:t>
            </a:r>
            <a:br>
              <a:rPr lang="it-IT" sz="2000" dirty="0"/>
            </a:br>
            <a:r>
              <a:rPr lang="it-IT" sz="2000" dirty="0"/>
              <a:t>Segreteria e Area Didattica, tipologie di contatto e volumi di chat.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- </a:t>
            </a:r>
            <a:r>
              <a:rPr lang="it-IT" sz="2000" b="1" dirty="0"/>
              <a:t>ore 12.20 - WINDTRE – Piera Valeria Cordaro</a:t>
            </a:r>
            <a:br>
              <a:rPr lang="it-IT" sz="2000" b="1" dirty="0"/>
            </a:br>
            <a:r>
              <a:rPr lang="it-IT" sz="2000" dirty="0"/>
              <a:t>Motivazioni e realizzazione del </a:t>
            </a:r>
            <a:r>
              <a:rPr lang="it-IT" sz="2000" dirty="0" err="1"/>
              <a:t>multichannel</a:t>
            </a:r>
            <a:r>
              <a:rPr lang="it-IT" sz="2000" dirty="0"/>
              <a:t> </a:t>
            </a:r>
            <a:r>
              <a:rPr lang="it-IT" sz="2000" dirty="0" err="1"/>
              <a:t>virtual</a:t>
            </a:r>
            <a:r>
              <a:rPr lang="it-IT" sz="2000" dirty="0"/>
              <a:t> </a:t>
            </a:r>
            <a:r>
              <a:rPr lang="it-IT" sz="2000" dirty="0" err="1"/>
              <a:t>assistant</a:t>
            </a:r>
            <a:r>
              <a:rPr lang="it-IT" sz="2000" dirty="0"/>
              <a:t> WILL</a:t>
            </a:r>
            <a:br>
              <a:rPr lang="it-IT" sz="2000" dirty="0"/>
            </a:br>
            <a:r>
              <a:rPr lang="it-IT" sz="2000" dirty="0"/>
              <a:t>Team AI Development: apprendimento, knowledge base e addestramento</a:t>
            </a:r>
            <a:br>
              <a:rPr lang="it-IT" sz="2000" dirty="0"/>
            </a:br>
            <a:endParaRPr lang="it-IT" sz="2000" dirty="0"/>
          </a:p>
          <a:p>
            <a:r>
              <a:rPr lang="it-IT" sz="2000" dirty="0"/>
              <a:t>- </a:t>
            </a:r>
            <a:r>
              <a:rPr lang="it-IT" sz="2000" b="1" dirty="0"/>
              <a:t>ore 12.35 Miele Italia – Stefania Vignola</a:t>
            </a:r>
            <a:br>
              <a:rPr lang="it-IT" sz="2000" dirty="0"/>
            </a:br>
            <a:r>
              <a:rPr lang="it-IT" sz="2000" dirty="0" err="1"/>
              <a:t>Touchpoint</a:t>
            </a:r>
            <a:r>
              <a:rPr lang="it-IT" sz="2000" dirty="0"/>
              <a:t> alternativo al canale telefonico per il customer service</a:t>
            </a:r>
            <a:br>
              <a:rPr lang="it-IT" sz="2000" dirty="0"/>
            </a:br>
            <a:r>
              <a:rPr lang="it-IT" sz="2000" dirty="0"/>
              <a:t>Come l’utilizzo della chat ha migliorato la customer </a:t>
            </a:r>
            <a:r>
              <a:rPr lang="it-IT" sz="2000" dirty="0" err="1"/>
              <a:t>experience</a:t>
            </a:r>
            <a:br>
              <a:rPr lang="it-IT" sz="2000" dirty="0"/>
            </a:br>
            <a:br>
              <a:rPr lang="it-IT" sz="2000" b="1" dirty="0"/>
            </a:br>
            <a:r>
              <a:rPr lang="it-IT" sz="2000" b="1" dirty="0"/>
              <a:t>ore 12.50 - Conclusioni </a:t>
            </a:r>
            <a:endParaRPr lang="it-IT" sz="2000" dirty="0"/>
          </a:p>
        </p:txBody>
      </p:sp>
      <p:pic>
        <p:nvPicPr>
          <p:cNvPr id="15" name="Picture 1038" descr="logoCMMC">
            <a:extLst>
              <a:ext uri="{FF2B5EF4-FFF2-40B4-BE49-F238E27FC236}">
                <a16:creationId xmlns:a16="http://schemas.microsoft.com/office/drawing/2014/main" id="{21C791AF-903E-4073-AD7D-FB4318C0C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820400" y="581451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9B459D78-476B-4373-83B6-2477D88F97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4759" y="642428"/>
            <a:ext cx="342900" cy="2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65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>
          <a:xfrm>
            <a:off x="1789164" y="4627814"/>
            <a:ext cx="9016581" cy="200183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alt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altLang="it-IT" sz="1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ARRIVEDERCI</a:t>
            </a:r>
            <a:br>
              <a:rPr lang="it-IT" altLang="it-IT" sz="1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7000" b="1" u="sng" dirty="0">
                <a:latin typeface="Arial" panose="020B0604020202020204" pitchFamily="34" charset="0"/>
                <a:cs typeface="Arial" panose="020B0604020202020204" pitchFamily="34" charset="0"/>
              </a:rPr>
              <a:t>venerdì 8 maggio </a:t>
            </a:r>
            <a:r>
              <a:rPr lang="it-IT" altLang="it-IT" sz="7000" b="1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32475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38" descr="logoCMM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5DA5BF89-EAE4-42CE-B1C3-478BD83ED3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9937"/>
            <a:ext cx="2399071" cy="97264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C300F286-05F6-4E85-95F7-3344AD5341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" y="648713"/>
            <a:ext cx="10264140" cy="336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7575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437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 Conversazione ed Esperienza  del Cliente</dc:title>
  <dc:creator>Mario</dc:creator>
  <cp:lastModifiedBy>Mario Massone</cp:lastModifiedBy>
  <cp:revision>72</cp:revision>
  <dcterms:created xsi:type="dcterms:W3CDTF">2017-09-11T15:54:40Z</dcterms:created>
  <dcterms:modified xsi:type="dcterms:W3CDTF">2020-04-23T10:55:35Z</dcterms:modified>
</cp:coreProperties>
</file>