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5" r:id="rId4"/>
    <p:sldId id="288" r:id="rId5"/>
    <p:sldId id="276" r:id="rId6"/>
    <p:sldId id="259" r:id="rId7"/>
    <p:sldId id="269" r:id="rId8"/>
    <p:sldId id="270" r:id="rId9"/>
    <p:sldId id="271" r:id="rId10"/>
    <p:sldId id="268" r:id="rId11"/>
    <p:sldId id="267" r:id="rId12"/>
    <p:sldId id="273" r:id="rId13"/>
    <p:sldId id="272" r:id="rId14"/>
    <p:sldId id="266" r:id="rId15"/>
    <p:sldId id="265" r:id="rId16"/>
    <p:sldId id="264" r:id="rId17"/>
    <p:sldId id="283" r:id="rId18"/>
    <p:sldId id="284" r:id="rId19"/>
    <p:sldId id="277" r:id="rId20"/>
    <p:sldId id="279" r:id="rId21"/>
    <p:sldId id="281" r:id="rId22"/>
    <p:sldId id="282" r:id="rId23"/>
    <p:sldId id="287" r:id="rId24"/>
    <p:sldId id="280" r:id="rId25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 autoAdjust="0"/>
  </p:normalViewPr>
  <p:slideViewPr>
    <p:cSldViewPr snapToGrid="0">
      <p:cViewPr varScale="1">
        <p:scale>
          <a:sx n="96" d="100"/>
          <a:sy n="96" d="100"/>
        </p:scale>
        <p:origin x="5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3" y="10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34258-7283-44D6-A52E-68FF8637B38D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F7601-59EC-4B3B-AF76-E4F41BC049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3E4F6-469B-4E80-A00A-1DD64546D0CB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AA4ED-F4E5-4802-82BB-45EAC9021D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CA15A-173E-41F8-A0D9-D0183B92194C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0FF1-CAA4-4118-BBDD-28D5ABF661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91FAC-70D6-40E9-93DF-C0E2FBB1893B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A669E-457A-4A6A-96A3-970195BE7E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90F25-DBF5-4B4E-8969-0E910671B5CD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72FA-687E-4128-B7B2-5F5BF25850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D47A-CC1B-445B-84CE-46A72A13CBAB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2DA07-F231-4155-86A8-66C3E6AE1F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4A2DD-B534-4E4F-8C4E-B3D722C1151E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E9FA8-C7DA-4D38-9DCF-341195EC5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50E8-E963-4B19-B1C8-55D9DC327910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3211C-E9D0-4AC9-A713-4D715E7E0E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A1AC-43C8-44E9-8DFB-E9953C1328D3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CD7E6-3ED6-44F8-84C9-CD70123D02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0E042-F247-4DB8-AF75-0D1FF5B7797C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C5AB-B55A-43BF-9E7A-44AC918C3B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4839-B4EB-41DF-8A42-394368BCA046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6C614-3837-4295-A3F6-05D94184FB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DF1F3-1FCB-4770-B85A-B18605D7E463}" type="datetimeFigureOut">
              <a:rPr lang="it-IT"/>
              <a:pPr>
                <a:defRPr/>
              </a:pPr>
              <a:t>06/04/2020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1EB7AD-2B19-44DA-926C-6610D8D017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1533525" y="4627814"/>
            <a:ext cx="9016581" cy="20018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1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BENVENUTI</a:t>
            </a:r>
            <a:br>
              <a:rPr lang="it-IT" altLang="it-IT" sz="4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alt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300" b="1" dirty="0">
                <a:latin typeface="Arial" panose="020B0604020202020204" pitchFamily="34" charset="0"/>
                <a:cs typeface="Arial" panose="020B0604020202020204" pitchFamily="34" charset="0"/>
              </a:rPr>
              <a:t>webinar - lunedì 6 aprile 2020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32475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DA5BF89-EAE4-42CE-B1C3-478BD83ED3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65AF0AF-ED7E-4557-9B9E-0AD60D4B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51" y="228348"/>
            <a:ext cx="9997440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7D2C521-8FA7-485B-B150-ACD9B2257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4" y="303666"/>
            <a:ext cx="10199651" cy="42486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A2506B-01E9-46AA-8E28-E31C5717B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41161C-CAF5-47D7-9A4C-C652FC3AC871}"/>
              </a:ext>
            </a:extLst>
          </p:cNvPr>
          <p:cNvSpPr txBox="1"/>
          <p:nvPr/>
        </p:nvSpPr>
        <p:spPr>
          <a:xfrm>
            <a:off x="597310" y="4600968"/>
            <a:ext cx="10903974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Prima dell’emergenza le scelte per le tecnologie erano orientate soprattutto a ridurre i costi. Oggi si parla di remotizzazione e di collaboration, temi più vicini a quelli affrontati da altre funzioni aziendali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35468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E0190E4-B2F7-411F-9C7E-06F9F4D04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" y="268932"/>
            <a:ext cx="11912848" cy="381145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251A5B1-F711-4557-A6D5-464892B8A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7CE83A2-1458-41A0-8F76-64082AF66F9F}"/>
              </a:ext>
            </a:extLst>
          </p:cNvPr>
          <p:cNvSpPr txBox="1"/>
          <p:nvPr/>
        </p:nvSpPr>
        <p:spPr>
          <a:xfrm>
            <a:off x="186813" y="4119188"/>
            <a:ext cx="11661058" cy="14465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La maggioranza del campione valuta un aumento nell’impiego dei canali digitali e una loro crescita costante. </a:t>
            </a:r>
            <a:br>
              <a:rPr lang="it-IT" sz="2400" b="1" dirty="0"/>
            </a:br>
            <a:r>
              <a:rPr lang="it-IT" sz="2400" b="1" dirty="0"/>
              <a:t>Le Aziende debbono essere pronte a sostenere nuovi volumi conversazionali</a:t>
            </a:r>
            <a:r>
              <a:rPr lang="it-IT" dirty="0"/>
              <a:t>. 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59244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2DDCB7-4D37-40D5-95DE-7E55DC952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78" y="168881"/>
            <a:ext cx="11142122" cy="40092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1600E2B-45B3-4276-95BC-4016870BA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4D7130-3B36-40BD-A504-C81AF2FAF554}"/>
              </a:ext>
            </a:extLst>
          </p:cNvPr>
          <p:cNvSpPr txBox="1"/>
          <p:nvPr/>
        </p:nvSpPr>
        <p:spPr>
          <a:xfrm>
            <a:off x="502816" y="4482981"/>
            <a:ext cx="10864645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43% del campione afferma di essere “molto d’accordo“ sul fatto che il canale digitale assume un valore strategico parecchio rilevante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318568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838A819-9479-4FF2-BEA6-96732DBD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3" y="314635"/>
            <a:ext cx="11092785" cy="398598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B260477-918F-4655-AECC-1917ED5341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F5C39A-B3AC-4695-B480-CD01DC930C97}"/>
              </a:ext>
            </a:extLst>
          </p:cNvPr>
          <p:cNvSpPr txBox="1"/>
          <p:nvPr/>
        </p:nvSpPr>
        <p:spPr>
          <a:xfrm>
            <a:off x="403123" y="4561460"/>
            <a:ext cx="11191105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30% del campione si trova molto d’accordo con l’affermazione.</a:t>
            </a:r>
            <a:br>
              <a:rPr lang="it-IT" sz="2400" b="1" dirty="0"/>
            </a:br>
            <a:r>
              <a:rPr lang="it-IT" sz="2400" b="1" dirty="0"/>
              <a:t>Crede in questa discontinuità culturale nei confronti dell’innovazione. 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95228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DF6984-05B6-4932-9C2B-600CAAD51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34" y="236687"/>
            <a:ext cx="11031794" cy="436389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DC326A6-E011-4266-8FB2-6116556BC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8D66E8-E847-4B0D-99C0-CB0D7549EBB3}"/>
              </a:ext>
            </a:extLst>
          </p:cNvPr>
          <p:cNvSpPr txBox="1"/>
          <p:nvPr/>
        </p:nvSpPr>
        <p:spPr>
          <a:xfrm>
            <a:off x="403123" y="4600578"/>
            <a:ext cx="1119110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L’assistenza tecnica è una componente significativa dei servizi di relazione.</a:t>
            </a:r>
            <a:br>
              <a:rPr lang="it-IT" sz="2400" b="1" dirty="0"/>
            </a:br>
            <a:r>
              <a:rPr lang="it-IT" sz="2400" b="1" dirty="0"/>
              <a:t>Si fa riferimento a nuovi modelli di assistenza tecnica.</a:t>
            </a:r>
            <a:r>
              <a:rPr lang="it-IT" dirty="0"/>
              <a:t> </a:t>
            </a:r>
            <a:r>
              <a:rPr lang="it-IT" sz="2400" b="1" dirty="0"/>
              <a:t> 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372310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B579C1A-F7EB-45D1-BE2E-BEC444762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37" y="263708"/>
            <a:ext cx="9785063" cy="433687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BC89C3A-363A-47CA-A0B7-A294EA125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F2702BD-4511-493A-8ED4-33F77FD58EA3}"/>
              </a:ext>
            </a:extLst>
          </p:cNvPr>
          <p:cNvSpPr txBox="1"/>
          <p:nvPr/>
        </p:nvSpPr>
        <p:spPr>
          <a:xfrm>
            <a:off x="438461" y="4600578"/>
            <a:ext cx="11191105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Emergenza e lavoro da remoto hanno effetti significativi su due aspetti: </a:t>
            </a:r>
            <a:br>
              <a:rPr lang="it-IT" sz="2400" b="1" dirty="0"/>
            </a:br>
            <a:r>
              <a:rPr lang="it-IT" sz="2400" b="1" dirty="0"/>
              <a:t>- per le aziende, la continuità e qualità del servizio (58% delle risposte)</a:t>
            </a:r>
            <a:br>
              <a:rPr lang="it-IT" sz="2400" b="1" dirty="0"/>
            </a:br>
            <a:r>
              <a:rPr lang="it-IT" sz="2400" b="1" dirty="0"/>
              <a:t>- per le persone la conciliazione tra vita privata e lavoro (40%) </a:t>
            </a:r>
            <a:endParaRPr lang="it-IT" sz="7200" b="1" dirty="0"/>
          </a:p>
        </p:txBody>
      </p:sp>
    </p:spTree>
    <p:extLst>
      <p:ext uri="{BB962C8B-B14F-4D97-AF65-F5344CB8AC3E}">
        <p14:creationId xmlns:p14="http://schemas.microsoft.com/office/powerpoint/2010/main" val="2385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3FDA3BE-0FB0-4F7B-A68E-0882F8328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7" y="285137"/>
            <a:ext cx="10154912" cy="41715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6F88A67-20B8-4B38-A698-0A892D912A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C8B4BDD-B218-4DD7-B08C-694671EDDF30}"/>
              </a:ext>
            </a:extLst>
          </p:cNvPr>
          <p:cNvSpPr txBox="1"/>
          <p:nvPr/>
        </p:nvSpPr>
        <p:spPr>
          <a:xfrm>
            <a:off x="438461" y="4600578"/>
            <a:ext cx="11191105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La metà del campione (49%) ritiene che ad emergenza finita la produttività registrata in modalità remote working sarà più elevata.</a:t>
            </a:r>
            <a:endParaRPr lang="it-IT" sz="8800" b="1" dirty="0"/>
          </a:p>
        </p:txBody>
      </p:sp>
    </p:spTree>
    <p:extLst>
      <p:ext uri="{BB962C8B-B14F-4D97-AF65-F5344CB8AC3E}">
        <p14:creationId xmlns:p14="http://schemas.microsoft.com/office/powerpoint/2010/main" val="50439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796BC-B782-4DA3-980C-DEE5D22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238792"/>
            <a:ext cx="2861966" cy="14309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4476585" y="96932"/>
            <a:ext cx="608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</a:rPr>
              <a:t>conclusioni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C0F2BB-BB19-42AB-89EA-D9F602C0F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D650172-EE89-4785-B9CC-7BAA078C67D3}"/>
              </a:ext>
            </a:extLst>
          </p:cNvPr>
          <p:cNvSpPr/>
          <p:nvPr/>
        </p:nvSpPr>
        <p:spPr>
          <a:xfrm>
            <a:off x="845744" y="1856986"/>
            <a:ext cx="10579338" cy="36831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centralità dell’attività di CC e SC (Clienti e Cittadini)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cambiamento organizzativo, distanza dal “modello fabbrica”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più flessibili, collaborativi e a responsabilità diffusa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si migliora nel coordinare e responsabilizzare le persone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crescono i costi economici e finanziari da sostenere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ma la produttività potrà risultare più elevata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it-IT" sz="2600" b="1" dirty="0">
                <a:latin typeface="Arial" panose="020B0604020202020204" pitchFamily="34" charset="0"/>
                <a:ea typeface="FreeSans"/>
                <a:cs typeface="Times New Roman" panose="02020603050405020304" pitchFamily="18" charset="0"/>
              </a:rPr>
              <a:t>si accelera verso un maggior uso dei canali digitali</a:t>
            </a:r>
            <a:endParaRPr lang="it-IT" sz="2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75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796BC-B782-4DA3-980C-DEE5D22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35" y="238792"/>
            <a:ext cx="2861966" cy="14309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4476585" y="96932"/>
            <a:ext cx="6082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rgbClr val="FF0000"/>
                </a:solidFill>
              </a:rPr>
              <a:t>conclusioni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C0F2BB-BB19-42AB-89EA-D9F602C0F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D650172-EE89-4785-B9CC-7BAA078C67D3}"/>
              </a:ext>
            </a:extLst>
          </p:cNvPr>
          <p:cNvSpPr/>
          <p:nvPr/>
        </p:nvSpPr>
        <p:spPr>
          <a:xfrm>
            <a:off x="747423" y="1856986"/>
            <a:ext cx="10845579" cy="378565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17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Nuovo valore delle nostre attività. Dalla componente economica, motore proattivo, a valutazione della responsabilità sociale CSR e della sostenibilità sociale come vantaggi competitivi.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Acquisite nuove capacità: es. disponibilità e ascolto e una rinnovata esperienza conversazionale.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La «nuova filiera» di settore dovrà essere in grado di favorire la ripresa delle persone che vi lavorano e capace di catturare e gestire in modalità integrata nuove forme di fruibilità dei prodotti e dei servizi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400" b="1" dirty="0"/>
              <a:t>Potremo essere protagonisti in un mercato che cercherà riposte veloci a nuovi e mutevoli bisogni, premiando l’essenzialità e la concretezza.</a:t>
            </a:r>
          </a:p>
        </p:txBody>
      </p:sp>
    </p:spTree>
    <p:extLst>
      <p:ext uri="{BB962C8B-B14F-4D97-AF65-F5344CB8AC3E}">
        <p14:creationId xmlns:p14="http://schemas.microsoft.com/office/powerpoint/2010/main" val="3700272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796BC-B782-4DA3-980C-DEE5D22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" y="238794"/>
            <a:ext cx="3840481" cy="192024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501788" y="2196353"/>
            <a:ext cx="1135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</a:rPr>
              <a:t>COMMENTI e TESTIMONIANZE</a:t>
            </a:r>
            <a:endParaRPr lang="it-IT" sz="1200" b="1" dirty="0">
              <a:solidFill>
                <a:srgbClr val="FF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7C0F2BB-BB19-42AB-89EA-D9F602C0F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ED7466-A6C2-41C9-8C77-7E16235ED728}"/>
              </a:ext>
            </a:extLst>
          </p:cNvPr>
          <p:cNvSpPr txBox="1"/>
          <p:nvPr/>
        </p:nvSpPr>
        <p:spPr>
          <a:xfrm>
            <a:off x="4246168" y="586938"/>
            <a:ext cx="76118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Remote Working e </a:t>
            </a:r>
            <a:r>
              <a:rPr lang="it-IT" sz="3600" b="1" dirty="0" err="1">
                <a:solidFill>
                  <a:srgbClr val="FF0000"/>
                </a:solidFill>
              </a:rPr>
              <a:t>Contact</a:t>
            </a:r>
            <a:r>
              <a:rPr lang="it-IT" sz="3600" b="1" dirty="0">
                <a:solidFill>
                  <a:srgbClr val="FF0000"/>
                </a:solidFill>
              </a:rPr>
              <a:t> Center </a:t>
            </a:r>
            <a:br>
              <a:rPr lang="it-IT" sz="3200" b="1" dirty="0">
                <a:solidFill>
                  <a:srgbClr val="FF0000"/>
                </a:solidFill>
              </a:rPr>
            </a:br>
            <a:r>
              <a:rPr lang="it-IT" sz="3200" b="1" dirty="0">
                <a:solidFill>
                  <a:srgbClr val="FF0000"/>
                </a:solidFill>
              </a:rPr>
              <a:t>in tempo di emergenza coronavirus</a:t>
            </a:r>
            <a:r>
              <a:rPr lang="it-IT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EBB73EB-4475-45F0-B8BA-ECA8EB0099CC}"/>
              </a:ext>
            </a:extLst>
          </p:cNvPr>
          <p:cNvSpPr txBox="1"/>
          <p:nvPr/>
        </p:nvSpPr>
        <p:spPr>
          <a:xfrm>
            <a:off x="2568271" y="3050858"/>
            <a:ext cx="8011239" cy="28623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b="1" i="1" dirty="0"/>
              <a:t>- </a:t>
            </a:r>
            <a:r>
              <a:rPr lang="it-IT" sz="3600" b="1" i="1" dirty="0"/>
              <a:t>Lelio Borgherese</a:t>
            </a:r>
            <a:r>
              <a:rPr lang="it-IT" sz="3200" b="1" i="1" dirty="0"/>
              <a:t>, Network Contact</a:t>
            </a:r>
            <a:br>
              <a:rPr lang="it-IT" sz="3200" b="1" i="1" dirty="0"/>
            </a:br>
            <a:r>
              <a:rPr lang="it-IT" sz="3200" b="1" i="1" dirty="0"/>
              <a:t>- </a:t>
            </a:r>
            <a:r>
              <a:rPr lang="it-IT" sz="3600" b="1" i="1" dirty="0"/>
              <a:t>Paolo Chiozza</a:t>
            </a:r>
            <a:r>
              <a:rPr lang="it-IT" sz="3200" b="1" i="1" dirty="0"/>
              <a:t>, TIM</a:t>
            </a:r>
            <a:br>
              <a:rPr lang="it-IT" sz="3200" b="1" i="1" dirty="0"/>
            </a:br>
            <a:r>
              <a:rPr lang="it-IT" sz="3200" b="1" i="1" dirty="0"/>
              <a:t>- </a:t>
            </a:r>
            <a:r>
              <a:rPr lang="it-IT" sz="3600" b="1" i="1" dirty="0"/>
              <a:t>Umberto Costamagna</a:t>
            </a:r>
            <a:r>
              <a:rPr lang="it-IT" sz="3200" b="1" i="1" dirty="0"/>
              <a:t>, Call &amp; Call</a:t>
            </a:r>
            <a:br>
              <a:rPr lang="it-IT" sz="3200" b="1" i="1" dirty="0"/>
            </a:br>
            <a:r>
              <a:rPr lang="it-IT" sz="3200" b="1" i="1" dirty="0"/>
              <a:t>- </a:t>
            </a:r>
            <a:r>
              <a:rPr lang="it-IT" sz="3600" b="1" i="1" dirty="0"/>
              <a:t>Gianluca Gemma</a:t>
            </a:r>
            <a:r>
              <a:rPr lang="it-IT" sz="3200" b="1" i="1" dirty="0"/>
              <a:t>, Transcom</a:t>
            </a:r>
            <a:br>
              <a:rPr lang="it-IT" sz="3200" b="1" i="1" dirty="0"/>
            </a:br>
            <a:r>
              <a:rPr lang="it-IT" sz="3200" b="1" i="1" dirty="0"/>
              <a:t>- </a:t>
            </a:r>
            <a:r>
              <a:rPr lang="it-IT" sz="3600" b="1" i="1" dirty="0"/>
              <a:t>Filippo Ruggiero</a:t>
            </a:r>
            <a:r>
              <a:rPr lang="it-IT" sz="3200" b="1" i="1" dirty="0"/>
              <a:t>, Enel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6271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4970" y="570270"/>
            <a:ext cx="11648818" cy="4134311"/>
          </a:xfrm>
          <a:solidFill>
            <a:schemeClr val="accent6">
              <a:lumMod val="40000"/>
              <a:lumOff val="60000"/>
            </a:schemeClr>
          </a:solidFill>
          <a:ln w="38100" cmpd="dbl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it-IT" sz="4000" b="1" dirty="0">
                <a:latin typeface="Arial" panose="020B0604020202020204" pitchFamily="34" charset="0"/>
                <a:cs typeface="Arial" panose="020B0604020202020204" pitchFamily="34" charset="0"/>
              </a:rPr>
              <a:t>Customer Management Multimedia </a:t>
            </a:r>
            <a:r>
              <a:rPr lang="it-IT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Competence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L'acronimo CMMC evidenzia l'obiettivo del Club: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perseguire il miglioramento dei servizi resi ai Clienti (prima C),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gestendoli (Management - M )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attraverso i diversi canali (Multimedia - M) e 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  <a:t>con la valorizzazione delle Competenze (seconda C) sui processi di relazione</a:t>
            </a: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100" b="1" dirty="0">
                <a:latin typeface="Arial" panose="020B0604020202020204" pitchFamily="34" charset="0"/>
                <a:cs typeface="Arial" panose="020B0604020202020204" pitchFamily="34" charset="0"/>
              </a:rPr>
              <a:t>Il Club CMMC dal 1997 aggrega Aziende che si occupano di relazione ed esperienza con Clienti attraverso i canali multimediali ed agevola il confronto tra i Responsabili che operano lungo la filiera valorizzandone le professionalità.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802" y="4876463"/>
            <a:ext cx="2648258" cy="19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CC87F6-D8EB-4654-BF3E-B16633BC34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631146" y="3826550"/>
            <a:ext cx="113562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chemeClr val="accent1"/>
                </a:solidFill>
              </a:rPr>
              <a:t>Presentazione del dossier e  attività del gruppo di interesse</a:t>
            </a:r>
            <a:endParaRPr lang="it-IT" sz="2000" b="1" dirty="0">
              <a:solidFill>
                <a:schemeClr val="accent1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3C5272-356A-4492-9970-95A1BD93E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5859769"/>
            <a:ext cx="2399071" cy="97264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985E070-2F18-4356-A37D-E79C55A18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6" y="217402"/>
            <a:ext cx="5044535" cy="36630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422061F-28EA-4E2B-AC08-57C88B7A8B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059" y="297520"/>
            <a:ext cx="4122683" cy="213005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37D4DF-9EE6-41EA-A1DF-3F9B26E4418C}"/>
              </a:ext>
            </a:extLst>
          </p:cNvPr>
          <p:cNvSpPr txBox="1"/>
          <p:nvPr/>
        </p:nvSpPr>
        <p:spPr>
          <a:xfrm>
            <a:off x="5756744" y="2570527"/>
            <a:ext cx="6305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FF0000"/>
                </a:solidFill>
              </a:rPr>
              <a:t>Testimonianza di</a:t>
            </a:r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3200" b="1" i="1" dirty="0"/>
              <a:t>Alessandro Fornari, </a:t>
            </a:r>
            <a:r>
              <a:rPr lang="it-IT" sz="3200" b="1" i="1" dirty="0" err="1"/>
              <a:t>LiveHelp</a:t>
            </a:r>
            <a:r>
              <a:rPr lang="it-IT" sz="3200" b="1" i="1" dirty="0"/>
              <a:t> </a:t>
            </a:r>
            <a:endParaRPr lang="it-IT" sz="4000" b="1" i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A7D239C-91B7-40CB-9CE4-00AFF6921259}"/>
              </a:ext>
            </a:extLst>
          </p:cNvPr>
          <p:cNvSpPr txBox="1"/>
          <p:nvPr/>
        </p:nvSpPr>
        <p:spPr>
          <a:xfrm>
            <a:off x="2968487" y="5590910"/>
            <a:ext cx="7479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https://markab.it/cultura-dellascolto/</a:t>
            </a:r>
            <a:br>
              <a:rPr lang="it-IT" sz="2000" dirty="0"/>
            </a:br>
            <a:r>
              <a:rPr lang="it-IT" sz="2000" dirty="0"/>
              <a:t>http://www.club-cmmc.it/attivita/Dossier_AI_CMMC.htm</a:t>
            </a:r>
            <a:br>
              <a:rPr lang="it-IT" sz="2000" dirty="0"/>
            </a:br>
            <a:r>
              <a:rPr lang="it-IT" sz="2000" dirty="0"/>
              <a:t>https://www.linkedin.com/groups/8869407/</a:t>
            </a:r>
          </a:p>
        </p:txBody>
      </p:sp>
    </p:spTree>
    <p:extLst>
      <p:ext uri="{BB962C8B-B14F-4D97-AF65-F5344CB8AC3E}">
        <p14:creationId xmlns:p14="http://schemas.microsoft.com/office/powerpoint/2010/main" val="84672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483835" y="3106358"/>
            <a:ext cx="113562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Advocacy e Giuria </a:t>
            </a:r>
            <a:br>
              <a:rPr lang="it-IT" sz="4000" b="1" dirty="0"/>
            </a:br>
            <a:r>
              <a:rPr lang="it-IT" sz="4000" b="1" dirty="0"/>
              <a:t>hanno suggerito di focalizzarsi su: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4800" b="1" dirty="0">
                <a:solidFill>
                  <a:srgbClr val="FF0000"/>
                </a:solidFill>
              </a:rPr>
              <a:t>«Emergenza &amp; Resilienza»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4800" b="1" dirty="0">
                <a:solidFill>
                  <a:srgbClr val="FF0000"/>
                </a:solidFill>
              </a:rPr>
              <a:t>valutando il racconto di esperienze</a:t>
            </a:r>
            <a:r>
              <a:rPr lang="it-IT" sz="4800" b="1" dirty="0"/>
              <a:t>  </a:t>
            </a:r>
            <a:endParaRPr lang="it-IT" sz="3600" b="1" i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3C5272-356A-4492-9970-95A1BD93E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5859769"/>
            <a:ext cx="2399071" cy="9726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B3FC5F-9CBF-480D-8E31-1982DAF40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5B9A7ED-76AC-42B1-AAAA-3F3A7DE12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" y="159026"/>
            <a:ext cx="5560162" cy="304310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F74F5FA-BBAC-4E9C-A85D-E034D218C9FB}"/>
              </a:ext>
            </a:extLst>
          </p:cNvPr>
          <p:cNvSpPr txBox="1"/>
          <p:nvPr/>
        </p:nvSpPr>
        <p:spPr>
          <a:xfrm>
            <a:off x="6488264" y="731520"/>
            <a:ext cx="447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</a:rPr>
              <a:t>Testimonianza di:</a:t>
            </a:r>
            <a:br>
              <a:rPr lang="it-IT" sz="3200" b="1" i="1" dirty="0"/>
            </a:br>
            <a:r>
              <a:rPr lang="it-IT" sz="3200" b="1" i="1" dirty="0"/>
              <a:t>Maurizio </a:t>
            </a:r>
            <a:r>
              <a:rPr lang="it-IT" sz="3200" b="1" i="1" dirty="0" err="1"/>
              <a:t>Mesenzani</a:t>
            </a:r>
            <a:r>
              <a:rPr lang="it-IT" sz="3200" b="1" i="1" dirty="0"/>
              <a:t> </a:t>
            </a:r>
            <a:r>
              <a:rPr lang="it-IT" sz="2400" b="1" i="1" dirty="0"/>
              <a:t>Value Generation Services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21509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325470" y="3060516"/>
            <a:ext cx="1118073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FF0000"/>
                </a:solidFill>
              </a:rPr>
              <a:t>Quelli che aspettano… </a:t>
            </a:r>
            <a:br>
              <a:rPr lang="it-IT" sz="6600" b="1" dirty="0">
                <a:solidFill>
                  <a:srgbClr val="FF0000"/>
                </a:solidFill>
              </a:rPr>
            </a:br>
            <a:r>
              <a:rPr lang="it-IT" sz="7200" b="1" dirty="0">
                <a:solidFill>
                  <a:srgbClr val="FF0000"/>
                </a:solidFill>
              </a:rPr>
              <a:t>Best Practice  </a:t>
            </a:r>
            <a:br>
              <a:rPr lang="it-IT" sz="4800" b="1" dirty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73C5272-356A-4492-9970-95A1BD93E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5859769"/>
            <a:ext cx="2399071" cy="9726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B3FC5F-9CBF-480D-8E31-1982DAF40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3F86C34-1257-431B-9E25-249F26601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4" y="159026"/>
            <a:ext cx="5560162" cy="304310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C55678-D7CF-4B29-B5B9-7CEEF79C20DD}"/>
              </a:ext>
            </a:extLst>
          </p:cNvPr>
          <p:cNvSpPr txBox="1"/>
          <p:nvPr/>
        </p:nvSpPr>
        <p:spPr>
          <a:xfrm>
            <a:off x="6392849" y="691763"/>
            <a:ext cx="5387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da venerdì 17 aprile ore 12 </a:t>
            </a:r>
            <a:br>
              <a:rPr lang="it-IT" sz="3200" b="1" dirty="0"/>
            </a:br>
            <a:r>
              <a:rPr lang="it-IT" sz="3200" b="1" dirty="0"/>
              <a:t>in webinar </a:t>
            </a:r>
            <a:br>
              <a:rPr lang="it-IT" sz="3200" b="1" dirty="0"/>
            </a:br>
            <a:r>
              <a:rPr lang="it-IT" sz="3200" b="1" dirty="0"/>
              <a:t>parte il progetto</a:t>
            </a:r>
            <a:endParaRPr lang="it-IT" sz="32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771D725-5089-466C-B5BC-7423B5AE68C6}"/>
              </a:ext>
            </a:extLst>
          </p:cNvPr>
          <p:cNvSpPr txBox="1"/>
          <p:nvPr/>
        </p:nvSpPr>
        <p:spPr>
          <a:xfrm>
            <a:off x="2910178" y="5247720"/>
            <a:ext cx="7021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altre date programmate: </a:t>
            </a:r>
            <a:br>
              <a:rPr lang="it-IT" sz="3200" b="1" dirty="0"/>
            </a:br>
            <a:r>
              <a:rPr lang="it-IT" sz="3200" b="1" dirty="0"/>
              <a:t>24 aprile, 8 maggio, 15 maggio, </a:t>
            </a:r>
            <a:br>
              <a:rPr lang="it-IT" sz="3200" b="1" dirty="0"/>
            </a:br>
            <a:r>
              <a:rPr lang="it-IT" sz="3200" b="1" dirty="0"/>
              <a:t>2 maggio, 29 maggio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7772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3C5272-356A-4492-9970-95A1BD93E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5859769"/>
            <a:ext cx="2399071" cy="97264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4AB3FC5F-9CBF-480D-8E31-1982DAF40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54DFA0F-92F3-415D-B13C-F9168DC75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12" y="526608"/>
            <a:ext cx="4762500" cy="236982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1175C3F-62B0-407D-8180-3304766A3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3654"/>
            <a:ext cx="11757660" cy="58445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DE41AC-B7B4-44D6-88EF-8CD476A6FEA3}"/>
              </a:ext>
            </a:extLst>
          </p:cNvPr>
          <p:cNvSpPr txBox="1"/>
          <p:nvPr/>
        </p:nvSpPr>
        <p:spPr>
          <a:xfrm>
            <a:off x="2695492" y="5923722"/>
            <a:ext cx="7927451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it-IT" sz="3600" b="1" dirty="0"/>
              <a:t>con l’augurio di rivederci presto….</a:t>
            </a:r>
          </a:p>
        </p:txBody>
      </p:sp>
    </p:spTree>
    <p:extLst>
      <p:ext uri="{BB962C8B-B14F-4D97-AF65-F5344CB8AC3E}">
        <p14:creationId xmlns:p14="http://schemas.microsoft.com/office/powerpoint/2010/main" val="1508475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73C5272-356A-4492-9970-95A1BD93EF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" y="5859769"/>
            <a:ext cx="2399071" cy="972643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37D4DF-9EE6-41EA-A1DF-3F9B26E4418C}"/>
              </a:ext>
            </a:extLst>
          </p:cNvPr>
          <p:cNvSpPr txBox="1"/>
          <p:nvPr/>
        </p:nvSpPr>
        <p:spPr>
          <a:xfrm>
            <a:off x="2909341" y="4301942"/>
            <a:ext cx="694581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FF0000"/>
                </a:solidFill>
              </a:rPr>
              <a:t>ARRIVEDERCI E GRAZIE A TUTTI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27BFB9-F336-4464-8536-0D8C61286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3539"/>
            <a:ext cx="9997440" cy="43053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4D4521-8C63-4CC3-A3BF-4497DDEEC42E}"/>
              </a:ext>
            </a:extLst>
          </p:cNvPr>
          <p:cNvSpPr txBox="1"/>
          <p:nvPr/>
        </p:nvSpPr>
        <p:spPr>
          <a:xfrm>
            <a:off x="2909341" y="4338839"/>
            <a:ext cx="694581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FF0000"/>
                </a:solidFill>
              </a:rPr>
              <a:t>ARRIVEDERCI E GRAZIE A TUTTI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4DA5C0-E63A-42E2-B551-F0E82CC69622}"/>
              </a:ext>
            </a:extLst>
          </p:cNvPr>
          <p:cNvSpPr txBox="1"/>
          <p:nvPr/>
        </p:nvSpPr>
        <p:spPr>
          <a:xfrm>
            <a:off x="3061741" y="4491239"/>
            <a:ext cx="694581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600" b="1" dirty="0">
                <a:solidFill>
                  <a:srgbClr val="FF0000"/>
                </a:solidFill>
              </a:rPr>
              <a:t>ARRIVEDERCI E GRAZIE A TUTTI </a:t>
            </a:r>
          </a:p>
        </p:txBody>
      </p:sp>
    </p:spTree>
    <p:extLst>
      <p:ext uri="{BB962C8B-B14F-4D97-AF65-F5344CB8AC3E}">
        <p14:creationId xmlns:p14="http://schemas.microsoft.com/office/powerpoint/2010/main" val="238671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>
            <a:spLocks noGrp="1"/>
          </p:cNvSpPr>
          <p:nvPr>
            <p:ph type="subTitle" idx="1"/>
          </p:nvPr>
        </p:nvSpPr>
        <p:spPr>
          <a:xfrm>
            <a:off x="5661329" y="406493"/>
            <a:ext cx="5923707" cy="2001838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1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32475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A493FF1-4D75-4D02-ABB3-3282622EF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027326-D409-411D-9DB9-1EB82BE15C4F}"/>
              </a:ext>
            </a:extLst>
          </p:cNvPr>
          <p:cNvSpPr txBox="1"/>
          <p:nvPr/>
        </p:nvSpPr>
        <p:spPr>
          <a:xfrm>
            <a:off x="1199535" y="2016182"/>
            <a:ext cx="115135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1"/>
                </a:solidFill>
              </a:rPr>
              <a:t>Remote Working e Contact Center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- Presentazione indagine - - Commenti e Testimonianze</a:t>
            </a: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chemeClr val="accent1"/>
                </a:solidFill>
              </a:rPr>
              <a:t>AI &amp; CMMC – Soluzioni di Intelligenza Aumentata nei processi di relazione con i Clienti e i Collaboratori</a:t>
            </a: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chemeClr val="accent1"/>
                </a:solidFill>
              </a:rPr>
              <a:t>Esperienze CMMC 2020</a:t>
            </a:r>
            <a:br>
              <a:rPr lang="it-IT" sz="2800" b="1" dirty="0">
                <a:solidFill>
                  <a:srgbClr val="FF0000"/>
                </a:solidFill>
              </a:rPr>
            </a:br>
            <a:r>
              <a:rPr lang="it-IT" sz="2800" b="1" dirty="0">
                <a:solidFill>
                  <a:srgbClr val="FF0000"/>
                </a:solidFill>
              </a:rPr>
              <a:t>- </a:t>
            </a:r>
            <a:r>
              <a:rPr lang="it-IT" sz="2400" b="1" dirty="0">
                <a:solidFill>
                  <a:srgbClr val="FF0000"/>
                </a:solidFill>
              </a:rPr>
              <a:t>Focus su «Emergenza &amp; Resilienza»</a:t>
            </a:r>
            <a:br>
              <a:rPr lang="it-IT" sz="2400" b="1" dirty="0">
                <a:solidFill>
                  <a:srgbClr val="FF0000"/>
                </a:solidFill>
              </a:rPr>
            </a:br>
            <a:r>
              <a:rPr lang="it-IT" sz="2400" b="1" dirty="0">
                <a:solidFill>
                  <a:srgbClr val="FF0000"/>
                </a:solidFill>
              </a:rPr>
              <a:t>- Programma Best Practice </a:t>
            </a:r>
            <a:br>
              <a:rPr lang="it-IT" sz="2400" b="1" dirty="0">
                <a:solidFill>
                  <a:srgbClr val="FF0000"/>
                </a:solidFill>
              </a:rPr>
            </a:br>
            <a:br>
              <a:rPr lang="it-IT" sz="2800" b="1" dirty="0">
                <a:solidFill>
                  <a:srgbClr val="FF0000"/>
                </a:solidFill>
              </a:rPr>
            </a:br>
            <a:br>
              <a:rPr lang="it-IT" sz="2000" b="1" dirty="0">
                <a:solidFill>
                  <a:srgbClr val="FF0000"/>
                </a:solidFill>
              </a:rPr>
            </a:br>
            <a:br>
              <a:rPr lang="it-IT" sz="2000" b="1" dirty="0">
                <a:solidFill>
                  <a:srgbClr val="FF0000"/>
                </a:solidFill>
              </a:rPr>
            </a:br>
            <a:endParaRPr lang="it-IT" sz="2000" b="1" dirty="0">
              <a:solidFill>
                <a:srgbClr val="FF0000"/>
              </a:solidFill>
            </a:endParaRPr>
          </a:p>
          <a:p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A734E92-588A-4D90-8A32-09420D7DB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08" y="113485"/>
            <a:ext cx="4418297" cy="19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7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796BC-B782-4DA3-980C-DEE5D22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540" y="292141"/>
            <a:ext cx="5074920" cy="25374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511278" y="2956837"/>
            <a:ext cx="1135625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FF0000"/>
                </a:solidFill>
              </a:rPr>
              <a:t>Remote Working e Contact Center </a:t>
            </a:r>
            <a:br>
              <a:rPr lang="it-IT" sz="4800" b="1" dirty="0">
                <a:solidFill>
                  <a:srgbClr val="FF0000"/>
                </a:solidFill>
              </a:rPr>
            </a:br>
            <a:r>
              <a:rPr lang="it-IT" sz="4800" b="1" dirty="0">
                <a:solidFill>
                  <a:srgbClr val="FF0000"/>
                </a:solidFill>
              </a:rPr>
              <a:t>in tempo di emergenza coronavirus</a:t>
            </a:r>
            <a:r>
              <a:rPr lang="it-IT" sz="4000" b="1" dirty="0">
                <a:solidFill>
                  <a:srgbClr val="FF0000"/>
                </a:solidFill>
              </a:rPr>
              <a:t> </a:t>
            </a:r>
          </a:p>
          <a:p>
            <a:pPr algn="ctr"/>
            <a:br>
              <a:rPr lang="it-IT" sz="4000" b="1" dirty="0">
                <a:solidFill>
                  <a:srgbClr val="FF0000"/>
                </a:solidFill>
              </a:rPr>
            </a:br>
            <a:r>
              <a:rPr lang="it-IT" sz="4000" b="1" dirty="0"/>
              <a:t>Presentazione rapporto finale </a:t>
            </a:r>
          </a:p>
          <a:p>
            <a:pPr algn="ctr"/>
            <a:r>
              <a:rPr lang="it-IT" sz="4000" b="1" dirty="0"/>
              <a:t>Mario Massone - Club CMMC </a:t>
            </a:r>
            <a:endParaRPr lang="it-IT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1B25D9-AA6A-4600-AA06-02156138D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5F796BC-B782-4DA3-980C-DEE5D22F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993" y="451166"/>
            <a:ext cx="4117119" cy="205856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0D1624-8A2D-44B6-8E37-5729E4F4D2B4}"/>
              </a:ext>
            </a:extLst>
          </p:cNvPr>
          <p:cNvSpPr txBox="1"/>
          <p:nvPr/>
        </p:nvSpPr>
        <p:spPr>
          <a:xfrm>
            <a:off x="511280" y="2764169"/>
            <a:ext cx="11356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i="1">
                <a:solidFill>
                  <a:srgbClr val="FF0000"/>
                </a:solidFill>
              </a:rPr>
              <a:t>parole </a:t>
            </a:r>
            <a:r>
              <a:rPr lang="it-IT" sz="4000" b="1" i="1" dirty="0">
                <a:solidFill>
                  <a:srgbClr val="FF0000"/>
                </a:solidFill>
              </a:rPr>
              <a:t>chiave</a:t>
            </a:r>
          </a:p>
          <a:p>
            <a:pPr algn="ctr"/>
            <a:r>
              <a:rPr lang="it-IT" sz="8800" b="1" dirty="0">
                <a:solidFill>
                  <a:srgbClr val="FF0000"/>
                </a:solidFill>
              </a:rPr>
              <a:t>COLLABORAZIONE</a:t>
            </a:r>
          </a:p>
          <a:p>
            <a:pPr algn="ctr"/>
            <a:r>
              <a:rPr lang="it-IT" sz="8800" b="1" dirty="0">
                <a:solidFill>
                  <a:srgbClr val="FF0000"/>
                </a:solidFill>
              </a:rPr>
              <a:t>FIDUCIA</a:t>
            </a:r>
            <a:endParaRPr lang="it-IT" sz="3600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D1B25D9-AA6A-4600-AA06-02156138D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9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7804DE81-F99E-4128-A126-5BEE0E08F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6" y="1730476"/>
            <a:ext cx="11533108" cy="366743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76FF9A6-E30E-477E-ADAD-6F023A19F76B}"/>
              </a:ext>
            </a:extLst>
          </p:cNvPr>
          <p:cNvSpPr txBox="1"/>
          <p:nvPr/>
        </p:nvSpPr>
        <p:spPr>
          <a:xfrm>
            <a:off x="715297" y="607307"/>
            <a:ext cx="10336161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Il campione. </a:t>
            </a:r>
            <a:r>
              <a:rPr lang="it-IT" sz="2400" dirty="0"/>
              <a:t>261 Professionisti hanno dimostrato interesse accedendo al questionario on-line, di questi 134 hanno completato la sua compilazione.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0285DC5-47D1-462E-9D5A-8C2A1B477F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00FCD1-8CB4-4C31-A488-171A16A49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9" y="-37641"/>
            <a:ext cx="9697064" cy="43954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F8DE7B-9DE6-4E76-8CDE-B913E43FE67F}"/>
              </a:ext>
            </a:extLst>
          </p:cNvPr>
          <p:cNvSpPr txBox="1"/>
          <p:nvPr/>
        </p:nvSpPr>
        <p:spPr>
          <a:xfrm>
            <a:off x="1157746" y="4385728"/>
            <a:ext cx="9697064" cy="132343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La gestione dei centri di relazione con i clienti/cittadini in questo periodo è più complessa e richiede scelte che comportano importanti investimenti.</a:t>
            </a:r>
            <a:br>
              <a:rPr lang="it-IT" sz="2000" b="1" dirty="0"/>
            </a:br>
            <a:r>
              <a:rPr lang="it-IT" sz="2000" b="1" dirty="0"/>
              <a:t>Ciò si inserisce in una situazione di crisi che condiziona tutta la filiera del business, in particolare i BPO.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016EE9-1D35-4FDF-A760-985506F65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0E7B74A-A251-4368-8BA5-345795AB9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72" y="123908"/>
            <a:ext cx="10137055" cy="41283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87496DF-6D38-4F91-8C52-D7D9BBFECF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F9FD61-0ECC-4D8B-A761-5AD28E1ACB3B}"/>
              </a:ext>
            </a:extLst>
          </p:cNvPr>
          <p:cNvSpPr txBox="1"/>
          <p:nvPr/>
        </p:nvSpPr>
        <p:spPr>
          <a:xfrm>
            <a:off x="763325" y="4276140"/>
            <a:ext cx="10535478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Si stima che siano stati </a:t>
            </a:r>
            <a:r>
              <a:rPr lang="it-IT" sz="2400" b="1" dirty="0" err="1"/>
              <a:t>remotizzati</a:t>
            </a:r>
            <a:r>
              <a:rPr lang="it-IT" sz="2400" b="1" dirty="0"/>
              <a:t> oltre 52mila posti operatore, </a:t>
            </a:r>
            <a:br>
              <a:rPr lang="it-IT" sz="2400" b="1" dirty="0"/>
            </a:br>
            <a:r>
              <a:rPr lang="it-IT" sz="2400" b="1" dirty="0"/>
              <a:t>circa il 43% del totale P.O. </a:t>
            </a:r>
            <a:br>
              <a:rPr lang="it-IT" sz="2400" b="1" dirty="0"/>
            </a:br>
            <a:r>
              <a:rPr lang="it-IT" sz="2400" b="1" dirty="0"/>
              <a:t>Nuovo modello: da remotizzazione forzata a smart working condiviso</a:t>
            </a:r>
            <a:r>
              <a:rPr lang="it-IT" sz="3200" b="1" dirty="0"/>
              <a:t> 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63415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38" descr="logoCMM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0" y="5849937"/>
            <a:ext cx="1371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4E80ED7-09B1-4DCF-A878-AC827D01F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5" y="0"/>
            <a:ext cx="10186219" cy="45240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1220B8A-CB17-486C-BEAB-AE5149F324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9937"/>
            <a:ext cx="2399071" cy="97264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9575FB4-6B9D-421E-8846-43BB74E9E9DD}"/>
              </a:ext>
            </a:extLst>
          </p:cNvPr>
          <p:cNvSpPr txBox="1"/>
          <p:nvPr/>
        </p:nvSpPr>
        <p:spPr>
          <a:xfrm>
            <a:off x="1123336" y="4707866"/>
            <a:ext cx="969706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La leva tecnologica in questi frangenti è essenziale e molti fornitori/partner stanno offrendo speciali promozioni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926886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862</Words>
  <Application>Microsoft Office PowerPoint</Application>
  <PresentationFormat>Widescreen</PresentationFormat>
  <Paragraphs>51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Customer Management Multimedia Competence L'acronimo CMMC evidenzia l'obiettivo del Club: perseguire il miglioramento dei servizi resi ai Clienti (prima C),  gestendoli (Management - M )  attraverso i diversi canali (Multimedia - M) e  con la valorizzazione delle Competenze (seconda C) sui processi di relazione  Il Club CMMC dal 1997 aggrega Aziende che si occupano di relazione ed esperienza con Clienti attraverso i canali multimediali ed agevola il confronto tra i Responsabili che operano lungo la filiera valorizzandone le professionalità.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 Conversazione ed Esperienza  del Cliente</dc:title>
  <dc:creator>Mario</dc:creator>
  <cp:lastModifiedBy>Mario</cp:lastModifiedBy>
  <cp:revision>65</cp:revision>
  <dcterms:created xsi:type="dcterms:W3CDTF">2017-09-11T15:54:40Z</dcterms:created>
  <dcterms:modified xsi:type="dcterms:W3CDTF">2020-04-06T10:32:02Z</dcterms:modified>
</cp:coreProperties>
</file>