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9" r:id="rId2"/>
    <p:sldId id="347" r:id="rId3"/>
    <p:sldId id="350" r:id="rId4"/>
    <p:sldId id="343" r:id="rId5"/>
    <p:sldId id="341" r:id="rId6"/>
    <p:sldId id="339" r:id="rId7"/>
    <p:sldId id="338" r:id="rId8"/>
    <p:sldId id="335" r:id="rId9"/>
    <p:sldId id="344" r:id="rId10"/>
    <p:sldId id="275" r:id="rId11"/>
    <p:sldId id="346" r:id="rId12"/>
    <p:sldId id="283" r:id="rId13"/>
    <p:sldId id="337" r:id="rId14"/>
    <p:sldId id="267" r:id="rId15"/>
    <p:sldId id="286" r:id="rId16"/>
    <p:sldId id="309" r:id="rId17"/>
    <p:sldId id="306" r:id="rId18"/>
    <p:sldId id="304" r:id="rId19"/>
    <p:sldId id="307" r:id="rId20"/>
    <p:sldId id="328" r:id="rId21"/>
    <p:sldId id="340" r:id="rId22"/>
    <p:sldId id="348" r:id="rId23"/>
    <p:sldId id="331" r:id="rId24"/>
    <p:sldId id="336" r:id="rId25"/>
    <p:sldId id="342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0BF7FD"/>
    <a:srgbClr val="19EFEA"/>
    <a:srgbClr val="0FF3F9"/>
    <a:srgbClr val="FFFF66"/>
    <a:srgbClr val="2FC9FF"/>
    <a:srgbClr val="FFD347"/>
    <a:srgbClr val="F6E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44F82-8DC4-480D-B876-D9FE440BAD8F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C3973-EAA7-4184-893B-29B8D755D9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32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A03C2-1CF5-4EDF-BE17-982EA4412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FE5522-E2C2-40FF-855B-BBA067D82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022C53-5139-44A9-83D5-AE0A5C79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433356-C5DB-43CE-A252-97E459C1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C442BF-0A4A-4A73-BA3A-DC2EA43C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10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115577-1FB0-483B-9F87-35F7410F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22E6AA1-2052-4E62-988E-34A173F10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303F33-7DC8-448D-8678-A60DCFB81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0AA953-2F24-4164-B92A-4510671E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DAB502-1FA3-4D44-8E4C-3B90C359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07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309A1DF-FF10-4166-B46E-5613ABFF0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9772DF-42C8-465B-AD19-12C607795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3594DE-84C4-4888-9516-12C34F75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32F377-D380-438A-8190-CE5A58C0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9CDE59-E4C3-40C6-9D8E-4D81DCD8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87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4F8AEF-AD9C-4B52-B435-3F605DAA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2E5155-47EB-4CBD-8583-7DB72EED6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27BE5F-CFF1-4D38-B88A-26BCEAB1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8DAC6-1E55-4CC6-94A4-B8C9B842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F7E95B-75BE-4E91-ABA7-5EA7FE7F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65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60F5B4-CF83-4704-818F-5DC2F76B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3F7BE-96DC-4270-AB91-6CD3E2C5F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1540A6-54BA-40FD-95FC-039B38876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0A9F76-50D4-448F-91FD-24700698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998A64-EA53-4E2B-B3ED-AE0AFDEB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22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AF6F0-10A0-4529-83E5-611DC059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238E7F-294B-420A-860D-783C9DC40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61D7D6-1727-4C67-8203-A0F01360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2BE596-881A-44B2-B4C3-592BC99A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DF9FB4-67AB-49F1-A4E0-C4C62E17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8B06B-411D-4BA1-AFE0-63E6A33A5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29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86C374-EEC6-4BCA-BEDE-DAED869C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0A03CF7-DAF0-4B1E-AB34-8775B16DB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52E29AB-8265-49EC-BE85-1D49C5A97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40A0BB-F201-4052-9E97-EAC7D17DD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7A7DC3-155C-4C2A-A88C-A58498F1F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36FA0A9-E6AF-4645-8E50-88278E22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056088-3926-4815-8D6B-0855B07D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A052502-E86F-47EF-8BEC-144955F6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188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103F6E-6B16-44A3-8804-0E2685B6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A9321C-1F3E-4B24-A105-1FDDDB12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34EB4D-28FC-4837-A789-65FF2F93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65E07F-08A8-46DC-BAE1-B96E1482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84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5B1085-B1E7-42D0-8BF6-BE2ED4A3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E037437-5E00-4D59-A102-DDBCE4B6A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2311B8-E4C6-4610-93E4-B5C5A0C6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2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41A8D-B9AC-44C4-9527-3165E347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79C504-0AD6-4AB9-BC1A-A9FB6E699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299C9B-6D6A-493C-AEB6-CD4DDCD69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ACFA38-44E2-4352-B27E-254D432B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5C6F88-D463-4C17-805E-59A063A2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A80F30-36BF-4E7B-8ACE-E16B4176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13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21A7F-AD1E-4201-B873-1B5602EA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6F3FFF-5089-48DE-91BD-AE9463379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B8C9B1-75B2-4EA5-A235-6BD172B9E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44B98D-E971-476C-8A18-AD66D467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F8CE2D-95E4-4B99-A242-9BC2D47F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D2B966-2381-4E1F-AAB5-260B1014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17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9958759-2424-4C54-800D-6AEF9A22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59F68F-E8FF-4503-9C3A-7D180E57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597453-EEA9-4FF3-8A16-7BEBB1DD3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2007B-0EA3-4E30-81C4-C9303A663348}" type="datetimeFigureOut">
              <a:rPr lang="it-IT" smtClean="0"/>
              <a:t>13/12/2020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7B49D9-2D51-499B-A1D0-2223CD37F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3EA30C-AD4E-4A92-805B-165EBD05A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0F027-9FD9-43D7-B6E4-772A7389B7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04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g"/><Relationship Id="rId7" Type="http://schemas.openxmlformats.org/officeDocument/2006/relationships/hyperlink" Target="https://t.me/italymarkab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ww.linkedin.com/groups/2318382/" TargetMode="External"/><Relationship Id="rId5" Type="http://schemas.openxmlformats.org/officeDocument/2006/relationships/hyperlink" Target="https://twitter.com/marmas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gif"/><Relationship Id="rId9" Type="http://schemas.openxmlformats.org/officeDocument/2006/relationships/hyperlink" Target="http://www.facebook.com/mario.massone.775?ref=ts#!/pages/CMMC-Customer-Management-Multimedia-Competence/23666520972525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35F9D8-7D4E-4934-A404-A1EC83018FA5}"/>
              </a:ext>
            </a:extLst>
          </p:cNvPr>
          <p:cNvSpPr txBox="1"/>
          <p:nvPr/>
        </p:nvSpPr>
        <p:spPr>
          <a:xfrm rot="19731192">
            <a:off x="3297121" y="3585103"/>
            <a:ext cx="1387357" cy="335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2BB7598A-225D-4395-9E6A-AB0A6C750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63" y="2276825"/>
            <a:ext cx="9416473" cy="40412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2718D0-C24B-45CA-A02B-2B5616B04AF8}"/>
              </a:ext>
            </a:extLst>
          </p:cNvPr>
          <p:cNvSpPr txBox="1"/>
          <p:nvPr/>
        </p:nvSpPr>
        <p:spPr>
          <a:xfrm>
            <a:off x="530086" y="270740"/>
            <a:ext cx="1080795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it-IT" sz="7200" b="1" dirty="0">
                <a:solidFill>
                  <a:srgbClr val="002060"/>
                </a:solidFill>
              </a:rPr>
              <a:t>Benvenuti!</a:t>
            </a:r>
          </a:p>
          <a:p>
            <a:pPr algn="ctr">
              <a:lnSpc>
                <a:spcPts val="5000"/>
              </a:lnSpc>
            </a:pPr>
            <a:r>
              <a:rPr lang="it-IT" sz="7200" b="1" dirty="0">
                <a:solidFill>
                  <a:srgbClr val="002060"/>
                </a:solidFill>
              </a:rPr>
              <a:t>1 anno in 2 minuti</a:t>
            </a:r>
            <a:br>
              <a:rPr lang="it-IT" sz="6000" b="1" dirty="0">
                <a:solidFill>
                  <a:srgbClr val="002060"/>
                </a:solidFill>
              </a:rPr>
            </a:br>
            <a:r>
              <a:rPr lang="it-IT" sz="4600" b="1" dirty="0">
                <a:solidFill>
                  <a:srgbClr val="002060"/>
                </a:solidFill>
              </a:rPr>
              <a:t>CLUB CMMC - CONSUNTIVO 2020 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9278F3-FFA6-40A8-B92E-2884F9558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25664" r="4776" b="32204"/>
          <a:stretch/>
        </p:blipFill>
        <p:spPr>
          <a:xfrm>
            <a:off x="119282" y="101643"/>
            <a:ext cx="2536962" cy="667622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8392F5-1A41-4FFC-B380-BDB6F34D7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25664" r="4776" b="32204"/>
          <a:stretch/>
        </p:blipFill>
        <p:spPr>
          <a:xfrm>
            <a:off x="9535755" y="101643"/>
            <a:ext cx="2536962" cy="6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009650-6F55-43D5-8AAD-058966C92D84}"/>
              </a:ext>
            </a:extLst>
          </p:cNvPr>
          <p:cNvSpPr txBox="1"/>
          <p:nvPr/>
        </p:nvSpPr>
        <p:spPr>
          <a:xfrm>
            <a:off x="621464" y="683512"/>
            <a:ext cx="10827433" cy="7694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3000">
                <a:schemeClr val="accent4">
                  <a:lumMod val="0"/>
                  <a:lumOff val="100000"/>
                </a:schemeClr>
              </a:gs>
              <a:gs pos="50000">
                <a:srgbClr val="2FC9FF"/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2060"/>
                </a:solidFill>
                <a:latin typeface="Arial Black" panose="020B0A04020102020204" pitchFamily="34" charset="0"/>
              </a:rPr>
              <a:t>Incontri Esperienze CMMC 2020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607D1-F65D-4C51-8453-C471F2337936}"/>
              </a:ext>
            </a:extLst>
          </p:cNvPr>
          <p:cNvSpPr txBox="1"/>
          <p:nvPr/>
        </p:nvSpPr>
        <p:spPr>
          <a:xfrm>
            <a:off x="647114" y="1600889"/>
            <a:ext cx="10827433" cy="769441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1000">
                <a:schemeClr val="accent4">
                  <a:lumMod val="0"/>
                  <a:lumOff val="100000"/>
                </a:schemeClr>
              </a:gs>
              <a:gs pos="49000">
                <a:srgbClr val="FFD347"/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2060"/>
                </a:solidFill>
                <a:latin typeface="Arial Black" panose="020B0A04020102020204" pitchFamily="34" charset="0"/>
              </a:rPr>
              <a:t>Intelligenza Aumentata &amp; CMMC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93097F-BFB5-4CB9-9692-DADF5EE51D02}"/>
              </a:ext>
            </a:extLst>
          </p:cNvPr>
          <p:cNvSpPr txBox="1"/>
          <p:nvPr/>
        </p:nvSpPr>
        <p:spPr>
          <a:xfrm>
            <a:off x="647114" y="2511944"/>
            <a:ext cx="10827433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02060"/>
                </a:solidFill>
                <a:latin typeface="Arial Narrow" panose="020B0606020202030204" pitchFamily="34" charset="0"/>
              </a:rPr>
              <a:t>Customer Management: Nuova Impresa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FFBC41-39C2-48DC-B384-18EAE4175736}"/>
              </a:ext>
            </a:extLst>
          </p:cNvPr>
          <p:cNvSpPr txBox="1"/>
          <p:nvPr/>
        </p:nvSpPr>
        <p:spPr>
          <a:xfrm>
            <a:off x="635532" y="4552843"/>
            <a:ext cx="10874326" cy="769441"/>
          </a:xfrm>
          <a:prstGeom prst="rect">
            <a:avLst/>
          </a:prstGeom>
          <a:gradFill flip="none" rotWithShape="1">
            <a:gsLst>
              <a:gs pos="9000">
                <a:schemeClr val="accent4">
                  <a:lumMod val="0"/>
                  <a:lumOff val="100000"/>
                </a:schemeClr>
              </a:gs>
              <a:gs pos="31000">
                <a:schemeClr val="accent4">
                  <a:lumMod val="0"/>
                  <a:lumOff val="100000"/>
                </a:schemeClr>
              </a:gs>
              <a:gs pos="55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2060"/>
                </a:solidFill>
                <a:latin typeface="Arial Black" panose="020B0A04020102020204" pitchFamily="34" charset="0"/>
              </a:rPr>
              <a:t>WhatsApp &amp; Customer Care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1F196D-4FB3-424A-A991-5528AF0C7A17}"/>
              </a:ext>
            </a:extLst>
          </p:cNvPr>
          <p:cNvSpPr txBox="1"/>
          <p:nvPr/>
        </p:nvSpPr>
        <p:spPr>
          <a:xfrm>
            <a:off x="621464" y="3571526"/>
            <a:ext cx="10853083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7000">
                <a:schemeClr val="accent2">
                  <a:lumMod val="0"/>
                  <a:lumOff val="100000"/>
                </a:schemeClr>
              </a:gs>
              <a:gs pos="9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  <a:latin typeface="Arial Black" panose="020B0A04020102020204" pitchFamily="34" charset="0"/>
              </a:rPr>
              <a:t>Anticipazioni Laboratori CMMC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4E16291-FC8C-4D61-8719-84136DEB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5422639"/>
            <a:ext cx="10874326" cy="95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persona, uomo, interni&#10;&#10;Descrizione generata automaticamente">
            <a:extLst>
              <a:ext uri="{FF2B5EF4-FFF2-40B4-BE49-F238E27FC236}">
                <a16:creationId xmlns:a16="http://schemas.microsoft.com/office/drawing/2014/main" id="{8500CA12-5ACF-4027-81FE-25B5A5957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15" y="2507242"/>
            <a:ext cx="5781038" cy="1537974"/>
          </a:xfrm>
          <a:prstGeom prst="rect">
            <a:avLst/>
          </a:prstGeom>
        </p:spPr>
      </p:pic>
      <p:pic>
        <p:nvPicPr>
          <p:cNvPr id="6" name="Immagine 5" descr="Immagine che contiene testo, uomo, persona, tuta&#10;&#10;Descrizione generata automaticamente">
            <a:extLst>
              <a:ext uri="{FF2B5EF4-FFF2-40B4-BE49-F238E27FC236}">
                <a16:creationId xmlns:a16="http://schemas.microsoft.com/office/drawing/2014/main" id="{8D0390CD-4E3D-4E18-972A-2766D5D4B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8" y="1970310"/>
            <a:ext cx="4684536" cy="13491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A248B5-0F9A-4D0C-8962-1D69210F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66" y="5028548"/>
            <a:ext cx="4142961" cy="141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2EE4E6D-AC5B-4D70-BE42-20E6217E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68" y="3534132"/>
            <a:ext cx="3763558" cy="129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C7B37FA-632F-4D08-B7FD-BF34F954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65" y="402521"/>
            <a:ext cx="4142961" cy="135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B58627-9147-463A-A2C7-E4F351E70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67" y="4136847"/>
            <a:ext cx="6550991" cy="2414508"/>
          </a:xfrm>
          <a:prstGeom prst="rect">
            <a:avLst/>
          </a:prstGeom>
        </p:spPr>
      </p:pic>
      <p:pic>
        <p:nvPicPr>
          <p:cNvPr id="25" name="Immagine 24" descr="Immagine che contiene testo, accessorio&#10;&#10;Descrizione generata automaticamente">
            <a:extLst>
              <a:ext uri="{FF2B5EF4-FFF2-40B4-BE49-F238E27FC236}">
                <a16:creationId xmlns:a16="http://schemas.microsoft.com/office/drawing/2014/main" id="{30244970-79C6-44C3-BB89-2EA382C12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98" y="142593"/>
            <a:ext cx="6156873" cy="22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7E57595-40A7-4605-B238-BAA4FCE1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50" y="4068418"/>
            <a:ext cx="5262082" cy="2736573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B0D6AD8-0C8F-4546-B867-6232659F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83" y="104649"/>
            <a:ext cx="8742542" cy="386107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1EA258-A3E9-4A4C-8136-A69767BA50D4}"/>
              </a:ext>
            </a:extLst>
          </p:cNvPr>
          <p:cNvSpPr txBox="1"/>
          <p:nvPr/>
        </p:nvSpPr>
        <p:spPr>
          <a:xfrm>
            <a:off x="6308035" y="1577010"/>
            <a:ext cx="3852490" cy="2308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dbl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4800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Customer Management: Nuova Impresa</a:t>
            </a:r>
          </a:p>
        </p:txBody>
      </p:sp>
    </p:spTree>
    <p:extLst>
      <p:ext uri="{BB962C8B-B14F-4D97-AF65-F5344CB8AC3E}">
        <p14:creationId xmlns:p14="http://schemas.microsoft.com/office/powerpoint/2010/main" val="5500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osando&#10;&#10;Descrizione generata automaticamente">
            <a:extLst>
              <a:ext uri="{FF2B5EF4-FFF2-40B4-BE49-F238E27FC236}">
                <a16:creationId xmlns:a16="http://schemas.microsoft.com/office/drawing/2014/main" id="{27765466-AF2A-4EB0-9086-FC699A6D1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01" y="127537"/>
            <a:ext cx="9098890" cy="3494595"/>
          </a:xfrm>
          <a:prstGeom prst="rect">
            <a:avLst/>
          </a:prstGeom>
        </p:spPr>
      </p:pic>
      <p:pic>
        <p:nvPicPr>
          <p:cNvPr id="27" name="Picture 6" descr="Lelio Borgherese">
            <a:extLst>
              <a:ext uri="{FF2B5EF4-FFF2-40B4-BE49-F238E27FC236}">
                <a16:creationId xmlns:a16="http://schemas.microsoft.com/office/drawing/2014/main" id="{DA848E37-9803-4F49-AF6E-386C80AF5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89" y="4383030"/>
            <a:ext cx="2042451" cy="20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4DE7140-EF52-4AA1-9FFF-55752E1C9A1D}"/>
              </a:ext>
            </a:extLst>
          </p:cNvPr>
          <p:cNvSpPr txBox="1"/>
          <p:nvPr/>
        </p:nvSpPr>
        <p:spPr>
          <a:xfrm>
            <a:off x="4256752" y="5670738"/>
            <a:ext cx="217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Lelio Borgherese</a:t>
            </a:r>
          </a:p>
        </p:txBody>
      </p:sp>
      <p:pic>
        <p:nvPicPr>
          <p:cNvPr id="29" name="Immagine 28" descr="Immagine che contiene persona, uomo, tuta, abbigliamento&#10;&#10;Descrizione generata automaticamente">
            <a:extLst>
              <a:ext uri="{FF2B5EF4-FFF2-40B4-BE49-F238E27FC236}">
                <a16:creationId xmlns:a16="http://schemas.microsoft.com/office/drawing/2014/main" id="{5099BB63-7734-4F5B-BE73-BDCACDE0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45" y="4371231"/>
            <a:ext cx="1661145" cy="171651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19E83F7-2E30-488D-90D4-4A286236F6A6}"/>
              </a:ext>
            </a:extLst>
          </p:cNvPr>
          <p:cNvSpPr txBox="1"/>
          <p:nvPr/>
        </p:nvSpPr>
        <p:spPr>
          <a:xfrm>
            <a:off x="8437573" y="5670738"/>
            <a:ext cx="217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Mario Massone</a:t>
            </a:r>
          </a:p>
        </p:txBody>
      </p:sp>
      <p:pic>
        <p:nvPicPr>
          <p:cNvPr id="31" name="Immagine 30" descr="Immagine che contiene persona, uomo, interni, tenendo&#10;&#10;Descrizione generata automaticamente">
            <a:extLst>
              <a:ext uri="{FF2B5EF4-FFF2-40B4-BE49-F238E27FC236}">
                <a16:creationId xmlns:a16="http://schemas.microsoft.com/office/drawing/2014/main" id="{AB03DB5A-4B51-4007-A1CA-3259D8F40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11" y="4371231"/>
            <a:ext cx="2083278" cy="2083278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A585E34-5832-4542-9610-895972AE4FAA}"/>
              </a:ext>
            </a:extLst>
          </p:cNvPr>
          <p:cNvSpPr txBox="1"/>
          <p:nvPr/>
        </p:nvSpPr>
        <p:spPr>
          <a:xfrm>
            <a:off x="2546557" y="5687638"/>
            <a:ext cx="217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Carlo Rosini</a:t>
            </a:r>
          </a:p>
        </p:txBody>
      </p:sp>
      <p:pic>
        <p:nvPicPr>
          <p:cNvPr id="33" name="Picture 8" descr="Filippo Ruggiero">
            <a:extLst>
              <a:ext uri="{FF2B5EF4-FFF2-40B4-BE49-F238E27FC236}">
                <a16:creationId xmlns:a16="http://schemas.microsoft.com/office/drawing/2014/main" id="{EC27AE49-21ED-4C0D-95AC-C48CF4D9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0" y="4383030"/>
            <a:ext cx="2239633" cy="223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CCF2BB1-F316-4A2D-9CDE-1DEE257158FF}"/>
              </a:ext>
            </a:extLst>
          </p:cNvPr>
          <p:cNvSpPr txBox="1"/>
          <p:nvPr/>
        </p:nvSpPr>
        <p:spPr>
          <a:xfrm>
            <a:off x="2072210" y="3781355"/>
            <a:ext cx="8047578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</a:rPr>
              <a:t>Nuovo Customer Management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650A483-EF24-4E25-9C26-DC6C26D056EF}"/>
              </a:ext>
            </a:extLst>
          </p:cNvPr>
          <p:cNvSpPr txBox="1"/>
          <p:nvPr/>
        </p:nvSpPr>
        <p:spPr>
          <a:xfrm>
            <a:off x="6430368" y="5658323"/>
            <a:ext cx="217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Filippo Ruggiero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F1C8E70-32E1-417B-9C5C-92F34EDE336A}"/>
              </a:ext>
            </a:extLst>
          </p:cNvPr>
          <p:cNvSpPr txBox="1"/>
          <p:nvPr/>
        </p:nvSpPr>
        <p:spPr>
          <a:xfrm>
            <a:off x="2072211" y="6831746"/>
            <a:ext cx="87229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4F369C1-A9B5-4A8D-8DA7-C8B0B6ECAC4B}"/>
              </a:ext>
            </a:extLst>
          </p:cNvPr>
          <p:cNvSpPr txBox="1"/>
          <p:nvPr/>
        </p:nvSpPr>
        <p:spPr>
          <a:xfrm>
            <a:off x="2072210" y="6049687"/>
            <a:ext cx="8047579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</a:rPr>
              <a:t>incontro on-line 10 settembre 2020</a:t>
            </a:r>
          </a:p>
        </p:txBody>
      </p:sp>
    </p:spTree>
    <p:extLst>
      <p:ext uri="{BB962C8B-B14F-4D97-AF65-F5344CB8AC3E}">
        <p14:creationId xmlns:p14="http://schemas.microsoft.com/office/powerpoint/2010/main" val="606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BC933D34-A15E-4236-A61E-D74D58E2C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9" y="60960"/>
            <a:ext cx="10264140" cy="336804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314CF02-9D66-41E5-A535-80037BFBC73E}"/>
              </a:ext>
            </a:extLst>
          </p:cNvPr>
          <p:cNvSpPr/>
          <p:nvPr/>
        </p:nvSpPr>
        <p:spPr>
          <a:xfrm>
            <a:off x="4582728" y="60960"/>
            <a:ext cx="6088751" cy="336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14" name="Immagine 13" descr="Immagine che contiene lattina, disegnando&#10;&#10;Descrizione generata automaticamente">
            <a:extLst>
              <a:ext uri="{FF2B5EF4-FFF2-40B4-BE49-F238E27FC236}">
                <a16:creationId xmlns:a16="http://schemas.microsoft.com/office/drawing/2014/main" id="{7C79BE17-C624-47BB-BD71-0A525976B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24" y="3203713"/>
            <a:ext cx="5275222" cy="3091095"/>
          </a:xfrm>
          <a:prstGeom prst="rect">
            <a:avLst/>
          </a:prstGeom>
        </p:spPr>
      </p:pic>
      <p:pic>
        <p:nvPicPr>
          <p:cNvPr id="6" name="Immagine 5" descr="Immagine che contiene testo, persona, uomo, interni&#10;&#10;Descrizione generata automaticamente">
            <a:extLst>
              <a:ext uri="{FF2B5EF4-FFF2-40B4-BE49-F238E27FC236}">
                <a16:creationId xmlns:a16="http://schemas.microsoft.com/office/drawing/2014/main" id="{C059F663-9D9E-4A30-8520-19304F8AB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59" y="563192"/>
            <a:ext cx="6173011" cy="2176432"/>
          </a:xfrm>
          <a:prstGeom prst="rect">
            <a:avLst/>
          </a:prstGeom>
        </p:spPr>
      </p:pic>
      <p:pic>
        <p:nvPicPr>
          <p:cNvPr id="9" name="Immagine 8" descr="Immagine che contiene testo, persona, posando&#10;&#10;Descrizione generata automaticamente">
            <a:extLst>
              <a:ext uri="{FF2B5EF4-FFF2-40B4-BE49-F238E27FC236}">
                <a16:creationId xmlns:a16="http://schemas.microsoft.com/office/drawing/2014/main" id="{3D857E0E-7530-4E96-B4FB-E33AD9AAC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26" y="3047153"/>
            <a:ext cx="2901844" cy="30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A79738-A34F-4DBB-AB9D-9EBADA149578}"/>
              </a:ext>
            </a:extLst>
          </p:cNvPr>
          <p:cNvSpPr txBox="1"/>
          <p:nvPr/>
        </p:nvSpPr>
        <p:spPr>
          <a:xfrm>
            <a:off x="1742434" y="373470"/>
            <a:ext cx="8716591" cy="461665"/>
          </a:xfrm>
          <a:prstGeom prst="rect">
            <a:avLst/>
          </a:prstGeom>
          <a:gradFill flip="none" rotWithShape="1">
            <a:gsLst>
              <a:gs pos="9000">
                <a:schemeClr val="accent4">
                  <a:lumMod val="0"/>
                  <a:lumOff val="100000"/>
                </a:schemeClr>
              </a:gs>
              <a:gs pos="31000">
                <a:schemeClr val="accent4">
                  <a:lumMod val="0"/>
                  <a:lumOff val="100000"/>
                </a:schemeClr>
              </a:gs>
              <a:gs pos="55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Riposizionamento creativo</a:t>
            </a:r>
            <a:endParaRPr lang="it-IT" sz="24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2F004EB4-BA69-4517-AEAA-1A1F76BF8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39" y="1180481"/>
            <a:ext cx="5096586" cy="5249008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7" name="Immagine 6" descr="Immagine che contiene persona, uomo, fotografia, sedendo&#10;&#10;Descrizione generata automaticamente">
            <a:extLst>
              <a:ext uri="{FF2B5EF4-FFF2-40B4-BE49-F238E27FC236}">
                <a16:creationId xmlns:a16="http://schemas.microsoft.com/office/drawing/2014/main" id="{1E8F9BE2-9BFD-44A4-9444-BC9FD4C51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34" y="1180481"/>
            <a:ext cx="3620005" cy="5020376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458A4A-916C-4884-9811-91CD863EAB9E}"/>
              </a:ext>
            </a:extLst>
          </p:cNvPr>
          <p:cNvSpPr txBox="1"/>
          <p:nvPr/>
        </p:nvSpPr>
        <p:spPr>
          <a:xfrm>
            <a:off x="7562932" y="5676155"/>
            <a:ext cx="2839024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Matteo Andreone</a:t>
            </a:r>
            <a:endParaRPr lang="it-IT" sz="2000" b="1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 descr="Immagine che contiene testo, persona, posando, gruppo&#10;&#10;Descrizione generata automaticamente">
            <a:extLst>
              <a:ext uri="{FF2B5EF4-FFF2-40B4-BE49-F238E27FC236}">
                <a16:creationId xmlns:a16="http://schemas.microsoft.com/office/drawing/2014/main" id="{BFDEC862-74B7-4F3C-B41F-D8E17C61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0" y="676988"/>
            <a:ext cx="11442060" cy="5740871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F868E91-A376-4DEB-BB62-460DDDD85DBE}"/>
              </a:ext>
            </a:extLst>
          </p:cNvPr>
          <p:cNvSpPr txBox="1"/>
          <p:nvPr/>
        </p:nvSpPr>
        <p:spPr>
          <a:xfrm>
            <a:off x="8265446" y="0"/>
            <a:ext cx="355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</a:rPr>
              <a:t>tutti on-line</a:t>
            </a:r>
          </a:p>
        </p:txBody>
      </p:sp>
    </p:spTree>
    <p:extLst>
      <p:ext uri="{BB962C8B-B14F-4D97-AF65-F5344CB8AC3E}">
        <p14:creationId xmlns:p14="http://schemas.microsoft.com/office/powerpoint/2010/main" val="14568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06E1A8D-40E7-47CC-B341-AFF57E69377B}"/>
              </a:ext>
            </a:extLst>
          </p:cNvPr>
          <p:cNvSpPr txBox="1"/>
          <p:nvPr/>
        </p:nvSpPr>
        <p:spPr>
          <a:xfrm>
            <a:off x="2146852" y="389297"/>
            <a:ext cx="2766109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 Iscrizioni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9F8D1E-031D-43C1-8110-120C2F1CA308}"/>
              </a:ext>
            </a:extLst>
          </p:cNvPr>
          <p:cNvSpPr txBox="1"/>
          <p:nvPr/>
        </p:nvSpPr>
        <p:spPr>
          <a:xfrm>
            <a:off x="2146851" y="1217557"/>
            <a:ext cx="276611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 Incontri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30EB6B-BA8B-4430-8B48-AACA1B852177}"/>
              </a:ext>
            </a:extLst>
          </p:cNvPr>
          <p:cNvSpPr txBox="1"/>
          <p:nvPr/>
        </p:nvSpPr>
        <p:spPr>
          <a:xfrm>
            <a:off x="2146851" y="2078949"/>
            <a:ext cx="276611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 Premi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D5D32E-9C75-41C2-89B2-B30D50975244}"/>
              </a:ext>
            </a:extLst>
          </p:cNvPr>
          <p:cNvSpPr txBox="1"/>
          <p:nvPr/>
        </p:nvSpPr>
        <p:spPr>
          <a:xfrm>
            <a:off x="2146853" y="2940341"/>
            <a:ext cx="276611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noFill/>
          </a:ln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  Settimana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660013F-ECB3-48CD-AF69-0460D578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526943"/>
            <a:ext cx="309482" cy="30948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2BDFA5F-896D-4F5D-AD12-AED995EC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1355203"/>
            <a:ext cx="309482" cy="30948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F5B86D8-037E-41F2-9894-17E64FC0F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2177949"/>
            <a:ext cx="309482" cy="30948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7DCF245-E7ED-471D-A6B0-DED522329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3077987"/>
            <a:ext cx="309482" cy="309482"/>
          </a:xfrm>
          <a:prstGeom prst="rect">
            <a:avLst/>
          </a:prstGeom>
        </p:spPr>
      </p:pic>
      <p:pic>
        <p:nvPicPr>
          <p:cNvPr id="21" name="Immagine 2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EFC6899-3EE7-42F9-B828-919185EB2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3954103"/>
            <a:ext cx="8204200" cy="25146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AC04DBC-B708-4DEA-AEB4-364CE80F1B85}"/>
              </a:ext>
            </a:extLst>
          </p:cNvPr>
          <p:cNvSpPr txBox="1"/>
          <p:nvPr/>
        </p:nvSpPr>
        <p:spPr>
          <a:xfrm>
            <a:off x="4791264" y="3954103"/>
            <a:ext cx="6865751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800" dirty="0">
                <a:latin typeface="Bernard MT Condensed" panose="02050806060905020404" pitchFamily="18" charset="0"/>
              </a:rPr>
              <a:t>Tavoli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05A6BE5-9BFE-447D-B69B-09FFB239B8D9}"/>
              </a:ext>
            </a:extLst>
          </p:cNvPr>
          <p:cNvSpPr txBox="1"/>
          <p:nvPr/>
        </p:nvSpPr>
        <p:spPr>
          <a:xfrm>
            <a:off x="2943875" y="6029769"/>
            <a:ext cx="7864034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800" b="1" dirty="0"/>
              <a:t>condividere valutare proporre</a:t>
            </a: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F624708-C35D-40EE-9D91-32ADAD3E3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4" y="126045"/>
            <a:ext cx="3043774" cy="26206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E8B09E4-9343-4F02-A296-49B83E1EF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43" y="2746694"/>
            <a:ext cx="4057760" cy="112443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21C780-3056-4FEF-AC54-51833016CD81}"/>
              </a:ext>
            </a:extLst>
          </p:cNvPr>
          <p:cNvSpPr txBox="1"/>
          <p:nvPr/>
        </p:nvSpPr>
        <p:spPr>
          <a:xfrm rot="19731192">
            <a:off x="9622123" y="2457052"/>
            <a:ext cx="1373621" cy="335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D229B8B-25AA-4EA2-A6D5-18371D005454}"/>
              </a:ext>
            </a:extLst>
          </p:cNvPr>
          <p:cNvSpPr txBox="1"/>
          <p:nvPr/>
        </p:nvSpPr>
        <p:spPr>
          <a:xfrm rot="19731192">
            <a:off x="5092033" y="2661665"/>
            <a:ext cx="1373621" cy="335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2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E309CB-A260-4D77-92E2-685CC38C7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22488"/>
            <a:ext cx="4926356" cy="32932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0BDA6DA-8968-4F08-87DC-90EE89B15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64" y="122488"/>
            <a:ext cx="5385449" cy="32932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454738F-0AA5-4CCE-9517-56C676293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43" y="3531660"/>
            <a:ext cx="5249008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35F9D8-7D4E-4934-A404-A1EC83018FA5}"/>
              </a:ext>
            </a:extLst>
          </p:cNvPr>
          <p:cNvSpPr txBox="1"/>
          <p:nvPr/>
        </p:nvSpPr>
        <p:spPr>
          <a:xfrm rot="19731192">
            <a:off x="6141056" y="2662406"/>
            <a:ext cx="968292" cy="260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44B86C-B9F7-46B6-85D7-525982F4756D}"/>
              </a:ext>
            </a:extLst>
          </p:cNvPr>
          <p:cNvSpPr txBox="1"/>
          <p:nvPr/>
        </p:nvSpPr>
        <p:spPr>
          <a:xfrm rot="19731192">
            <a:off x="9313681" y="2482227"/>
            <a:ext cx="958705" cy="260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8AE762-AA6C-44BB-AFA0-56C5F9C85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5" y="1501227"/>
            <a:ext cx="4494179" cy="28139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48DFBA-47D7-407A-8F5A-0A8111DC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75" y="1440875"/>
            <a:ext cx="4725059" cy="2887536"/>
          </a:xfrm>
          <a:prstGeom prst="rect">
            <a:avLst/>
          </a:prstGeom>
        </p:spPr>
      </p:pic>
      <p:pic>
        <p:nvPicPr>
          <p:cNvPr id="8" name="Immagine 7" descr="Immagine che contiene persona, uomo, tuta, facciata&#10;&#10;Descrizione generata automaticamente">
            <a:extLst>
              <a:ext uri="{FF2B5EF4-FFF2-40B4-BE49-F238E27FC236}">
                <a16:creationId xmlns:a16="http://schemas.microsoft.com/office/drawing/2014/main" id="{6C1FC07E-40EF-4718-BCB0-D102F4F95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81" y="4315159"/>
            <a:ext cx="4725059" cy="2267266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99F4304A-4359-4394-A1A8-80A9F0B17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7" y="247813"/>
            <a:ext cx="4494179" cy="3058376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2A4842-746F-4986-BF89-EF53AE790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83" y="228924"/>
            <a:ext cx="4780128" cy="3058376"/>
          </a:xfrm>
          <a:prstGeom prst="rect">
            <a:avLst/>
          </a:prstGeom>
        </p:spPr>
      </p:pic>
      <p:pic>
        <p:nvPicPr>
          <p:cNvPr id="17" name="Immagine 16" descr="Immagine che contiene persona, testo, uomo, quotidiano&#10;&#10;Descrizione generata automaticamente">
            <a:extLst>
              <a:ext uri="{FF2B5EF4-FFF2-40B4-BE49-F238E27FC236}">
                <a16:creationId xmlns:a16="http://schemas.microsoft.com/office/drawing/2014/main" id="{3107AC43-6469-49A6-8FDD-7B14C4E9B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9" y="4365981"/>
            <a:ext cx="4494180" cy="21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35F9D8-7D4E-4934-A404-A1EC83018FA5}"/>
              </a:ext>
            </a:extLst>
          </p:cNvPr>
          <p:cNvSpPr txBox="1"/>
          <p:nvPr/>
        </p:nvSpPr>
        <p:spPr>
          <a:xfrm rot="19731192">
            <a:off x="3297121" y="3585103"/>
            <a:ext cx="1387357" cy="335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2718D0-C24B-45CA-A02B-2B5616B04AF8}"/>
              </a:ext>
            </a:extLst>
          </p:cNvPr>
          <p:cNvSpPr txBox="1"/>
          <p:nvPr/>
        </p:nvSpPr>
        <p:spPr>
          <a:xfrm>
            <a:off x="569842" y="101643"/>
            <a:ext cx="10807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002060"/>
                </a:solidFill>
              </a:rPr>
              <a:t>CLUB CMMC – ATTIVITA’ 2020 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9278F3-FFA6-40A8-B92E-2884F9558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25664" r="4776" b="32204"/>
          <a:stretch/>
        </p:blipFill>
        <p:spPr>
          <a:xfrm>
            <a:off x="8396540" y="5080805"/>
            <a:ext cx="3243917" cy="8536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97673C-25EF-4057-8ABF-88170059AA67}"/>
              </a:ext>
            </a:extLst>
          </p:cNvPr>
          <p:cNvSpPr txBox="1"/>
          <p:nvPr/>
        </p:nvSpPr>
        <p:spPr>
          <a:xfrm>
            <a:off x="694832" y="1308358"/>
            <a:ext cx="10807953" cy="286232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3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Prodotte e inviate 45 newsletter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3600" b="1" dirty="0">
                <a:solidFill>
                  <a:srgbClr val="000000"/>
                </a:solidFill>
                <a:latin typeface="Verdana" panose="020B0604030504040204" pitchFamily="34" charset="0"/>
              </a:rPr>
              <a:t>Consegnati 22 Riconoscimenti 2020</a:t>
            </a:r>
            <a:endParaRPr lang="it-IT" sz="3600" b="1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3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Organizzati e svolti 28 incontri on-line seguiti da oltre 1.800 persone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3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Pagina/Gruppo/Canale via social</a:t>
            </a:r>
            <a:endParaRPr lang="it-IT" sz="3600" dirty="0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2E9C481-C4A2-4319-8B76-383DD20C6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82" y="4766683"/>
            <a:ext cx="5067300" cy="1524000"/>
          </a:xfrm>
          <a:prstGeom prst="rect">
            <a:avLst/>
          </a:prstGeom>
        </p:spPr>
      </p:pic>
      <p:pic>
        <p:nvPicPr>
          <p:cNvPr id="1026" name="Picture 2" descr="-">
            <a:extLst>
              <a:ext uri="{FF2B5EF4-FFF2-40B4-BE49-F238E27FC236}">
                <a16:creationId xmlns:a16="http://schemas.microsoft.com/office/drawing/2014/main" id="{E7EA547F-FD6A-4A97-BC30-0520FE25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92" y="4370317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5"/>
            <a:extLst>
              <a:ext uri="{FF2B5EF4-FFF2-40B4-BE49-F238E27FC236}">
                <a16:creationId xmlns:a16="http://schemas.microsoft.com/office/drawing/2014/main" id="{5D2E4635-E0AA-4A78-9E1E-6D58625C2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2" y="5634994"/>
            <a:ext cx="416116" cy="4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7"/>
            <a:extLst>
              <a:ext uri="{FF2B5EF4-FFF2-40B4-BE49-F238E27FC236}">
                <a16:creationId xmlns:a16="http://schemas.microsoft.com/office/drawing/2014/main" id="{D049C122-5CA7-4986-BA64-4FC80C8E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2" y="5080805"/>
            <a:ext cx="416116" cy="4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9"/>
            <a:extLst>
              <a:ext uri="{FF2B5EF4-FFF2-40B4-BE49-F238E27FC236}">
                <a16:creationId xmlns:a16="http://schemas.microsoft.com/office/drawing/2014/main" id="{88D2E022-9E64-4B86-9F35-F236C3A5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96" y="5112814"/>
            <a:ext cx="1344374" cy="3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11"/>
            <a:extLst>
              <a:ext uri="{FF2B5EF4-FFF2-40B4-BE49-F238E27FC236}">
                <a16:creationId xmlns:a16="http://schemas.microsoft.com/office/drawing/2014/main" id="{E6F875E1-ADC0-4EBA-808E-E56260FD6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69" y="5634994"/>
            <a:ext cx="1408392" cy="3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FBF7EA-1DE5-49C3-9B86-F1AB8FC28BC4}"/>
              </a:ext>
            </a:extLst>
          </p:cNvPr>
          <p:cNvSpPr txBox="1"/>
          <p:nvPr/>
        </p:nvSpPr>
        <p:spPr>
          <a:xfrm>
            <a:off x="1224172" y="2514797"/>
            <a:ext cx="952128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La gestione del Remote Working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DDB744-E79F-40FF-BB51-87E968121DFC}"/>
              </a:ext>
            </a:extLst>
          </p:cNvPr>
          <p:cNvSpPr txBox="1"/>
          <p:nvPr/>
        </p:nvSpPr>
        <p:spPr>
          <a:xfrm>
            <a:off x="1224172" y="3217998"/>
            <a:ext cx="952128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Trend 2021 Customer Service</a:t>
            </a:r>
            <a:endParaRPr lang="it-IT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5A08CE-6F27-4595-BF42-8B2336274A2E}"/>
              </a:ext>
            </a:extLst>
          </p:cNvPr>
          <p:cNvSpPr txBox="1"/>
          <p:nvPr/>
        </p:nvSpPr>
        <p:spPr>
          <a:xfrm>
            <a:off x="1224172" y="1796762"/>
            <a:ext cx="952128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Onda Digitale e RU nel Customer Management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4EF678C-14AA-4F9B-A0AE-844ECAABA2B7}"/>
              </a:ext>
            </a:extLst>
          </p:cNvPr>
          <p:cNvSpPr txBox="1"/>
          <p:nvPr/>
        </p:nvSpPr>
        <p:spPr>
          <a:xfrm>
            <a:off x="1375724" y="232864"/>
            <a:ext cx="3040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T</a:t>
            </a:r>
            <a:r>
              <a:rPr lang="it-IT" sz="48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avolo</a:t>
            </a:r>
            <a:r>
              <a:rPr lang="it-IT" sz="6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 CX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B306D50-C1CF-402F-8BFC-CECFAB25549E}"/>
              </a:ext>
            </a:extLst>
          </p:cNvPr>
          <p:cNvSpPr txBox="1"/>
          <p:nvPr/>
        </p:nvSpPr>
        <p:spPr>
          <a:xfrm>
            <a:off x="7681212" y="219215"/>
            <a:ext cx="3580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Tavolo HR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A5F2BBF-E2E5-499D-935C-C8187C5847F8}"/>
              </a:ext>
            </a:extLst>
          </p:cNvPr>
          <p:cNvSpPr txBox="1"/>
          <p:nvPr/>
        </p:nvSpPr>
        <p:spPr>
          <a:xfrm>
            <a:off x="4416700" y="232864"/>
            <a:ext cx="3573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Tavolo AI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B13A033-1C20-4E50-AEBD-E404274F2C83}"/>
              </a:ext>
            </a:extLst>
          </p:cNvPr>
          <p:cNvSpPr txBox="1"/>
          <p:nvPr/>
        </p:nvSpPr>
        <p:spPr>
          <a:xfrm>
            <a:off x="1224172" y="4299854"/>
            <a:ext cx="6308742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Preparazione Esperienze 2021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8B59265-4AFF-45AD-8641-D8B7526C1D41}"/>
              </a:ext>
            </a:extLst>
          </p:cNvPr>
          <p:cNvSpPr txBox="1"/>
          <p:nvPr/>
        </p:nvSpPr>
        <p:spPr>
          <a:xfrm>
            <a:off x="1224172" y="1115279"/>
            <a:ext cx="952128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Le Vendite con AI e GDPR</a:t>
            </a:r>
          </a:p>
        </p:txBody>
      </p:sp>
      <p:pic>
        <p:nvPicPr>
          <p:cNvPr id="41" name="Immagine 4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E88BB80-7139-4147-BD93-1E881BC02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95" y="4269091"/>
            <a:ext cx="2515258" cy="2499439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E6249CC-1F43-44E3-AE52-5F745B0384CA}"/>
              </a:ext>
            </a:extLst>
          </p:cNvPr>
          <p:cNvSpPr txBox="1"/>
          <p:nvPr/>
        </p:nvSpPr>
        <p:spPr>
          <a:xfrm rot="20630626">
            <a:off x="8618245" y="5267209"/>
            <a:ext cx="12774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  <a:latin typeface="Broadway" panose="04040905080B02020502" pitchFamily="82" charset="0"/>
              </a:rPr>
              <a:t>2021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3E087059-5F73-416C-B1A5-BF8EDE98D63A}"/>
              </a:ext>
            </a:extLst>
          </p:cNvPr>
          <p:cNvSpPr txBox="1"/>
          <p:nvPr/>
        </p:nvSpPr>
        <p:spPr>
          <a:xfrm>
            <a:off x="1220492" y="5063618"/>
            <a:ext cx="6308742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Preparazione Premi 2021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B8591F8-1122-4A6C-B646-3C49A6D6C1FB}"/>
              </a:ext>
            </a:extLst>
          </p:cNvPr>
          <p:cNvSpPr txBox="1"/>
          <p:nvPr/>
        </p:nvSpPr>
        <p:spPr>
          <a:xfrm>
            <a:off x="1220492" y="5857965"/>
            <a:ext cx="6308742" cy="9541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Preparazione Osservatorio Competenze Digitali 2021</a:t>
            </a:r>
          </a:p>
        </p:txBody>
      </p:sp>
    </p:spTree>
    <p:extLst>
      <p:ext uri="{BB962C8B-B14F-4D97-AF65-F5344CB8AC3E}">
        <p14:creationId xmlns:p14="http://schemas.microsoft.com/office/powerpoint/2010/main" val="34856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persone&#10;&#10;Descrizione generata automaticamente">
            <a:extLst>
              <a:ext uri="{FF2B5EF4-FFF2-40B4-BE49-F238E27FC236}">
                <a16:creationId xmlns:a16="http://schemas.microsoft.com/office/drawing/2014/main" id="{E39A2D79-6122-47A2-80F3-EC6D97FA6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26" y="876962"/>
            <a:ext cx="5473148" cy="5755633"/>
          </a:xfrm>
          <a:prstGeom prst="rect">
            <a:avLst/>
          </a:prstGeom>
        </p:spPr>
      </p:pic>
      <p:pic>
        <p:nvPicPr>
          <p:cNvPr id="8" name="Immagine 7" descr="Immagine che contiene testo, persona, interni, posando&#10;&#10;Descrizione generata automaticamente">
            <a:extLst>
              <a:ext uri="{FF2B5EF4-FFF2-40B4-BE49-F238E27FC236}">
                <a16:creationId xmlns:a16="http://schemas.microsoft.com/office/drawing/2014/main" id="{A4B8ED11-E9C0-41B7-B838-43EA29E5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5" y="821627"/>
            <a:ext cx="6250968" cy="437385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0CD73E7-741A-4963-9A32-772A57A16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2" y="5195482"/>
            <a:ext cx="6919430" cy="143711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A958AA-D491-444B-8151-2C64E6AE1B5C}"/>
              </a:ext>
            </a:extLst>
          </p:cNvPr>
          <p:cNvSpPr txBox="1"/>
          <p:nvPr/>
        </p:nvSpPr>
        <p:spPr>
          <a:xfrm>
            <a:off x="3738009" y="45965"/>
            <a:ext cx="355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</a:rPr>
              <a:t>tutti on-line</a:t>
            </a:r>
          </a:p>
        </p:txBody>
      </p:sp>
    </p:spTree>
    <p:extLst>
      <p:ext uri="{BB962C8B-B14F-4D97-AF65-F5344CB8AC3E}">
        <p14:creationId xmlns:p14="http://schemas.microsoft.com/office/powerpoint/2010/main" val="37060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825818A-625F-439E-AE98-BFA0AD61D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7" y="14404"/>
            <a:ext cx="6930887" cy="6868107"/>
          </a:xfrm>
          <a:prstGeom prst="rect">
            <a:avLst/>
          </a:prstGeom>
        </p:spPr>
      </p:pic>
      <p:pic>
        <p:nvPicPr>
          <p:cNvPr id="6" name="Immagine 5" descr="Immagine che contiene testo, persona, uomo, piùvecchio&#10;&#10;Descrizione generata automaticamente">
            <a:extLst>
              <a:ext uri="{FF2B5EF4-FFF2-40B4-BE49-F238E27FC236}">
                <a16:creationId xmlns:a16="http://schemas.microsoft.com/office/drawing/2014/main" id="{9A8F4A1D-095F-4365-A235-18547F8C7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59" y="1387361"/>
            <a:ext cx="3560671" cy="27870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07E81E-B892-4015-8775-835E7228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59" y="551817"/>
            <a:ext cx="3560671" cy="455124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60ED9249-B46B-48D3-8A34-07652B653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59" y="4331826"/>
            <a:ext cx="3560670" cy="19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06E1A8D-40E7-47CC-B341-AFF57E69377B}"/>
              </a:ext>
            </a:extLst>
          </p:cNvPr>
          <p:cNvSpPr txBox="1"/>
          <p:nvPr/>
        </p:nvSpPr>
        <p:spPr>
          <a:xfrm>
            <a:off x="870857" y="899881"/>
            <a:ext cx="10406743" cy="4832092"/>
          </a:xfrm>
          <a:prstGeom prst="rect">
            <a:avLst/>
          </a:prstGeom>
          <a:noFill/>
          <a:ln w="117475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60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it-IT" sz="60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it-IT" sz="8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Competenze Digitali</a:t>
            </a:r>
            <a:br>
              <a:rPr lang="it-IT" sz="8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it-IT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Osservatorio Formazione </a:t>
            </a:r>
            <a:br>
              <a:rPr lang="it-IT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it-IT" sz="5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nel Customer Management</a:t>
            </a:r>
            <a:endParaRPr lang="it-IT" sz="199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9278F3-FFA6-40A8-B92E-2884F9558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25664" r="4776" b="32204"/>
          <a:stretch/>
        </p:blipFill>
        <p:spPr>
          <a:xfrm>
            <a:off x="4174525" y="1528696"/>
            <a:ext cx="3842949" cy="1011303"/>
          </a:xfrm>
          <a:prstGeom prst="rect">
            <a:avLst/>
          </a:prstGeom>
          <a:ln w="60325" cmpd="dbl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86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13AC01-6BDA-4650-9C68-531D0E5CC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8" y="159027"/>
            <a:ext cx="10821910" cy="4839375"/>
          </a:xfrm>
          <a:prstGeom prst="rect">
            <a:avLst/>
          </a:prstGeom>
        </p:spPr>
      </p:pic>
      <p:pic>
        <p:nvPicPr>
          <p:cNvPr id="33" name="Immagine 32" descr="Immagine che contiene colpendo, palla, dondolando, racchetta&#10;&#10;Descrizione generata automaticamente">
            <a:extLst>
              <a:ext uri="{FF2B5EF4-FFF2-40B4-BE49-F238E27FC236}">
                <a16:creationId xmlns:a16="http://schemas.microsoft.com/office/drawing/2014/main" id="{DEFC9369-D88E-454B-ADB2-5A77CE9E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61" y="5104418"/>
            <a:ext cx="9869277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C98FCD-98FA-4A1B-9444-134F7509F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67" y="153842"/>
            <a:ext cx="6343938" cy="680575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CF70D8-7F07-4F67-83C8-C4F094A1DA60}"/>
              </a:ext>
            </a:extLst>
          </p:cNvPr>
          <p:cNvSpPr txBox="1"/>
          <p:nvPr/>
        </p:nvSpPr>
        <p:spPr>
          <a:xfrm>
            <a:off x="345895" y="153842"/>
            <a:ext cx="11488375" cy="11079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>
                <a:latin typeface="Arial Black" panose="020B0A04020102020204" pitchFamily="34" charset="0"/>
              </a:rPr>
              <a:t>2021 per la Rinascita</a:t>
            </a:r>
          </a:p>
        </p:txBody>
      </p:sp>
      <p:pic>
        <p:nvPicPr>
          <p:cNvPr id="4" name="Immagine 3" descr="Immagine che contiene testo, rosso, edificio, finestra&#10;&#10;Descrizione generata automaticamente">
            <a:extLst>
              <a:ext uri="{FF2B5EF4-FFF2-40B4-BE49-F238E27FC236}">
                <a16:creationId xmlns:a16="http://schemas.microsoft.com/office/drawing/2014/main" id="{59BD5F9D-C199-49F2-967B-3E926B691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6" y="1862818"/>
            <a:ext cx="45529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51FAF5-37E4-492B-846E-7B4788E33A46}"/>
              </a:ext>
            </a:extLst>
          </p:cNvPr>
          <p:cNvSpPr txBox="1"/>
          <p:nvPr/>
        </p:nvSpPr>
        <p:spPr>
          <a:xfrm>
            <a:off x="3881934" y="1593394"/>
            <a:ext cx="295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2060"/>
                </a:solidFill>
              </a:rPr>
              <a:t>Iscritti 2020 </a:t>
            </a:r>
            <a:br>
              <a:rPr lang="it-IT" sz="3600" b="1" dirty="0">
                <a:solidFill>
                  <a:srgbClr val="002060"/>
                </a:solidFill>
              </a:rPr>
            </a:br>
            <a:r>
              <a:rPr lang="it-IT" sz="3600" b="1" dirty="0">
                <a:solidFill>
                  <a:srgbClr val="002060"/>
                </a:solidFill>
              </a:rPr>
              <a:t>Club CMMC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4784C6-0656-4028-8A65-FB1F508B5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" y="1663198"/>
            <a:ext cx="3927850" cy="50755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F786C6A-7DF0-4054-8F83-48489E2A9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07" y="2835041"/>
            <a:ext cx="4317770" cy="3919373"/>
          </a:xfrm>
          <a:prstGeom prst="rect">
            <a:avLst/>
          </a:prstGeom>
        </p:spPr>
      </p:pic>
      <p:pic>
        <p:nvPicPr>
          <p:cNvPr id="13" name="Immagine 1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73A074A-B2F5-4368-A1AF-A74FC7E9B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473" y="2930234"/>
            <a:ext cx="3700281" cy="3801532"/>
          </a:xfrm>
          <a:prstGeom prst="rect">
            <a:avLst/>
          </a:prstGeom>
        </p:spPr>
      </p:pic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33C62B6-12A3-4923-B435-EA30CBB29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5" y="186595"/>
            <a:ext cx="5279789" cy="13495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7A8C47-2690-4C27-83E2-EC8DE640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03" y="184027"/>
            <a:ext cx="4969562" cy="25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46556A2-3326-44AF-84C5-3354E982C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76" y="843652"/>
            <a:ext cx="7769079" cy="5981216"/>
          </a:xfrm>
          <a:prstGeom prst="rect">
            <a:avLst/>
          </a:prstGeom>
        </p:spPr>
      </p:pic>
      <p:pic>
        <p:nvPicPr>
          <p:cNvPr id="4" name="Immagine 3" descr="Immagine che contiene testo, segnale, screenshot&#10;&#10;Descrizione generata automaticamente">
            <a:extLst>
              <a:ext uri="{FF2B5EF4-FFF2-40B4-BE49-F238E27FC236}">
                <a16:creationId xmlns:a16="http://schemas.microsoft.com/office/drawing/2014/main" id="{7E75B405-BC56-418E-B8FF-8525DA1AA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" y="925852"/>
            <a:ext cx="4208231" cy="31413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3B00E3D-C379-4AA2-9CFB-C1597CDE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9" y="4862940"/>
            <a:ext cx="4095286" cy="117944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51FAF5-37E4-492B-846E-7B4788E33A46}"/>
              </a:ext>
            </a:extLst>
          </p:cNvPr>
          <p:cNvSpPr txBox="1"/>
          <p:nvPr/>
        </p:nvSpPr>
        <p:spPr>
          <a:xfrm>
            <a:off x="4582272" y="33132"/>
            <a:ext cx="7235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</a:rPr>
              <a:t>Advocacy Awards 2020 </a:t>
            </a:r>
          </a:p>
        </p:txBody>
      </p:sp>
    </p:spTree>
    <p:extLst>
      <p:ext uri="{BB962C8B-B14F-4D97-AF65-F5344CB8AC3E}">
        <p14:creationId xmlns:p14="http://schemas.microsoft.com/office/powerpoint/2010/main" val="19272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D53BF6-AFE1-4C1F-8180-57A443E6A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1" y="330179"/>
            <a:ext cx="11467634" cy="62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74ACDA3-5BE8-4B73-8474-3E6F62BE0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67887"/>
            <a:ext cx="2915001" cy="15953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FEA2FC9-A54E-45CF-A8E9-5AF00BEDB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86" y="67887"/>
            <a:ext cx="2915001" cy="1595396"/>
          </a:xfrm>
          <a:prstGeom prst="rect">
            <a:avLst/>
          </a:prstGeom>
        </p:spPr>
      </p:pic>
      <p:pic>
        <p:nvPicPr>
          <p:cNvPr id="3" name="Immagine 2" descr="Immagine che contiene testo, segnale, screenshot&#10;&#10;Descrizione generata automaticamente">
            <a:extLst>
              <a:ext uri="{FF2B5EF4-FFF2-40B4-BE49-F238E27FC236}">
                <a16:creationId xmlns:a16="http://schemas.microsoft.com/office/drawing/2014/main" id="{D62FEE0A-6C3F-4625-AD15-92F87F20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17" y="39756"/>
            <a:ext cx="2804961" cy="2093843"/>
          </a:xfrm>
          <a:prstGeom prst="rect">
            <a:avLst/>
          </a:prstGeom>
        </p:spPr>
      </p:pic>
      <p:pic>
        <p:nvPicPr>
          <p:cNvPr id="7" name="Immagine 6" descr="Immagine che contiene testo, persona, posando, gruppo&#10;&#10;Descrizione generata automaticamente">
            <a:extLst>
              <a:ext uri="{FF2B5EF4-FFF2-40B4-BE49-F238E27FC236}">
                <a16:creationId xmlns:a16="http://schemas.microsoft.com/office/drawing/2014/main" id="{257AC59A-763D-40ED-920B-DF3031E3C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8" y="1769299"/>
            <a:ext cx="11595939" cy="48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persona, uomo, interni&#10;&#10;Descrizione generata automaticamente">
            <a:extLst>
              <a:ext uri="{FF2B5EF4-FFF2-40B4-BE49-F238E27FC236}">
                <a16:creationId xmlns:a16="http://schemas.microsoft.com/office/drawing/2014/main" id="{58F38515-2BCF-4E33-A1E1-98610370A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90" y="4035908"/>
            <a:ext cx="4318769" cy="2233235"/>
          </a:xfrm>
          <a:prstGeom prst="rect">
            <a:avLst/>
          </a:prstGeom>
        </p:spPr>
      </p:pic>
      <p:pic>
        <p:nvPicPr>
          <p:cNvPr id="19" name="Immagine 18" descr="Immagine che contiene testo, parete, interni, persona&#10;&#10;Descrizione generata automaticamente">
            <a:extLst>
              <a:ext uri="{FF2B5EF4-FFF2-40B4-BE49-F238E27FC236}">
                <a16:creationId xmlns:a16="http://schemas.microsoft.com/office/drawing/2014/main" id="{99CC2D71-CD69-4D8A-9365-B76A84CBE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18" y="731850"/>
            <a:ext cx="4065935" cy="3304058"/>
          </a:xfrm>
          <a:prstGeom prst="rect">
            <a:avLst/>
          </a:prstGeom>
        </p:spPr>
      </p:pic>
      <p:pic>
        <p:nvPicPr>
          <p:cNvPr id="23" name="Immagine 22" descr="Immagine che contiene persona, parete, interni&#10;&#10;Descrizione generata automaticamente">
            <a:extLst>
              <a:ext uri="{FF2B5EF4-FFF2-40B4-BE49-F238E27FC236}">
                <a16:creationId xmlns:a16="http://schemas.microsoft.com/office/drawing/2014/main" id="{E0651E9A-1C57-4A2E-8433-E149DD223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72" y="5160328"/>
            <a:ext cx="4155352" cy="1116618"/>
          </a:xfrm>
          <a:prstGeom prst="rect">
            <a:avLst/>
          </a:prstGeom>
        </p:spPr>
      </p:pic>
      <p:pic>
        <p:nvPicPr>
          <p:cNvPr id="24" name="Immagine 23" descr="Immagine che contiene persona, interni, gruppo, persone&#10;&#10;Descrizione generata automaticamente">
            <a:extLst>
              <a:ext uri="{FF2B5EF4-FFF2-40B4-BE49-F238E27FC236}">
                <a16:creationId xmlns:a16="http://schemas.microsoft.com/office/drawing/2014/main" id="{6BFC2424-12FD-451D-8834-1CC9ECB49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22" y="760992"/>
            <a:ext cx="4285851" cy="4412974"/>
          </a:xfrm>
          <a:prstGeom prst="rect">
            <a:avLst/>
          </a:prstGeom>
        </p:spPr>
      </p:pic>
      <p:pic>
        <p:nvPicPr>
          <p:cNvPr id="25" name="Immagine 24" descr="Immagine che contiene testo, parete, persona, uomo&#10;&#10;Descrizione generata automaticamente">
            <a:extLst>
              <a:ext uri="{FF2B5EF4-FFF2-40B4-BE49-F238E27FC236}">
                <a16:creationId xmlns:a16="http://schemas.microsoft.com/office/drawing/2014/main" id="{4105190B-22C2-45AC-BDD2-9D31828E5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" y="718788"/>
            <a:ext cx="4097267" cy="5697948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FBDEC4-B327-4D82-8230-167AC370601B}"/>
              </a:ext>
            </a:extLst>
          </p:cNvPr>
          <p:cNvSpPr txBox="1"/>
          <p:nvPr/>
        </p:nvSpPr>
        <p:spPr>
          <a:xfrm>
            <a:off x="0" y="-26504"/>
            <a:ext cx="355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</a:rPr>
              <a:t>tutti on-line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87CFAC5-8953-4F08-98BC-82F9BAD239DF}"/>
              </a:ext>
            </a:extLst>
          </p:cNvPr>
          <p:cNvSpPr txBox="1"/>
          <p:nvPr/>
        </p:nvSpPr>
        <p:spPr>
          <a:xfrm>
            <a:off x="0" y="-43501"/>
            <a:ext cx="355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</a:rPr>
              <a:t>tutti on-line</a:t>
            </a:r>
          </a:p>
        </p:txBody>
      </p:sp>
    </p:spTree>
    <p:extLst>
      <p:ext uri="{BB962C8B-B14F-4D97-AF65-F5344CB8AC3E}">
        <p14:creationId xmlns:p14="http://schemas.microsoft.com/office/powerpoint/2010/main" val="3649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persona, posando, gruppo&#10;&#10;Descrizione generata automaticamente">
            <a:extLst>
              <a:ext uri="{FF2B5EF4-FFF2-40B4-BE49-F238E27FC236}">
                <a16:creationId xmlns:a16="http://schemas.microsoft.com/office/drawing/2014/main" id="{333C8931-021E-4505-9A9B-EF263D3DE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56" y="820623"/>
            <a:ext cx="10009870" cy="2954905"/>
          </a:xfrm>
          <a:prstGeom prst="rect">
            <a:avLst/>
          </a:prstGeom>
        </p:spPr>
      </p:pic>
      <p:pic>
        <p:nvPicPr>
          <p:cNvPr id="6" name="Immagine 5" descr="Immagine che contiene testo, persona, posando, interni&#10;&#10;Descrizione generata automaticamente">
            <a:extLst>
              <a:ext uri="{FF2B5EF4-FFF2-40B4-BE49-F238E27FC236}">
                <a16:creationId xmlns:a16="http://schemas.microsoft.com/office/drawing/2014/main" id="{E9BC1A57-CE82-4198-8589-90D2D21A9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12" y="3817259"/>
            <a:ext cx="10009870" cy="29341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409824-871F-4846-8CFD-27072F5F2761}"/>
              </a:ext>
            </a:extLst>
          </p:cNvPr>
          <p:cNvSpPr txBox="1"/>
          <p:nvPr/>
        </p:nvSpPr>
        <p:spPr>
          <a:xfrm>
            <a:off x="2146851" y="40370"/>
            <a:ext cx="7235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</a:rPr>
              <a:t>Protagonisti incontri 2020</a:t>
            </a:r>
          </a:p>
        </p:txBody>
      </p:sp>
    </p:spTree>
    <p:extLst>
      <p:ext uri="{BB962C8B-B14F-4D97-AF65-F5344CB8AC3E}">
        <p14:creationId xmlns:p14="http://schemas.microsoft.com/office/powerpoint/2010/main" val="29940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quotidiano, interni, segnale&#10;&#10;Descrizione generata automaticamente">
            <a:extLst>
              <a:ext uri="{FF2B5EF4-FFF2-40B4-BE49-F238E27FC236}">
                <a16:creationId xmlns:a16="http://schemas.microsoft.com/office/drawing/2014/main" id="{232227AC-41A1-4FD2-89F7-71E1C5DFB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94" y="4649889"/>
            <a:ext cx="4393994" cy="2091063"/>
          </a:xfrm>
          <a:prstGeom prst="rect">
            <a:avLst/>
          </a:prstGeom>
        </p:spPr>
      </p:pic>
      <p:pic>
        <p:nvPicPr>
          <p:cNvPr id="5" name="Immagine 4" descr="Immagine che contiene testo, quotidiano, segnale&#10;&#10;Descrizione generata automaticamente">
            <a:extLst>
              <a:ext uri="{FF2B5EF4-FFF2-40B4-BE49-F238E27FC236}">
                <a16:creationId xmlns:a16="http://schemas.microsoft.com/office/drawing/2014/main" id="{E8A5D781-1818-4CF0-9D04-6AD2D6CD3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12" y="4649889"/>
            <a:ext cx="3906283" cy="2091063"/>
          </a:xfrm>
          <a:prstGeom prst="rect">
            <a:avLst/>
          </a:prstGeom>
        </p:spPr>
      </p:pic>
      <p:pic>
        <p:nvPicPr>
          <p:cNvPr id="12" name="Immagine 11" descr="Immagine che contiene testo, arancia, diverso&#10;&#10;Descrizione generata automaticamente">
            <a:extLst>
              <a:ext uri="{FF2B5EF4-FFF2-40B4-BE49-F238E27FC236}">
                <a16:creationId xmlns:a16="http://schemas.microsoft.com/office/drawing/2014/main" id="{C9AF9DA9-57F7-4D6D-B0C6-84AD8B1D5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12" y="117048"/>
            <a:ext cx="4621111" cy="2486998"/>
          </a:xfrm>
          <a:prstGeom prst="rect">
            <a:avLst/>
          </a:prstGeom>
        </p:spPr>
      </p:pic>
      <p:pic>
        <p:nvPicPr>
          <p:cNvPr id="16" name="Immagine 15" descr="Immagine che contiene testo, persona, interni, uomo&#10;&#10;Descrizione generata automaticamente">
            <a:extLst>
              <a:ext uri="{FF2B5EF4-FFF2-40B4-BE49-F238E27FC236}">
                <a16:creationId xmlns:a16="http://schemas.microsoft.com/office/drawing/2014/main" id="{63A95733-221B-46E2-A1C1-C2E4293BE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12" y="2719540"/>
            <a:ext cx="4575731" cy="1781015"/>
          </a:xfrm>
          <a:prstGeom prst="rect">
            <a:avLst/>
          </a:prstGeom>
        </p:spPr>
      </p:pic>
      <p:pic>
        <p:nvPicPr>
          <p:cNvPr id="24" name="Immagine 23" descr="Immagine che contiene testo, persona, posando, inpiedi&#10;&#10;Descrizione generata automaticamente">
            <a:extLst>
              <a:ext uri="{FF2B5EF4-FFF2-40B4-BE49-F238E27FC236}">
                <a16:creationId xmlns:a16="http://schemas.microsoft.com/office/drawing/2014/main" id="{30E64C5E-4493-4B02-B2CB-0E216F457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61" y="85361"/>
            <a:ext cx="4782227" cy="44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10565</TotalTime>
  <Words>175</Words>
  <Application>Microsoft Office PowerPoint</Application>
  <PresentationFormat>Widescreen</PresentationFormat>
  <Paragraphs>49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Arial Narrow</vt:lpstr>
      <vt:lpstr>Bernard MT Condensed</vt:lpstr>
      <vt:lpstr>Broadway</vt:lpstr>
      <vt:lpstr>Calibri</vt:lpstr>
      <vt:lpstr>Calibri Light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Mario</dc:creator>
  <cp:lastModifiedBy>Mario Massone</cp:lastModifiedBy>
  <cp:revision>276</cp:revision>
  <dcterms:created xsi:type="dcterms:W3CDTF">2020-04-24T15:50:51Z</dcterms:created>
  <dcterms:modified xsi:type="dcterms:W3CDTF">2020-12-13T17:19:10Z</dcterms:modified>
</cp:coreProperties>
</file>