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V9lnCOQ9L/qVP3ZReG5lD/coI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50AFFB-1C37-4E70-A0CF-DD21EF10810B}">
  <a:tblStyle styleId="{7F50AFFB-1C37-4E70-A0CF-DD21EF10810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f921da6a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df921da6a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74fa91b3d_1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g2e74fa91b3d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e74fa91b3d_1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g2e74fa91b3d_1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e74fa91b3d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g2e74fa91b3d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e74e0e63b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g2e74e0e63b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7587921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2e75879218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d7a012a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" name="Google Shape;103;g2dd7a012a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e74e0e63b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2e74e0e63b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d7a3bb95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2dd7a3bb95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ff28439172_3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" name="Google Shape;125;g1ff28439172_3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e711a7cf1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aggiungere icone </a:t>
            </a:r>
            <a:endParaRPr/>
          </a:p>
        </p:txBody>
      </p:sp>
      <p:sp>
        <p:nvSpPr>
          <p:cNvPr id="135" name="Google Shape;135;g2e711a7cf1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e711a7cf1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2e711a7cf1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711a7cf1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g2e711a7cf1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e74fa91b3d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g2e74fa91b3d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7" name="Google Shape;17;p7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44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7"/>
          <p:cNvSpPr txBox="1"/>
          <p:nvPr/>
        </p:nvSpPr>
        <p:spPr>
          <a:xfrm>
            <a:off x="6211400" y="6311900"/>
            <a:ext cx="598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Jacopo Cordisco, Alessandro Fossati, Lorenzo Sarica, Domenico Zurlo</a:t>
            </a:r>
            <a:endParaRPr sz="16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1" y="5779186"/>
            <a:ext cx="927653" cy="92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26" name="Google Shape;26;p6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33" name="Google Shape;33;p8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1" y="5779186"/>
            <a:ext cx="927653" cy="92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42" name="Google Shape;42;p9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1" y="5779186"/>
            <a:ext cx="927653" cy="92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53" name="Google Shape;53;p10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1" y="5779186"/>
            <a:ext cx="927653" cy="92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60" name="Google Shape;60;p11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1" y="5779186"/>
            <a:ext cx="927653" cy="92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66" name="Google Shape;66;p12" descr="A person's face with a dar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21" y="5779186"/>
            <a:ext cx="927653" cy="927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hyperlink" Target="https://www.osservatori.net/it/ricerche/comunicati-stampa/intelligenza-artificiale-italia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hyperlink" Target="https://www.capterra.it/directory/30007/call-center/software?countries%5B%5D=IT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lesforce.com/it/service/ai/" TargetMode="External"/><Relationship Id="rId3" Type="http://schemas.openxmlformats.org/officeDocument/2006/relationships/hyperlink" Target="https://www.nice.com/" TargetMode="External"/><Relationship Id="rId7" Type="http://schemas.openxmlformats.org/officeDocument/2006/relationships/hyperlink" Target="https://www.freshworks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wilio.com/en-us" TargetMode="External"/><Relationship Id="rId5" Type="http://schemas.openxmlformats.org/officeDocument/2006/relationships/hyperlink" Target="https://www.xcally.com/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genesys.com/" TargetMode="External"/><Relationship Id="rId9" Type="http://schemas.openxmlformats.org/officeDocument/2006/relationships/hyperlink" Target="https://zulla.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o/kfdvqup7ls79r3suixu8t/AOTwFhBZEPLzKa4urAjAQkg?rlkey=76sj1d8hu744ded3q0m70r081&amp;e=1&amp;dl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.pn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f921da6a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endParaRPr sz="6000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0000"/>
              <a:buFont typeface="Arial"/>
              <a:buNone/>
            </a:pPr>
            <a:r>
              <a:rPr lang="en-US" sz="6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Young Club CMMC 2024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36363"/>
              <a:buFont typeface="Arial"/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36363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99" name="Google Shape;99;g2df921da6ac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6175" y="5987366"/>
            <a:ext cx="1092775" cy="79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2df921da6ac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7600" y="1535550"/>
            <a:ext cx="9716799" cy="5002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2e74fa91b3d_1_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125" y="3421650"/>
            <a:ext cx="4644023" cy="23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e74fa91b3d_1_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472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b="1">
                <a:solidFill>
                  <a:schemeClr val="lt1"/>
                </a:solidFill>
              </a:rPr>
              <a:t>CX vendors AI mapping</a:t>
            </a:r>
            <a:r>
              <a:rPr lang="en-US" sz="3000" b="1">
                <a:solidFill>
                  <a:srgbClr val="F2F2F2"/>
                </a:solidFill>
              </a:rPr>
              <a:t>: il mercato AI italiano</a:t>
            </a:r>
            <a:endParaRPr sz="3000" b="1"/>
          </a:p>
        </p:txBody>
      </p:sp>
      <p:pic>
        <p:nvPicPr>
          <p:cNvPr id="242" name="Google Shape;242;g2e74fa91b3d_1_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112" y="955050"/>
            <a:ext cx="4644025" cy="236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e74fa91b3d_1_105"/>
          <p:cNvSpPr txBox="1"/>
          <p:nvPr/>
        </p:nvSpPr>
        <p:spPr>
          <a:xfrm>
            <a:off x="1547050" y="6430450"/>
            <a:ext cx="7117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 → </a:t>
            </a:r>
            <a:r>
              <a:rPr lang="en-US" sz="1100" b="0" i="0" u="none" strike="noStrike" cap="none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Intelligenza Artificiale in Italia: mercato in crescita record (osservatori.net)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g2e74fa91b3d_1_105" title="Points scor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49625" y="955050"/>
            <a:ext cx="4644026" cy="23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2e74fa91b3d_1_10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49626" y="3421650"/>
            <a:ext cx="4644025" cy="236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e74fa91b3d_1_10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61875" y="59376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3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e74fa91b3d_1_302"/>
          <p:cNvSpPr txBox="1">
            <a:spLocks noGrp="1"/>
          </p:cNvSpPr>
          <p:nvPr>
            <p:ph type="title"/>
          </p:nvPr>
        </p:nvSpPr>
        <p:spPr>
          <a:xfrm>
            <a:off x="305400" y="172775"/>
            <a:ext cx="84108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b="1">
                <a:solidFill>
                  <a:schemeClr val="lt1"/>
                </a:solidFill>
              </a:rPr>
              <a:t>CX vendors AI mapping - </a:t>
            </a:r>
            <a:r>
              <a:rPr lang="en-US" sz="3000" b="1">
                <a:solidFill>
                  <a:srgbClr val="F2F2F2"/>
                </a:solidFill>
              </a:rPr>
              <a:t>Analisi e focus vendor</a:t>
            </a:r>
            <a:endParaRPr sz="3000" b="1"/>
          </a:p>
        </p:txBody>
      </p:sp>
      <p:pic>
        <p:nvPicPr>
          <p:cNvPr id="252" name="Google Shape;252;g2e74fa91b3d_1_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00" y="1341874"/>
            <a:ext cx="6965651" cy="391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e74fa91b3d_1_302"/>
          <p:cNvSpPr txBox="1"/>
          <p:nvPr/>
        </p:nvSpPr>
        <p:spPr>
          <a:xfrm>
            <a:off x="1689500" y="6133675"/>
            <a:ext cx="7117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Fonti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-"/>
            </a:pPr>
            <a:r>
              <a:rPr lang="en-US" sz="1100" b="0" i="0" u="none" strike="noStrike" cap="none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https://www.capterra.it/directory/30007/call-center/software?countries[]=IT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69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libri"/>
              <a:buChar char="-"/>
            </a:pPr>
            <a:r>
              <a:rPr lang="en-US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https://www.softwareitaliani.com/italian-tech-landscape/</a:t>
            </a:r>
            <a:endParaRPr sz="1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g2e74fa91b3d_1_302"/>
          <p:cNvGrpSpPr/>
          <p:nvPr/>
        </p:nvGrpSpPr>
        <p:grpSpPr>
          <a:xfrm>
            <a:off x="6864184" y="514502"/>
            <a:ext cx="5761907" cy="5247032"/>
            <a:chOff x="6864184" y="514502"/>
            <a:chExt cx="5761907" cy="5247032"/>
          </a:xfrm>
        </p:grpSpPr>
        <p:grpSp>
          <p:nvGrpSpPr>
            <p:cNvPr id="255" name="Google Shape;255;g2e74fa91b3d_1_302"/>
            <p:cNvGrpSpPr/>
            <p:nvPr/>
          </p:nvGrpSpPr>
          <p:grpSpPr>
            <a:xfrm>
              <a:off x="9346645" y="2221260"/>
              <a:ext cx="3279447" cy="3537149"/>
              <a:chOff x="4184863" y="1520198"/>
              <a:chExt cx="2958454" cy="3298348"/>
            </a:xfrm>
          </p:grpSpPr>
          <p:sp>
            <p:nvSpPr>
              <p:cNvPr id="256" name="Google Shape;256;g2e74fa91b3d_1_302"/>
              <p:cNvSpPr/>
              <p:nvPr/>
            </p:nvSpPr>
            <p:spPr>
              <a:xfrm rot="-3280088">
                <a:off x="4136321" y="2563569"/>
                <a:ext cx="3184127" cy="1211606"/>
              </a:xfrm>
              <a:custGeom>
                <a:avLst/>
                <a:gdLst/>
                <a:ahLst/>
                <a:cxnLst/>
                <a:rect l="l" t="t" r="r" b="b"/>
                <a:pathLst>
                  <a:path w="492" h="187" extrusionOk="0">
                    <a:moveTo>
                      <a:pt x="457" y="0"/>
                    </a:moveTo>
                    <a:cubicBezTo>
                      <a:pt x="416" y="91"/>
                      <a:pt x="325" y="155"/>
                      <a:pt x="218" y="155"/>
                    </a:cubicBezTo>
                    <a:cubicBezTo>
                      <a:pt x="137" y="155"/>
                      <a:pt x="64" y="118"/>
                      <a:pt x="17" y="60"/>
                    </a:cubicBezTo>
                    <a:cubicBezTo>
                      <a:pt x="11" y="70"/>
                      <a:pt x="5" y="80"/>
                      <a:pt x="0" y="90"/>
                    </a:cubicBezTo>
                    <a:cubicBezTo>
                      <a:pt x="54" y="150"/>
                      <a:pt x="132" y="187"/>
                      <a:pt x="218" y="187"/>
                    </a:cubicBezTo>
                    <a:cubicBezTo>
                      <a:pt x="343" y="187"/>
                      <a:pt x="449" y="109"/>
                      <a:pt x="492" y="0"/>
                    </a:cubicBezTo>
                    <a:cubicBezTo>
                      <a:pt x="480" y="0"/>
                      <a:pt x="468" y="1"/>
                      <a:pt x="457" y="0"/>
                    </a:cubicBezTo>
                    <a:close/>
                  </a:path>
                </a:pathLst>
              </a:custGeom>
              <a:solidFill>
                <a:srgbClr val="A1C2FA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g2e74fa91b3d_1_302"/>
              <p:cNvSpPr/>
              <p:nvPr/>
            </p:nvSpPr>
            <p:spPr>
              <a:xfrm rot="-3280088">
                <a:off x="4100923" y="2460157"/>
                <a:ext cx="2729637" cy="1205146"/>
              </a:xfrm>
              <a:custGeom>
                <a:avLst/>
                <a:gdLst/>
                <a:ahLst/>
                <a:cxnLst/>
                <a:rect l="l" t="t" r="r" b="b"/>
                <a:pathLst>
                  <a:path w="440" h="194" extrusionOk="0">
                    <a:moveTo>
                      <a:pt x="262" y="39"/>
                    </a:moveTo>
                    <a:cubicBezTo>
                      <a:pt x="206" y="71"/>
                      <a:pt x="134" y="53"/>
                      <a:pt x="100" y="0"/>
                    </a:cubicBezTo>
                    <a:cubicBezTo>
                      <a:pt x="57" y="25"/>
                      <a:pt x="24" y="60"/>
                      <a:pt x="0" y="99"/>
                    </a:cubicBezTo>
                    <a:cubicBezTo>
                      <a:pt x="47" y="157"/>
                      <a:pt x="120" y="194"/>
                      <a:pt x="201" y="194"/>
                    </a:cubicBezTo>
                    <a:cubicBezTo>
                      <a:pt x="308" y="194"/>
                      <a:pt x="399" y="130"/>
                      <a:pt x="440" y="39"/>
                    </a:cubicBezTo>
                    <a:cubicBezTo>
                      <a:pt x="393" y="37"/>
                      <a:pt x="346" y="24"/>
                      <a:pt x="303" y="0"/>
                    </a:cubicBezTo>
                    <a:cubicBezTo>
                      <a:pt x="292" y="15"/>
                      <a:pt x="279" y="29"/>
                      <a:pt x="262" y="39"/>
                    </a:cubicBezTo>
                    <a:close/>
                  </a:path>
                </a:pathLst>
              </a:custGeom>
              <a:solidFill>
                <a:srgbClr val="307AF3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2e74fa91b3d_1_302"/>
              <p:cNvSpPr txBox="1"/>
              <p:nvPr/>
            </p:nvSpPr>
            <p:spPr>
              <a:xfrm rot="-3779206">
                <a:off x="4733108" y="2863707"/>
                <a:ext cx="1577952" cy="5633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CRM</a:t>
                </a:r>
                <a:endParaRPr sz="2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9" name="Google Shape;259;g2e74fa91b3d_1_302"/>
            <p:cNvGrpSpPr/>
            <p:nvPr/>
          </p:nvGrpSpPr>
          <p:grpSpPr>
            <a:xfrm>
              <a:off x="7875522" y="514502"/>
              <a:ext cx="3650930" cy="3456255"/>
              <a:chOff x="2857731" y="-71333"/>
              <a:chExt cx="3293577" cy="3222916"/>
            </a:xfrm>
          </p:grpSpPr>
          <p:sp>
            <p:nvSpPr>
              <p:cNvPr id="260" name="Google Shape;260;g2e74fa91b3d_1_302"/>
              <p:cNvSpPr/>
              <p:nvPr/>
            </p:nvSpPr>
            <p:spPr>
              <a:xfrm rot="-3280089">
                <a:off x="3410337" y="297186"/>
                <a:ext cx="2188366" cy="2485879"/>
              </a:xfrm>
              <a:custGeom>
                <a:avLst/>
                <a:gdLst/>
                <a:ahLst/>
                <a:cxnLst/>
                <a:rect l="l" t="t" r="r" b="b"/>
                <a:pathLst>
                  <a:path w="338" h="384" extrusionOk="0">
                    <a:moveTo>
                      <a:pt x="45" y="32"/>
                    </a:moveTo>
                    <a:cubicBezTo>
                      <a:pt x="189" y="32"/>
                      <a:pt x="306" y="148"/>
                      <a:pt x="306" y="292"/>
                    </a:cubicBezTo>
                    <a:cubicBezTo>
                      <a:pt x="306" y="325"/>
                      <a:pt x="300" y="355"/>
                      <a:pt x="289" y="384"/>
                    </a:cubicBezTo>
                    <a:cubicBezTo>
                      <a:pt x="301" y="384"/>
                      <a:pt x="312" y="384"/>
                      <a:pt x="324" y="383"/>
                    </a:cubicBezTo>
                    <a:cubicBezTo>
                      <a:pt x="333" y="354"/>
                      <a:pt x="338" y="324"/>
                      <a:pt x="338" y="292"/>
                    </a:cubicBezTo>
                    <a:cubicBezTo>
                      <a:pt x="338" y="131"/>
                      <a:pt x="207" y="0"/>
                      <a:pt x="45" y="0"/>
                    </a:cubicBezTo>
                    <a:cubicBezTo>
                      <a:pt x="30" y="0"/>
                      <a:pt x="15" y="1"/>
                      <a:pt x="0" y="3"/>
                    </a:cubicBezTo>
                    <a:cubicBezTo>
                      <a:pt x="6" y="13"/>
                      <a:pt x="12" y="23"/>
                      <a:pt x="18" y="33"/>
                    </a:cubicBezTo>
                    <a:cubicBezTo>
                      <a:pt x="27" y="32"/>
                      <a:pt x="36" y="32"/>
                      <a:pt x="45" y="32"/>
                    </a:cubicBezTo>
                    <a:close/>
                  </a:path>
                </a:pathLst>
              </a:custGeom>
              <a:solidFill>
                <a:srgbClr val="A1C2FA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g2e74fa91b3d_1_302"/>
              <p:cNvSpPr/>
              <p:nvPr/>
            </p:nvSpPr>
            <p:spPr>
              <a:xfrm rot="-3280088">
                <a:off x="3667674" y="581521"/>
                <a:ext cx="1790169" cy="218608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352" extrusionOk="0">
                    <a:moveTo>
                      <a:pt x="27" y="0"/>
                    </a:moveTo>
                    <a:cubicBezTo>
                      <a:pt x="18" y="0"/>
                      <a:pt x="9" y="0"/>
                      <a:pt x="0" y="1"/>
                    </a:cubicBezTo>
                    <a:cubicBezTo>
                      <a:pt x="21" y="43"/>
                      <a:pt x="34" y="90"/>
                      <a:pt x="35" y="140"/>
                    </a:cubicBezTo>
                    <a:cubicBezTo>
                      <a:pt x="74" y="142"/>
                      <a:pt x="111" y="163"/>
                      <a:pt x="132" y="200"/>
                    </a:cubicBezTo>
                    <a:cubicBezTo>
                      <a:pt x="153" y="236"/>
                      <a:pt x="153" y="279"/>
                      <a:pt x="136" y="315"/>
                    </a:cubicBezTo>
                    <a:cubicBezTo>
                      <a:pt x="179" y="339"/>
                      <a:pt x="225" y="351"/>
                      <a:pt x="271" y="352"/>
                    </a:cubicBezTo>
                    <a:cubicBezTo>
                      <a:pt x="282" y="323"/>
                      <a:pt x="288" y="293"/>
                      <a:pt x="288" y="260"/>
                    </a:cubicBezTo>
                    <a:cubicBezTo>
                      <a:pt x="288" y="116"/>
                      <a:pt x="171" y="0"/>
                      <a:pt x="27" y="0"/>
                    </a:cubicBezTo>
                    <a:close/>
                  </a:path>
                </a:pathLst>
              </a:custGeom>
              <a:solidFill>
                <a:srgbClr val="0D5CDF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g2e74fa91b3d_1_302"/>
              <p:cNvSpPr txBox="1"/>
              <p:nvPr/>
            </p:nvSpPr>
            <p:spPr>
              <a:xfrm>
                <a:off x="3782825" y="1153125"/>
                <a:ext cx="15780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CTI</a:t>
                </a:r>
                <a:endParaRPr sz="2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63" name="Google Shape;263;g2e74fa91b3d_1_302"/>
            <p:cNvGrpSpPr/>
            <p:nvPr/>
          </p:nvGrpSpPr>
          <p:grpSpPr>
            <a:xfrm>
              <a:off x="6864184" y="2413203"/>
              <a:ext cx="3795984" cy="3348331"/>
              <a:chOff x="1959887" y="1684672"/>
              <a:chExt cx="3424433" cy="3122278"/>
            </a:xfrm>
          </p:grpSpPr>
          <p:sp>
            <p:nvSpPr>
              <p:cNvPr id="264" name="Google Shape;264;g2e74fa91b3d_1_302"/>
              <p:cNvSpPr/>
              <p:nvPr/>
            </p:nvSpPr>
            <p:spPr>
              <a:xfrm rot="-3280088">
                <a:off x="2859669" y="1740600"/>
                <a:ext cx="1624870" cy="3045726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70" extrusionOk="0">
                    <a:moveTo>
                      <a:pt x="32" y="286"/>
                    </a:moveTo>
                    <a:cubicBezTo>
                      <a:pt x="32" y="157"/>
                      <a:pt x="127" y="49"/>
                      <a:pt x="251" y="29"/>
                    </a:cubicBezTo>
                    <a:cubicBezTo>
                      <a:pt x="245" y="19"/>
                      <a:pt x="239" y="9"/>
                      <a:pt x="233" y="0"/>
                    </a:cubicBezTo>
                    <a:cubicBezTo>
                      <a:pt x="100" y="28"/>
                      <a:pt x="0" y="145"/>
                      <a:pt x="0" y="286"/>
                    </a:cubicBezTo>
                    <a:cubicBezTo>
                      <a:pt x="0" y="356"/>
                      <a:pt x="25" y="420"/>
                      <a:pt x="65" y="470"/>
                    </a:cubicBezTo>
                    <a:cubicBezTo>
                      <a:pt x="70" y="460"/>
                      <a:pt x="76" y="450"/>
                      <a:pt x="82" y="440"/>
                    </a:cubicBezTo>
                    <a:cubicBezTo>
                      <a:pt x="51" y="397"/>
                      <a:pt x="32" y="344"/>
                      <a:pt x="32" y="286"/>
                    </a:cubicBezTo>
                    <a:close/>
                  </a:path>
                </a:pathLst>
              </a:custGeom>
              <a:solidFill>
                <a:srgbClr val="A1C2FA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2e74fa91b3d_1_302"/>
              <p:cNvSpPr/>
              <p:nvPr/>
            </p:nvSpPr>
            <p:spPr>
              <a:xfrm rot="-3280090">
                <a:off x="3037225" y="1789647"/>
                <a:ext cx="1575644" cy="2550423"/>
              </a:xfrm>
              <a:custGeom>
                <a:avLst/>
                <a:gdLst/>
                <a:ahLst/>
                <a:cxnLst/>
                <a:rect l="l" t="t" r="r" b="b"/>
                <a:pathLst>
                  <a:path w="254" h="411" extrusionOk="0">
                    <a:moveTo>
                      <a:pt x="152" y="311"/>
                    </a:moveTo>
                    <a:cubicBezTo>
                      <a:pt x="124" y="254"/>
                      <a:pt x="145" y="185"/>
                      <a:pt x="200" y="153"/>
                    </a:cubicBezTo>
                    <a:cubicBezTo>
                      <a:pt x="217" y="143"/>
                      <a:pt x="236" y="137"/>
                      <a:pt x="254" y="136"/>
                    </a:cubicBezTo>
                    <a:cubicBezTo>
                      <a:pt x="253" y="87"/>
                      <a:pt x="241" y="41"/>
                      <a:pt x="219" y="0"/>
                    </a:cubicBezTo>
                    <a:cubicBezTo>
                      <a:pt x="95" y="20"/>
                      <a:pt x="0" y="128"/>
                      <a:pt x="0" y="257"/>
                    </a:cubicBezTo>
                    <a:cubicBezTo>
                      <a:pt x="0" y="315"/>
                      <a:pt x="19" y="368"/>
                      <a:pt x="50" y="411"/>
                    </a:cubicBezTo>
                    <a:cubicBezTo>
                      <a:pt x="75" y="371"/>
                      <a:pt x="110" y="337"/>
                      <a:pt x="152" y="311"/>
                    </a:cubicBezTo>
                    <a:close/>
                  </a:path>
                </a:pathLst>
              </a:custGeom>
              <a:solidFill>
                <a:srgbClr val="0942A1"/>
              </a:solidFill>
              <a:ln w="9525" cap="flat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g2e74fa91b3d_1_302"/>
              <p:cNvSpPr txBox="1"/>
              <p:nvPr/>
            </p:nvSpPr>
            <p:spPr>
              <a:xfrm rot="3725110" flipH="1">
                <a:off x="2866219" y="2863840"/>
                <a:ext cx="1577671" cy="5632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lang="en-US" sz="2000" b="0" i="0" u="none" strike="noStrike" cap="non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MARKETING</a:t>
                </a:r>
                <a:endParaRPr sz="2000" b="0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67" name="Google Shape;267;g2e74fa91b3d_1_302"/>
          <p:cNvGrpSpPr/>
          <p:nvPr/>
        </p:nvGrpSpPr>
        <p:grpSpPr>
          <a:xfrm>
            <a:off x="8256300" y="1688400"/>
            <a:ext cx="3234625" cy="3277314"/>
            <a:chOff x="8256300" y="1688400"/>
            <a:chExt cx="3234625" cy="3277314"/>
          </a:xfrm>
        </p:grpSpPr>
        <p:pic>
          <p:nvPicPr>
            <p:cNvPr id="268" name="Google Shape;268;g2e74fa91b3d_1_30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56300" y="2832800"/>
              <a:ext cx="398300" cy="392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g2e74fa91b3d_1_30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205500" y="1780175"/>
              <a:ext cx="301600" cy="297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g2e74fa91b3d_1_30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511976" y="2350675"/>
              <a:ext cx="337000" cy="33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g2e74fa91b3d_1_30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907044" y="1688400"/>
              <a:ext cx="252684" cy="24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g2e74fa91b3d_1_30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1133446" y="2771724"/>
              <a:ext cx="357479" cy="352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g2e74fa91b3d_1_30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9132454" y="4685900"/>
              <a:ext cx="447700" cy="279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g2e74fa91b3d_1_30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531675" y="2101600"/>
              <a:ext cx="581175" cy="249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2e74fa91b3d_1_30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396250" y="1937475"/>
              <a:ext cx="332200" cy="33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g2e74fa91b3d_1_30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998906" y="3225400"/>
              <a:ext cx="447694" cy="447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7" name="Google Shape;277;g2e74fa91b3d_1_302"/>
            <p:cNvPicPr preferRelativeResize="0"/>
            <p:nvPr/>
          </p:nvPicPr>
          <p:blipFill rotWithShape="1">
            <a:blip r:embed="rId14">
              <a:alphaModFix/>
            </a:blip>
            <a:srcRect t="15650" b="23713"/>
            <a:stretch/>
          </p:blipFill>
          <p:spPr>
            <a:xfrm>
              <a:off x="9834374" y="4333514"/>
              <a:ext cx="581175" cy="3523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g2e74fa91b3d_1_302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0511984" y="4305750"/>
              <a:ext cx="530890" cy="29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9" name="Google Shape;279;g2e74fa91b3d_1_30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0961875" y="5905541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8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g2e74fa91b3d_1_424"/>
          <p:cNvGraphicFramePr/>
          <p:nvPr/>
        </p:nvGraphicFramePr>
        <p:xfrm>
          <a:off x="979353" y="103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{7F50AFFB-1C37-4E70-A0CF-DD21EF10810B}</a:tableStyleId>
              </a:tblPr>
              <a:tblGrid>
                <a:gridCol w="8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5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7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Categoria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Vendor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Data Processing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Natural Language Processing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Recommendation Systems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Vision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Generative AI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CTI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NICE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nice.com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Workforce Engagement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Routing predittivo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ticket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predittiva dei dati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Assistenti virtuali con AI conversazionale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Chatbot &amp; Voicebot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testuale e vocale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Sentiment Analysis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Agent Copilot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Riepilogo automatico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Generazione articoli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GENESYS 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genesys.com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ZENDESK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zendesk.com)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XCALLY 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xcally.com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TWILLIO 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twilio.com/en-us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7A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0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CRM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VTENEXT (</a:t>
                      </a:r>
                      <a:r>
                        <a:rPr lang="en-US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vtenext.com)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Conversational AI &amp; Chatbot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Advanced Ticketing</a:t>
                      </a:r>
                      <a:endParaRPr sz="1000">
                        <a:solidFill>
                          <a:schemeClr val="dk1"/>
                        </a:solidFill>
                        <a:highlight>
                          <a:srgbClr val="A1C2FA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91440" lvl="0" indent="-9144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Copilot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9144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Agent assistance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Computer vision: OCR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9144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OCR / ODR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FRESHWORKS 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000" b="1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freshworks</a:t>
                      </a:r>
                      <a:r>
                        <a:rPr lang="en-US" sz="1000" b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.com/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3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SALESFORCE (</a:t>
                      </a:r>
                      <a:r>
                        <a:rPr lang="en-US" sz="1000" b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salesforce.com/it/service/ai/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predittiva dei casi/ticket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Routing predittivo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indent="-457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Riepilogo automatico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Generazione articoli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47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Microsoft Azure AI (</a:t>
                      </a:r>
                      <a:r>
                        <a:rPr lang="en-US" sz="1000" b="1" u="sng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azure.microsoft.com/it-it/solutions/ai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Riconoscimento vocale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Trascrizione voce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del testo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Analisi immagini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Riconoscimento facciale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OCR</a:t>
                      </a: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1C2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3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MKTG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 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adaoncloud.com/en/)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" marR="0" lvl="0" indent="-457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Conversational AI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Virtual assistant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Chatbot</a:t>
                      </a:r>
                      <a:endParaRPr sz="10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" marR="0" lvl="0" indent="-457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" marR="0" lvl="0" indent="-4572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lvl="0" indent="-10922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000"/>
                        <a:buFont typeface="Calibri"/>
                        <a:buChar char="-"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Generazione articoli, saggi, conversazioni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3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ZULLA 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1000" b="1" u="sng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zulla.it/</a:t>
                      </a:r>
                      <a:r>
                        <a:rPr lang="en-US" sz="10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42A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85" name="Google Shape;285;g2e74fa91b3d_1_424"/>
          <p:cNvSpPr txBox="1">
            <a:spLocks noGrp="1"/>
          </p:cNvSpPr>
          <p:nvPr>
            <p:ph type="title"/>
          </p:nvPr>
        </p:nvSpPr>
        <p:spPr>
          <a:xfrm>
            <a:off x="727200" y="196400"/>
            <a:ext cx="94623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000" b="1">
                <a:solidFill>
                  <a:schemeClr val="lt1"/>
                </a:solidFill>
              </a:rPr>
              <a:t>CX vendors AI mapping - </a:t>
            </a:r>
            <a:r>
              <a:rPr lang="en-US" sz="3300" b="1">
                <a:solidFill>
                  <a:srgbClr val="F2F2F2"/>
                </a:solidFill>
              </a:rPr>
              <a:t>soluzioni a confronto</a:t>
            </a:r>
            <a:endParaRPr sz="3300" b="1"/>
          </a:p>
        </p:txBody>
      </p:sp>
      <p:pic>
        <p:nvPicPr>
          <p:cNvPr id="286" name="Google Shape;286;g2e74fa91b3d_1_42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61875" y="5905541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e74e0e63b6_0_8"/>
          <p:cNvSpPr txBox="1">
            <a:spLocks noGrp="1"/>
          </p:cNvSpPr>
          <p:nvPr>
            <p:ph type="title"/>
          </p:nvPr>
        </p:nvSpPr>
        <p:spPr>
          <a:xfrm>
            <a:off x="514225" y="728050"/>
            <a:ext cx="107073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9180"/>
              <a:buNone/>
            </a:pPr>
            <a:r>
              <a:rPr lang="en-US">
                <a:solidFill>
                  <a:schemeClr val="lt1"/>
                </a:solidFill>
              </a:rPr>
              <a:t>I</a:t>
            </a:r>
            <a:r>
              <a:rPr lang="en-US" sz="4066">
                <a:solidFill>
                  <a:schemeClr val="lt1"/>
                </a:solidFill>
              </a:rPr>
              <a:t>nquadra il QR-Code per avere accesso alla repository contenente le presentazioni approfondite</a:t>
            </a:r>
            <a:endParaRPr sz="4066"/>
          </a:p>
        </p:txBody>
      </p:sp>
      <p:pic>
        <p:nvPicPr>
          <p:cNvPr id="292" name="Google Shape;292;g2e74e0e63b6_0_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6675" y="2632000"/>
            <a:ext cx="3458000" cy="34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2e74e0e63b6_0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69950" y="58989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e758792182_1_0"/>
          <p:cNvSpPr txBox="1">
            <a:spLocks noGrp="1"/>
          </p:cNvSpPr>
          <p:nvPr>
            <p:ph type="title"/>
          </p:nvPr>
        </p:nvSpPr>
        <p:spPr>
          <a:xfrm>
            <a:off x="4047525" y="-50900"/>
            <a:ext cx="3779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5796"/>
              <a:buNone/>
            </a:pPr>
            <a:r>
              <a:rPr lang="en-US">
                <a:solidFill>
                  <a:schemeClr val="lt1"/>
                </a:solidFill>
              </a:rPr>
              <a:t>                           </a:t>
            </a:r>
            <a:r>
              <a:rPr lang="en-US" sz="6977">
                <a:solidFill>
                  <a:srgbClr val="FF0000"/>
                </a:solidFill>
              </a:rPr>
              <a:t>GRAZIE</a:t>
            </a:r>
            <a:r>
              <a:rPr lang="en-US" sz="6977">
                <a:solidFill>
                  <a:schemeClr val="lt1"/>
                </a:solidFill>
              </a:rPr>
              <a:t> </a:t>
            </a:r>
            <a:r>
              <a:rPr lang="en-US" sz="6977">
                <a:solidFill>
                  <a:srgbClr val="FF0000"/>
                </a:solidFill>
              </a:rPr>
              <a:t>!</a:t>
            </a:r>
            <a:endParaRPr sz="6977">
              <a:solidFill>
                <a:srgbClr val="FF0000"/>
              </a:solidFill>
            </a:endParaRPr>
          </a:p>
        </p:txBody>
      </p:sp>
      <p:sp>
        <p:nvSpPr>
          <p:cNvPr id="299" name="Google Shape;299;g2e758792182_1_0"/>
          <p:cNvSpPr txBox="1">
            <a:spLocks noGrp="1"/>
          </p:cNvSpPr>
          <p:nvPr>
            <p:ph type="body" idx="2"/>
          </p:nvPr>
        </p:nvSpPr>
        <p:spPr>
          <a:xfrm>
            <a:off x="3309500" y="2202250"/>
            <a:ext cx="1647300" cy="41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Font typeface="Arial"/>
              <a:buNone/>
            </a:pPr>
            <a:r>
              <a:rPr lang="en-US" sz="1700">
                <a:solidFill>
                  <a:schemeClr val="lt1"/>
                </a:solidFill>
              </a:rPr>
              <a:t>Lorenzo Sarica</a:t>
            </a:r>
            <a:endParaRPr sz="1700"/>
          </a:p>
        </p:txBody>
      </p:sp>
      <p:sp>
        <p:nvSpPr>
          <p:cNvPr id="300" name="Google Shape;300;g2e758792182_1_0"/>
          <p:cNvSpPr txBox="1"/>
          <p:nvPr/>
        </p:nvSpPr>
        <p:spPr>
          <a:xfrm>
            <a:off x="3368725" y="3895975"/>
            <a:ext cx="3000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Alessandro Fossati</a:t>
            </a:r>
            <a:endParaRPr sz="1700"/>
          </a:p>
        </p:txBody>
      </p:sp>
      <p:sp>
        <p:nvSpPr>
          <p:cNvPr id="301" name="Google Shape;301;g2e758792182_1_0"/>
          <p:cNvSpPr txBox="1"/>
          <p:nvPr/>
        </p:nvSpPr>
        <p:spPr>
          <a:xfrm>
            <a:off x="6791650" y="4020263"/>
            <a:ext cx="3000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Domenico Zurlo</a:t>
            </a:r>
            <a:endParaRPr sz="1700"/>
          </a:p>
        </p:txBody>
      </p:sp>
      <p:sp>
        <p:nvSpPr>
          <p:cNvPr id="302" name="Google Shape;302;g2e758792182_1_0"/>
          <p:cNvSpPr txBox="1"/>
          <p:nvPr/>
        </p:nvSpPr>
        <p:spPr>
          <a:xfrm>
            <a:off x="6895550" y="1660900"/>
            <a:ext cx="3000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Giona Colombo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2e758792182_1_0"/>
          <p:cNvSpPr txBox="1"/>
          <p:nvPr/>
        </p:nvSpPr>
        <p:spPr>
          <a:xfrm>
            <a:off x="368725" y="3855250"/>
            <a:ext cx="3000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Marco Lupia</a:t>
            </a:r>
            <a:endParaRPr sz="1700"/>
          </a:p>
        </p:txBody>
      </p:sp>
      <p:sp>
        <p:nvSpPr>
          <p:cNvPr id="304" name="Google Shape;304;g2e758792182_1_0"/>
          <p:cNvSpPr txBox="1"/>
          <p:nvPr/>
        </p:nvSpPr>
        <p:spPr>
          <a:xfrm>
            <a:off x="5275575" y="5452100"/>
            <a:ext cx="3000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Angela Lampitelli</a:t>
            </a:r>
            <a:endParaRPr sz="1700"/>
          </a:p>
        </p:txBody>
      </p:sp>
      <p:sp>
        <p:nvSpPr>
          <p:cNvPr id="305" name="Google Shape;305;g2e758792182_1_0"/>
          <p:cNvSpPr txBox="1"/>
          <p:nvPr/>
        </p:nvSpPr>
        <p:spPr>
          <a:xfrm>
            <a:off x="1618600" y="5346975"/>
            <a:ext cx="30000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Davide Vara Mendez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2e758792182_1_0"/>
          <p:cNvSpPr txBox="1"/>
          <p:nvPr/>
        </p:nvSpPr>
        <p:spPr>
          <a:xfrm>
            <a:off x="151225" y="1557550"/>
            <a:ext cx="300000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Jacopo Cordisco</a:t>
            </a:r>
            <a:endParaRPr sz="1700"/>
          </a:p>
        </p:txBody>
      </p:sp>
      <p:pic>
        <p:nvPicPr>
          <p:cNvPr id="307" name="Google Shape;307;g2e758792182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0950" y="2956575"/>
            <a:ext cx="1017950" cy="10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e758792182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825" y="692425"/>
            <a:ext cx="948100" cy="9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2e758792182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8725" y="1293658"/>
            <a:ext cx="948100" cy="94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2e758792182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73963" y="763699"/>
            <a:ext cx="970125" cy="9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2e758792182_1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27687" y="3092550"/>
            <a:ext cx="948100" cy="9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g2e758792182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98925" y="4547475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2e758792182_1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03125" y="4504021"/>
            <a:ext cx="948100" cy="948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2e758792182_1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7975" y="5826641"/>
            <a:ext cx="1092775" cy="798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2e758792182_1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499250" y="1660900"/>
            <a:ext cx="970125" cy="9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g2e758792182_1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540000" y="29846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e758792182_1_0"/>
          <p:cNvSpPr txBox="1"/>
          <p:nvPr/>
        </p:nvSpPr>
        <p:spPr>
          <a:xfrm>
            <a:off x="10310975" y="257485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Mariella Borghi</a:t>
            </a:r>
            <a:endParaRPr/>
          </a:p>
        </p:txBody>
      </p:sp>
      <p:sp>
        <p:nvSpPr>
          <p:cNvPr id="318" name="Google Shape;318;g2e758792182_1_0"/>
          <p:cNvSpPr txBox="1"/>
          <p:nvPr/>
        </p:nvSpPr>
        <p:spPr>
          <a:xfrm>
            <a:off x="10361888" y="393960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Diego Gosmar</a:t>
            </a:r>
            <a:endParaRPr sz="1100"/>
          </a:p>
        </p:txBody>
      </p:sp>
      <p:pic>
        <p:nvPicPr>
          <p:cNvPr id="319" name="Google Shape;319;g2e758792182_1_0"/>
          <p:cNvPicPr preferRelativeResize="0"/>
          <p:nvPr/>
        </p:nvPicPr>
        <p:blipFill rotWithShape="1">
          <a:blip r:embed="rId13">
            <a:alphaModFix/>
          </a:blip>
          <a:srcRect l="15208" t="20947" r="17884" b="34718"/>
          <a:stretch/>
        </p:blipFill>
        <p:spPr>
          <a:xfrm>
            <a:off x="525100" y="2981875"/>
            <a:ext cx="971547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dd7a012a70_0_0"/>
          <p:cNvSpPr txBox="1">
            <a:spLocks noGrp="1"/>
          </p:cNvSpPr>
          <p:nvPr>
            <p:ph type="title"/>
          </p:nvPr>
        </p:nvSpPr>
        <p:spPr>
          <a:xfrm>
            <a:off x="1031400" y="227775"/>
            <a:ext cx="11160600" cy="1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200" b="1">
                <a:solidFill>
                  <a:schemeClr val="lt1"/>
                </a:solidFill>
              </a:rPr>
              <a:t>Cos’è l’AI quindi?</a:t>
            </a:r>
            <a:endParaRPr sz="4700" b="1">
              <a:solidFill>
                <a:srgbClr val="F2F2F2"/>
              </a:solidFill>
            </a:endParaRPr>
          </a:p>
        </p:txBody>
      </p:sp>
      <p:sp>
        <p:nvSpPr>
          <p:cNvPr id="106" name="Google Shape;106;g2dd7a012a70_0_0"/>
          <p:cNvSpPr txBox="1">
            <a:spLocks noGrp="1"/>
          </p:cNvSpPr>
          <p:nvPr>
            <p:ph type="body" idx="1"/>
          </p:nvPr>
        </p:nvSpPr>
        <p:spPr>
          <a:xfrm>
            <a:off x="384500" y="1080675"/>
            <a:ext cx="10042800" cy="53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8461"/>
              <a:buFont typeface="Arial"/>
              <a:buNone/>
            </a:pPr>
            <a:endParaRPr sz="1300" b="1">
              <a:solidFill>
                <a:schemeClr val="accent4"/>
              </a:solidFill>
              <a:highlight>
                <a:srgbClr val="21212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555"/>
              <a:buFont typeface="Arial"/>
              <a:buNone/>
            </a:pPr>
            <a:endParaRPr sz="1772" b="1">
              <a:solidFill>
                <a:schemeClr val="accent4"/>
              </a:solidFill>
              <a:highlight>
                <a:srgbClr val="21212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924"/>
              <a:buFont typeface="Arial"/>
              <a:buNone/>
            </a:pPr>
            <a:r>
              <a:rPr lang="en-US" sz="2772" b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AI (Intelligenza Artificiale)</a:t>
            </a:r>
            <a:r>
              <a:rPr lang="en-US" sz="2772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772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Ramo dell'informatica dedicato alla creazione di 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macchine capaci di </a:t>
            </a:r>
            <a:r>
              <a:rPr lang="en-US" sz="2272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simulare i processi cognitivi umani.</a:t>
            </a:r>
            <a:endParaRPr sz="237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972"/>
              <a:buFont typeface="Arial"/>
              <a:buNone/>
            </a:pPr>
            <a:r>
              <a:rPr lang="en-US" sz="2572" b="1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Machine Learning:</a:t>
            </a:r>
            <a:endParaRPr sz="2572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ML utilizza algoritmi per analizzare dati, imparare da essi, 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e prendere decisioni.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972"/>
              <a:buFont typeface="Arial"/>
              <a:buNone/>
            </a:pPr>
            <a:r>
              <a:rPr lang="en-US" sz="2572" b="1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Deep Learning</a:t>
            </a:r>
            <a:r>
              <a:rPr lang="en-US" sz="2572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DL approfondisce l’apprendimento automatico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 	attraverso reti neurali.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9972"/>
              <a:buFont typeface="Arial"/>
              <a:buNone/>
            </a:pPr>
            <a:r>
              <a:rPr lang="en-US" sz="2572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GenAI (Generative AI): </a:t>
            </a:r>
            <a:endParaRPr sz="2572" b="1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Un avanzamento nel DL che permette ai modelli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871"/>
              <a:buFont typeface="Arial"/>
              <a:buNone/>
            </a:pPr>
            <a:r>
              <a:rPr lang="en-US" sz="2372">
                <a:solidFill>
                  <a:srgbClr val="ECECEC"/>
                </a:solidFill>
                <a:latin typeface="Arial"/>
                <a:ea typeface="Arial"/>
                <a:cs typeface="Arial"/>
                <a:sym typeface="Arial"/>
              </a:rPr>
              <a:t> 	di generare nuovi contenuti</a:t>
            </a:r>
            <a:endParaRPr sz="2372">
              <a:solidFill>
                <a:srgbClr val="ECECE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rgbClr val="F2F2F2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15384"/>
              <a:buNone/>
            </a:pPr>
            <a:endParaRPr sz="1300" b="1">
              <a:solidFill>
                <a:schemeClr val="accent4"/>
              </a:solidFill>
              <a:highlight>
                <a:srgbClr val="21212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2dd7a012a7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0948" y="365125"/>
            <a:ext cx="5377325" cy="539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dd7a012a7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62425" y="5970125"/>
            <a:ext cx="1108150" cy="8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74e0e63b6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Arial"/>
              <a:buNone/>
            </a:pPr>
            <a:r>
              <a:rPr lang="en-US" sz="48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Indice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14" name="Google Shape;114;g2e74e0e63b6_0_1"/>
          <p:cNvSpPr txBox="1">
            <a:spLocks noGrp="1"/>
          </p:cNvSpPr>
          <p:nvPr>
            <p:ph type="body" idx="1"/>
          </p:nvPr>
        </p:nvSpPr>
        <p:spPr>
          <a:xfrm>
            <a:off x="1768125" y="1948625"/>
            <a:ext cx="9371100" cy="43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US" sz="2900" b="1">
                <a:solidFill>
                  <a:schemeClr val="lt1"/>
                </a:solidFill>
              </a:rPr>
              <a:t>Aree di applicazione</a:t>
            </a:r>
            <a:r>
              <a:rPr lang="en-US" sz="2900">
                <a:solidFill>
                  <a:schemeClr val="lt1"/>
                </a:solidFill>
              </a:rPr>
              <a:t> di AI e GenAI nella CX</a:t>
            </a:r>
            <a:endParaRPr sz="29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US" sz="2900" b="1">
                <a:solidFill>
                  <a:schemeClr val="lt1"/>
                </a:solidFill>
              </a:rPr>
              <a:t>Processi e tecnologie</a:t>
            </a:r>
            <a:r>
              <a:rPr lang="en-US" sz="2900">
                <a:solidFill>
                  <a:schemeClr val="lt1"/>
                </a:solidFill>
              </a:rPr>
              <a:t> AI nella CX</a:t>
            </a:r>
            <a:endParaRPr sz="29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US" sz="2900" b="1">
                <a:solidFill>
                  <a:schemeClr val="lt1"/>
                </a:solidFill>
              </a:rPr>
              <a:t>Tools AI</a:t>
            </a:r>
            <a:r>
              <a:rPr lang="en-US" sz="2900">
                <a:solidFill>
                  <a:schemeClr val="lt1"/>
                </a:solidFill>
              </a:rPr>
              <a:t> nella CX</a:t>
            </a:r>
            <a:endParaRPr sz="29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en-US" sz="2900" b="1">
                <a:solidFill>
                  <a:schemeClr val="lt1"/>
                </a:solidFill>
              </a:rPr>
              <a:t>Vendors AI</a:t>
            </a:r>
            <a:r>
              <a:rPr lang="en-US" sz="2900">
                <a:solidFill>
                  <a:schemeClr val="lt1"/>
                </a:solidFill>
              </a:rPr>
              <a:t> e soluzioni di mercato nella CX</a:t>
            </a:r>
            <a:endParaRPr sz="2900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</p:txBody>
      </p:sp>
      <p:pic>
        <p:nvPicPr>
          <p:cNvPr id="115" name="Google Shape;115;g2e74e0e63b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09850" y="5970991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d7a3bb956_3_0"/>
          <p:cNvSpPr txBox="1">
            <a:spLocks noGrp="1"/>
          </p:cNvSpPr>
          <p:nvPr>
            <p:ph type="title"/>
          </p:nvPr>
        </p:nvSpPr>
        <p:spPr>
          <a:xfrm>
            <a:off x="838200" y="2604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100" b="1">
                <a:solidFill>
                  <a:schemeClr val="lt1"/>
                </a:solidFill>
              </a:rPr>
              <a:t>CX AI &amp; GenAI Applications - </a:t>
            </a:r>
            <a:r>
              <a:rPr lang="en-US" sz="3100" b="1">
                <a:solidFill>
                  <a:srgbClr val="F2F2F2"/>
                </a:solidFill>
              </a:rPr>
              <a:t>Alcune aree di applicazione</a:t>
            </a:r>
            <a:endParaRPr sz="3100" b="1">
              <a:solidFill>
                <a:srgbClr val="F2F2F2"/>
              </a:solidFill>
            </a:endParaRPr>
          </a:p>
        </p:txBody>
      </p:sp>
      <p:pic>
        <p:nvPicPr>
          <p:cNvPr id="121" name="Google Shape;121;g2dd7a3bb956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3825" y="1247163"/>
            <a:ext cx="9604325" cy="54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dd7a3bb956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7975" y="60355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f28439172_3_157"/>
          <p:cNvSpPr txBox="1">
            <a:spLocks noGrp="1"/>
          </p:cNvSpPr>
          <p:nvPr>
            <p:ph type="title"/>
          </p:nvPr>
        </p:nvSpPr>
        <p:spPr>
          <a:xfrm>
            <a:off x="838200" y="242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 sz="3100" b="1">
                <a:solidFill>
                  <a:schemeClr val="lt1"/>
                </a:solidFill>
              </a:rPr>
              <a:t>CX AI &amp; GenAI Applications </a:t>
            </a:r>
            <a:r>
              <a:rPr lang="en-US" sz="310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Focus su RAG e RAFT</a:t>
            </a:r>
            <a:endParaRPr sz="3100" b="1">
              <a:solidFill>
                <a:srgbClr val="F2F2F2"/>
              </a:solidFill>
            </a:endParaRPr>
          </a:p>
        </p:txBody>
      </p:sp>
      <p:pic>
        <p:nvPicPr>
          <p:cNvPr id="128" name="Google Shape;128;g1ff28439172_3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0100" y="1491325"/>
            <a:ext cx="7347875" cy="42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ff28439172_3_157"/>
          <p:cNvSpPr txBox="1"/>
          <p:nvPr/>
        </p:nvSpPr>
        <p:spPr>
          <a:xfrm>
            <a:off x="455825" y="1802550"/>
            <a:ext cx="3864000" cy="3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RAG </a:t>
            </a:r>
            <a:r>
              <a:rPr lang="en-US" sz="1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(Retrieval-Augmented Generation) combina la generazione di testo con il recupero di informazioni da database, migliorando precisione e pertinenza.</a:t>
            </a:r>
            <a:endParaRPr sz="1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RAFT </a:t>
            </a:r>
            <a:r>
              <a:rPr lang="en-US" sz="19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(Retrieval-Augmented Fine-Tuning) combina la metodologia RAG con il fine tuning</a:t>
            </a:r>
            <a:endParaRPr sz="19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g1ff28439172_3_157"/>
          <p:cNvSpPr txBox="1">
            <a:spLocks noGrp="1"/>
          </p:cNvSpPr>
          <p:nvPr>
            <p:ph type="body" idx="1"/>
          </p:nvPr>
        </p:nvSpPr>
        <p:spPr>
          <a:xfrm>
            <a:off x="990600" y="1426638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1ff28439172_3_1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g1ff28439172_3_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77975" y="60355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711a7cf1a_0_6"/>
          <p:cNvSpPr/>
          <p:nvPr/>
        </p:nvSpPr>
        <p:spPr>
          <a:xfrm>
            <a:off x="5956700" y="2692500"/>
            <a:ext cx="1473600" cy="1473000"/>
          </a:xfrm>
          <a:prstGeom prst="round2SameRect">
            <a:avLst>
              <a:gd name="adj1" fmla="val 16667"/>
              <a:gd name="adj2" fmla="val 17566"/>
            </a:avLst>
          </a:prstGeom>
          <a:solidFill>
            <a:srgbClr val="031648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e711a7cf1a_0_6"/>
          <p:cNvSpPr/>
          <p:nvPr/>
        </p:nvSpPr>
        <p:spPr>
          <a:xfrm>
            <a:off x="7956600" y="2692500"/>
            <a:ext cx="1473600" cy="1473000"/>
          </a:xfrm>
          <a:prstGeom prst="round2SameRect">
            <a:avLst>
              <a:gd name="adj1" fmla="val 16667"/>
              <a:gd name="adj2" fmla="val 15801"/>
            </a:avLst>
          </a:prstGeom>
          <a:solidFill>
            <a:srgbClr val="031648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SALES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e711a7cf1a_0_6"/>
          <p:cNvSpPr/>
          <p:nvPr/>
        </p:nvSpPr>
        <p:spPr>
          <a:xfrm>
            <a:off x="3956800" y="2692500"/>
            <a:ext cx="1473600" cy="1473000"/>
          </a:xfrm>
          <a:prstGeom prst="round2SameRect">
            <a:avLst>
              <a:gd name="adj1" fmla="val 18045"/>
              <a:gd name="adj2" fmla="val 20665"/>
            </a:avLst>
          </a:prstGeom>
          <a:solidFill>
            <a:srgbClr val="031648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CARE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e711a7cf1a_0_6"/>
          <p:cNvSpPr/>
          <p:nvPr/>
        </p:nvSpPr>
        <p:spPr>
          <a:xfrm>
            <a:off x="1956900" y="2692500"/>
            <a:ext cx="1473600" cy="1473000"/>
          </a:xfrm>
          <a:prstGeom prst="round2SameRect">
            <a:avLst>
              <a:gd name="adj1" fmla="val 18045"/>
              <a:gd name="adj2" fmla="val 20665"/>
            </a:avLst>
          </a:prstGeom>
          <a:solidFill>
            <a:srgbClr val="031648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g2e711a7cf1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5000" y="2988775"/>
            <a:ext cx="457201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e711a7cf1a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3175" y="2988775"/>
            <a:ext cx="500451" cy="500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e711a7cf1a_0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4900" y="2988775"/>
            <a:ext cx="457199" cy="45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e711a7cf1a_0_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65100" y="2988775"/>
            <a:ext cx="457199" cy="4572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2e711a7cf1a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 sz="345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CX processes AI apps mapping - Customer Care</a:t>
            </a:r>
            <a:endParaRPr sz="3450" b="1">
              <a:solidFill>
                <a:srgbClr val="F2F2F2"/>
              </a:solidFill>
            </a:endParaRPr>
          </a:p>
        </p:txBody>
      </p:sp>
      <p:sp>
        <p:nvSpPr>
          <p:cNvPr id="146" name="Google Shape;146;g2e711a7cf1a_0_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e711a7cf1a_0_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g2e711a7cf1a_0_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77975" y="60355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e711a7cf1a_0_18"/>
          <p:cNvSpPr/>
          <p:nvPr/>
        </p:nvSpPr>
        <p:spPr>
          <a:xfrm>
            <a:off x="1196175" y="1541800"/>
            <a:ext cx="9117300" cy="4661700"/>
          </a:xfrm>
          <a:prstGeom prst="roundRect">
            <a:avLst>
              <a:gd name="adj" fmla="val 8081"/>
            </a:avLst>
          </a:prstGeom>
          <a:solidFill>
            <a:srgbClr val="E7E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e711a7cf1a_0_18"/>
          <p:cNvSpPr/>
          <p:nvPr/>
        </p:nvSpPr>
        <p:spPr>
          <a:xfrm>
            <a:off x="1548163" y="1107750"/>
            <a:ext cx="21093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Request Routing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e711a7cf1a_0_18"/>
          <p:cNvSpPr/>
          <p:nvPr/>
        </p:nvSpPr>
        <p:spPr>
          <a:xfrm>
            <a:off x="1474119" y="2938881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Call Routing and Distribution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2e711a7cf1a_0_18"/>
          <p:cNvSpPr/>
          <p:nvPr/>
        </p:nvSpPr>
        <p:spPr>
          <a:xfrm>
            <a:off x="1474119" y="4151538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First-Level Addressing for request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e711a7cf1a_0_18"/>
          <p:cNvSpPr/>
          <p:nvPr/>
        </p:nvSpPr>
        <p:spPr>
          <a:xfrm>
            <a:off x="2695588" y="1726206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Specialized Addressing for request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e711a7cf1a_0_18"/>
          <p:cNvSpPr/>
          <p:nvPr/>
        </p:nvSpPr>
        <p:spPr>
          <a:xfrm>
            <a:off x="1474119" y="1726206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Complaint Management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e711a7cf1a_0_18"/>
          <p:cNvSpPr/>
          <p:nvPr/>
        </p:nvSpPr>
        <p:spPr>
          <a:xfrm>
            <a:off x="6030213" y="4991263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Feedback Collection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e711a7cf1a_0_18"/>
          <p:cNvSpPr txBox="1">
            <a:spLocks noGrp="1"/>
          </p:cNvSpPr>
          <p:nvPr>
            <p:ph type="title"/>
          </p:nvPr>
        </p:nvSpPr>
        <p:spPr>
          <a:xfrm>
            <a:off x="622725" y="24125"/>
            <a:ext cx="10224900" cy="9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 sz="275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CX processes AI apps mapping - Service &amp; Customer Care</a:t>
            </a:r>
            <a:endParaRPr sz="2750" b="1">
              <a:solidFill>
                <a:srgbClr val="F2F2F2"/>
              </a:solidFill>
            </a:endParaRPr>
          </a:p>
        </p:txBody>
      </p:sp>
      <p:sp>
        <p:nvSpPr>
          <p:cNvPr id="161" name="Google Shape;161;g2e711a7cf1a_0_18"/>
          <p:cNvSpPr/>
          <p:nvPr/>
        </p:nvSpPr>
        <p:spPr>
          <a:xfrm>
            <a:off x="4335713" y="1657200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Ticket Creation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e711a7cf1a_0_18"/>
          <p:cNvSpPr/>
          <p:nvPr/>
        </p:nvSpPr>
        <p:spPr>
          <a:xfrm>
            <a:off x="6030213" y="1657200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Interaction Management with Chatbot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e711a7cf1a_0_18"/>
          <p:cNvSpPr/>
          <p:nvPr/>
        </p:nvSpPr>
        <p:spPr>
          <a:xfrm>
            <a:off x="4335713" y="2777450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Similar Case Suggestions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e711a7cf1a_0_18"/>
          <p:cNvSpPr/>
          <p:nvPr/>
        </p:nvSpPr>
        <p:spPr>
          <a:xfrm>
            <a:off x="6030213" y="2777450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Service Predictive Analysis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2e711a7cf1a_0_18"/>
          <p:cNvSpPr/>
          <p:nvPr/>
        </p:nvSpPr>
        <p:spPr>
          <a:xfrm>
            <a:off x="4335713" y="4991263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Ticket Prioritization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e711a7cf1a_0_18"/>
          <p:cNvSpPr/>
          <p:nvPr/>
        </p:nvSpPr>
        <p:spPr>
          <a:xfrm>
            <a:off x="4335713" y="3882778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Ticket Integration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g2e711a7cf1a_0_18"/>
          <p:cNvGrpSpPr/>
          <p:nvPr/>
        </p:nvGrpSpPr>
        <p:grpSpPr>
          <a:xfrm>
            <a:off x="7670338" y="1726206"/>
            <a:ext cx="2240850" cy="3461232"/>
            <a:chOff x="5874988" y="1726206"/>
            <a:chExt cx="2240850" cy="3461232"/>
          </a:xfrm>
        </p:grpSpPr>
        <p:sp>
          <p:nvSpPr>
            <p:cNvPr id="168" name="Google Shape;168;g2e711a7cf1a_0_18"/>
            <p:cNvSpPr/>
            <p:nvPr/>
          </p:nvSpPr>
          <p:spPr>
            <a:xfrm>
              <a:off x="7079938" y="1726206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Support &amp; Suggestions for Agents with Chatbot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g2e711a7cf1a_0_18"/>
            <p:cNvSpPr/>
            <p:nvPr/>
          </p:nvSpPr>
          <p:spPr>
            <a:xfrm>
              <a:off x="7079938" y="2938881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g2e711a7cf1a_0_18"/>
            <p:cNvSpPr/>
            <p:nvPr/>
          </p:nvSpPr>
          <p:spPr>
            <a:xfrm>
              <a:off x="5875000" y="1726206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Request Summary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2e711a7cf1a_0_18"/>
            <p:cNvSpPr/>
            <p:nvPr/>
          </p:nvSpPr>
          <p:spPr>
            <a:xfrm>
              <a:off x="5874988" y="4151538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User Story Identification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2e711a7cf1a_0_18"/>
            <p:cNvSpPr/>
            <p:nvPr/>
          </p:nvSpPr>
          <p:spPr>
            <a:xfrm>
              <a:off x="7079938" y="4151538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E-mail Management for support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g2e711a7cf1a_0_18"/>
            <p:cNvSpPr/>
            <p:nvPr/>
          </p:nvSpPr>
          <p:spPr>
            <a:xfrm>
              <a:off x="5874988" y="2938881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Resolution Suggestions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g2e711a7cf1a_0_18"/>
          <p:cNvSpPr/>
          <p:nvPr/>
        </p:nvSpPr>
        <p:spPr>
          <a:xfrm>
            <a:off x="6030213" y="3882778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Service Performance Analysis</a:t>
            </a: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e711a7cf1a_0_18"/>
          <p:cNvSpPr/>
          <p:nvPr/>
        </p:nvSpPr>
        <p:spPr>
          <a:xfrm>
            <a:off x="4222175" y="1107750"/>
            <a:ext cx="12630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Ticket MGMT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e711a7cf1a_0_18"/>
          <p:cNvSpPr/>
          <p:nvPr/>
        </p:nvSpPr>
        <p:spPr>
          <a:xfrm>
            <a:off x="5916675" y="1107750"/>
            <a:ext cx="12630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e711a7cf1a_0_18"/>
          <p:cNvSpPr/>
          <p:nvPr/>
        </p:nvSpPr>
        <p:spPr>
          <a:xfrm>
            <a:off x="7736113" y="1107750"/>
            <a:ext cx="21093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Operator Support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g2e711a7cf1a_0_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7975" y="60355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711a7cf1a_0_46"/>
          <p:cNvSpPr txBox="1">
            <a:spLocks noGrp="1"/>
          </p:cNvSpPr>
          <p:nvPr>
            <p:ph type="title"/>
          </p:nvPr>
        </p:nvSpPr>
        <p:spPr>
          <a:xfrm>
            <a:off x="838200" y="116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 sz="2850" b="1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CX processes AI apps mapping - Marketing &amp; Sales</a:t>
            </a:r>
            <a:endParaRPr sz="3200" b="1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e711a7cf1a_0_46"/>
          <p:cNvSpPr/>
          <p:nvPr/>
        </p:nvSpPr>
        <p:spPr>
          <a:xfrm>
            <a:off x="1196175" y="1541800"/>
            <a:ext cx="9117300" cy="4661700"/>
          </a:xfrm>
          <a:prstGeom prst="roundRect">
            <a:avLst>
              <a:gd name="adj" fmla="val 8081"/>
            </a:avLst>
          </a:prstGeom>
          <a:solidFill>
            <a:srgbClr val="E7E6E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e711a7cf1a_0_46"/>
          <p:cNvSpPr/>
          <p:nvPr/>
        </p:nvSpPr>
        <p:spPr>
          <a:xfrm>
            <a:off x="6018175" y="2771154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Virtual Shopping Assistant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e711a7cf1a_0_46"/>
          <p:cNvSpPr/>
          <p:nvPr/>
        </p:nvSpPr>
        <p:spPr>
          <a:xfrm>
            <a:off x="6018175" y="3879633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Lead Nurturing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e711a7cf1a_0_46"/>
          <p:cNvSpPr/>
          <p:nvPr/>
        </p:nvSpPr>
        <p:spPr>
          <a:xfrm>
            <a:off x="6018175" y="4988113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Dynamic Pricing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e711a7cf1a_0_46"/>
          <p:cNvSpPr/>
          <p:nvPr/>
        </p:nvSpPr>
        <p:spPr>
          <a:xfrm>
            <a:off x="6018175" y="1662675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Experience Recommendation and Navigation Optimization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e711a7cf1a_0_46"/>
          <p:cNvSpPr/>
          <p:nvPr/>
        </p:nvSpPr>
        <p:spPr>
          <a:xfrm>
            <a:off x="4325898" y="2765675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Fraud Detection and Prevention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e711a7cf1a_0_46"/>
          <p:cNvSpPr/>
          <p:nvPr/>
        </p:nvSpPr>
        <p:spPr>
          <a:xfrm>
            <a:off x="4325898" y="4982638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Follow-up Automation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e711a7cf1a_0_46"/>
          <p:cNvSpPr/>
          <p:nvPr/>
        </p:nvSpPr>
        <p:spPr>
          <a:xfrm>
            <a:off x="4325898" y="3874150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Language Translation and Localization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2e711a7cf1a_0_46"/>
          <p:cNvSpPr/>
          <p:nvPr/>
        </p:nvSpPr>
        <p:spPr>
          <a:xfrm>
            <a:off x="4325898" y="1657200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Reservation and Appointment Management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2e711a7cf1a_0_46"/>
          <p:cNvSpPr/>
          <p:nvPr/>
        </p:nvSpPr>
        <p:spPr>
          <a:xfrm>
            <a:off x="1474119" y="2938881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Sentiment Analysis and Improvement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2e711a7cf1a_0_46"/>
          <p:cNvSpPr/>
          <p:nvPr/>
        </p:nvSpPr>
        <p:spPr>
          <a:xfrm>
            <a:off x="1474119" y="4151538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Proactive Customer Journey Management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e711a7cf1a_0_46"/>
          <p:cNvSpPr/>
          <p:nvPr/>
        </p:nvSpPr>
        <p:spPr>
          <a:xfrm>
            <a:off x="2695606" y="2938881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 Generation and Insights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2e711a7cf1a_0_46"/>
          <p:cNvSpPr/>
          <p:nvPr/>
        </p:nvSpPr>
        <p:spPr>
          <a:xfrm>
            <a:off x="1474119" y="1726188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Base Profiling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e711a7cf1a_0_46"/>
          <p:cNvSpPr/>
          <p:nvPr/>
        </p:nvSpPr>
        <p:spPr>
          <a:xfrm>
            <a:off x="2695606" y="1730747"/>
            <a:ext cx="1035900" cy="1035900"/>
          </a:xfrm>
          <a:prstGeom prst="ellipse">
            <a:avLst/>
          </a:prstGeom>
          <a:solidFill>
            <a:srgbClr val="03164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Sentiment Analysis</a:t>
            </a:r>
            <a:endParaRPr sz="1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g2e711a7cf1a_0_46"/>
          <p:cNvGrpSpPr/>
          <p:nvPr/>
        </p:nvGrpSpPr>
        <p:grpSpPr>
          <a:xfrm>
            <a:off x="7667588" y="1689497"/>
            <a:ext cx="2260496" cy="3456691"/>
            <a:chOff x="5839563" y="1730747"/>
            <a:chExt cx="2260496" cy="3456691"/>
          </a:xfrm>
        </p:grpSpPr>
        <p:sp>
          <p:nvSpPr>
            <p:cNvPr id="199" name="Google Shape;199;g2e711a7cf1a_0_46"/>
            <p:cNvSpPr/>
            <p:nvPr/>
          </p:nvSpPr>
          <p:spPr>
            <a:xfrm>
              <a:off x="5840800" y="1730747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Predictive Customer Lifetime Value Modeling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2e711a7cf1a_0_46"/>
            <p:cNvSpPr/>
            <p:nvPr/>
          </p:nvSpPr>
          <p:spPr>
            <a:xfrm>
              <a:off x="7064159" y="2938881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Content Management &amp; Marketing Personalization</a:t>
              </a: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g2e711a7cf1a_0_46"/>
            <p:cNvSpPr/>
            <p:nvPr/>
          </p:nvSpPr>
          <p:spPr>
            <a:xfrm>
              <a:off x="5839563" y="4151538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Churn Prevention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g2e711a7cf1a_0_46"/>
            <p:cNvSpPr/>
            <p:nvPr/>
          </p:nvSpPr>
          <p:spPr>
            <a:xfrm>
              <a:off x="5840788" y="2938881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AI-Driven Customer Segmentation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2e711a7cf1a_0_46"/>
            <p:cNvSpPr/>
            <p:nvPr/>
          </p:nvSpPr>
          <p:spPr>
            <a:xfrm>
              <a:off x="7064159" y="1742894"/>
              <a:ext cx="1035900" cy="1035900"/>
            </a:xfrm>
            <a:prstGeom prst="ellipse">
              <a:avLst/>
            </a:prstGeom>
            <a:solidFill>
              <a:srgbClr val="03164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Resource Allocation Optimization</a:t>
              </a:r>
              <a:endPara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g2e711a7cf1a_0_46"/>
          <p:cNvSpPr/>
          <p:nvPr/>
        </p:nvSpPr>
        <p:spPr>
          <a:xfrm>
            <a:off x="1548163" y="1107750"/>
            <a:ext cx="21093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Customer Insight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e711a7cf1a_0_46"/>
          <p:cNvSpPr/>
          <p:nvPr/>
        </p:nvSpPr>
        <p:spPr>
          <a:xfrm>
            <a:off x="4212348" y="1107738"/>
            <a:ext cx="12630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Operations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e711a7cf1a_0_46"/>
          <p:cNvSpPr/>
          <p:nvPr/>
        </p:nvSpPr>
        <p:spPr>
          <a:xfrm>
            <a:off x="5904625" y="1107738"/>
            <a:ext cx="12630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Enhanced CX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e711a7cf1a_0_46"/>
          <p:cNvSpPr/>
          <p:nvPr/>
        </p:nvSpPr>
        <p:spPr>
          <a:xfrm>
            <a:off x="7743188" y="1107738"/>
            <a:ext cx="2109300" cy="4047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1517B2"/>
          </a:solidFill>
          <a:ln w="952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Optimization</a:t>
            </a: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g2e711a7cf1a_0_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7975" y="60355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e74fa91b3d_5_6"/>
          <p:cNvSpPr/>
          <p:nvPr/>
        </p:nvSpPr>
        <p:spPr>
          <a:xfrm>
            <a:off x="4562850" y="1681225"/>
            <a:ext cx="3066300" cy="4444200"/>
          </a:xfrm>
          <a:prstGeom prst="roundRect">
            <a:avLst>
              <a:gd name="adj" fmla="val 808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2e74fa91b3d_5_6"/>
          <p:cNvSpPr/>
          <p:nvPr/>
        </p:nvSpPr>
        <p:spPr>
          <a:xfrm>
            <a:off x="7937050" y="1681225"/>
            <a:ext cx="3066300" cy="4444200"/>
          </a:xfrm>
          <a:prstGeom prst="roundRect">
            <a:avLst>
              <a:gd name="adj" fmla="val 808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2e74fa91b3d_5_6"/>
          <p:cNvSpPr/>
          <p:nvPr/>
        </p:nvSpPr>
        <p:spPr>
          <a:xfrm>
            <a:off x="1188650" y="1681225"/>
            <a:ext cx="3066300" cy="4444200"/>
          </a:xfrm>
          <a:prstGeom prst="roundRect">
            <a:avLst>
              <a:gd name="adj" fmla="val 8081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2e74fa91b3d_5_6"/>
          <p:cNvSpPr/>
          <p:nvPr/>
        </p:nvSpPr>
        <p:spPr>
          <a:xfrm>
            <a:off x="1388175" y="1894700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CRM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e74fa91b3d_5_6"/>
          <p:cNvSpPr/>
          <p:nvPr/>
        </p:nvSpPr>
        <p:spPr>
          <a:xfrm>
            <a:off x="1388175" y="3273750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e74fa91b3d_5_6"/>
          <p:cNvSpPr/>
          <p:nvPr/>
        </p:nvSpPr>
        <p:spPr>
          <a:xfrm>
            <a:off x="2757025" y="2563475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IVR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e74fa91b3d_5_6"/>
          <p:cNvSpPr/>
          <p:nvPr/>
        </p:nvSpPr>
        <p:spPr>
          <a:xfrm>
            <a:off x="2757025" y="3951325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2e74fa91b3d_5_6"/>
          <p:cNvSpPr/>
          <p:nvPr/>
        </p:nvSpPr>
        <p:spPr>
          <a:xfrm>
            <a:off x="1388175" y="4652800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Ticketing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e74fa91b3d_5_6"/>
          <p:cNvSpPr/>
          <p:nvPr/>
        </p:nvSpPr>
        <p:spPr>
          <a:xfrm>
            <a:off x="4748725" y="2245438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Chatbots e Assistenti Virtuali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e74fa91b3d_5_6"/>
          <p:cNvSpPr/>
          <p:nvPr/>
        </p:nvSpPr>
        <p:spPr>
          <a:xfrm>
            <a:off x="4748725" y="3624488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 Mgmt Systems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e74fa91b3d_5_6"/>
          <p:cNvSpPr/>
          <p:nvPr/>
        </p:nvSpPr>
        <p:spPr>
          <a:xfrm>
            <a:off x="6117575" y="2914213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Predictive Analytics Tools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e74fa91b3d_5_6"/>
          <p:cNvSpPr/>
          <p:nvPr/>
        </p:nvSpPr>
        <p:spPr>
          <a:xfrm>
            <a:off x="6117575" y="4302063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Robotic Process Automation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e74fa91b3d_5_6"/>
          <p:cNvSpPr/>
          <p:nvPr/>
        </p:nvSpPr>
        <p:spPr>
          <a:xfrm>
            <a:off x="8122925" y="2584213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Quality Assurance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e74fa91b3d_5_6"/>
          <p:cNvSpPr/>
          <p:nvPr/>
        </p:nvSpPr>
        <p:spPr>
          <a:xfrm>
            <a:off x="8122925" y="3963263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Cybersecurity Solutions</a:t>
            </a: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e74fa91b3d_5_6"/>
          <p:cNvSpPr/>
          <p:nvPr/>
        </p:nvSpPr>
        <p:spPr>
          <a:xfrm>
            <a:off x="9491775" y="3252988"/>
            <a:ext cx="1325700" cy="1325700"/>
          </a:xfrm>
          <a:prstGeom prst="ellipse">
            <a:avLst/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Workforce Management</a:t>
            </a: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e74fa91b3d_5_6"/>
          <p:cNvSpPr/>
          <p:nvPr/>
        </p:nvSpPr>
        <p:spPr>
          <a:xfrm rot="5400000">
            <a:off x="3289500" y="1666075"/>
            <a:ext cx="953100" cy="983400"/>
          </a:xfrm>
          <a:prstGeom prst="diagStripe">
            <a:avLst>
              <a:gd name="adj" fmla="val 50000"/>
            </a:avLst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e74fa91b3d_5_6"/>
          <p:cNvSpPr txBox="1"/>
          <p:nvPr/>
        </p:nvSpPr>
        <p:spPr>
          <a:xfrm rot="2700524">
            <a:off x="3196657" y="1786329"/>
            <a:ext cx="1390526" cy="47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Sistemi</a:t>
            </a:r>
            <a:endParaRPr sz="1400" b="0" i="0" u="none" strike="noStrike" cap="none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2e74fa91b3d_5_6"/>
          <p:cNvSpPr/>
          <p:nvPr/>
        </p:nvSpPr>
        <p:spPr>
          <a:xfrm rot="5400000">
            <a:off x="6652660" y="1666075"/>
            <a:ext cx="953100" cy="983400"/>
          </a:xfrm>
          <a:prstGeom prst="diagStripe">
            <a:avLst>
              <a:gd name="adj" fmla="val 50000"/>
            </a:avLst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2e74fa91b3d_5_6"/>
          <p:cNvSpPr txBox="1"/>
          <p:nvPr/>
        </p:nvSpPr>
        <p:spPr>
          <a:xfrm rot="2700524">
            <a:off x="6559816" y="1786329"/>
            <a:ext cx="1390526" cy="47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Moduli</a:t>
            </a:r>
            <a:endParaRPr sz="1400" b="0" i="0" u="none" strike="noStrike" cap="none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2e74fa91b3d_5_6"/>
          <p:cNvSpPr/>
          <p:nvPr/>
        </p:nvSpPr>
        <p:spPr>
          <a:xfrm rot="5400000">
            <a:off x="10026179" y="1666075"/>
            <a:ext cx="953100" cy="983400"/>
          </a:xfrm>
          <a:prstGeom prst="diagStripe">
            <a:avLst>
              <a:gd name="adj" fmla="val 50000"/>
            </a:avLst>
          </a:prstGeom>
          <a:solidFill>
            <a:srgbClr val="34464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e74fa91b3d_5_6"/>
          <p:cNvSpPr txBox="1"/>
          <p:nvPr/>
        </p:nvSpPr>
        <p:spPr>
          <a:xfrm rot="2700524">
            <a:off x="9933335" y="1807048"/>
            <a:ext cx="1390526" cy="478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D9EAD3"/>
                </a:solidFill>
                <a:latin typeface="Calibri"/>
                <a:ea typeface="Calibri"/>
                <a:cs typeface="Calibri"/>
                <a:sym typeface="Calibri"/>
              </a:rPr>
              <a:t>Tool interni</a:t>
            </a:r>
            <a:endParaRPr sz="1300" b="0" i="0" u="none" strike="noStrike" cap="none">
              <a:solidFill>
                <a:srgbClr val="D9EA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e74fa91b3d_5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4400"/>
              <a:buFont typeface="Calibri"/>
              <a:buNone/>
            </a:pPr>
            <a:r>
              <a:rPr lang="en-US" sz="3400" b="1">
                <a:solidFill>
                  <a:srgbClr val="F2F2F2"/>
                </a:solidFill>
              </a:rPr>
              <a:t>cx_tools_ai_mapping</a:t>
            </a:r>
            <a:endParaRPr sz="3400" b="1"/>
          </a:p>
        </p:txBody>
      </p:sp>
      <p:pic>
        <p:nvPicPr>
          <p:cNvPr id="235" name="Google Shape;235;g2e74fa91b3d_5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7975" y="6035566"/>
            <a:ext cx="1092775" cy="798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Widescreen</PresentationFormat>
  <Paragraphs>185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Roboto</vt:lpstr>
      <vt:lpstr>Arial</vt:lpstr>
      <vt:lpstr>Calibri</vt:lpstr>
      <vt:lpstr>Office Theme</vt:lpstr>
      <vt:lpstr> Young Club CMMC 2024  </vt:lpstr>
      <vt:lpstr>Cos’è l’AI quindi?</vt:lpstr>
      <vt:lpstr>Indice</vt:lpstr>
      <vt:lpstr>CX AI &amp; GenAI Applications - Alcune aree di applicazione</vt:lpstr>
      <vt:lpstr>CX AI &amp; GenAI Applications Focus su RAG e RAFT</vt:lpstr>
      <vt:lpstr>CX processes AI apps mapping - Customer Care</vt:lpstr>
      <vt:lpstr>CX processes AI apps mapping - Service &amp; Customer Care</vt:lpstr>
      <vt:lpstr>CX processes AI apps mapping - Marketing &amp; Sales</vt:lpstr>
      <vt:lpstr>cx_tools_ai_mapping</vt:lpstr>
      <vt:lpstr>CX vendors AI mapping: il mercato AI italiano</vt:lpstr>
      <vt:lpstr>CX vendors AI mapping - Analisi e focus vendor</vt:lpstr>
      <vt:lpstr>CX vendors AI mapping - soluzioni a confronto</vt:lpstr>
      <vt:lpstr>Inquadra il QR-Code per avere accesso alla repository contenente le presentazioni approfondite</vt:lpstr>
      <vt:lpstr>                           GRAZIE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Diego Gosmar</dc:creator>
  <cp:lastModifiedBy>Mario Massone</cp:lastModifiedBy>
  <cp:revision>1</cp:revision>
  <dcterms:created xsi:type="dcterms:W3CDTF">2024-03-01T09:34:01Z</dcterms:created>
  <dcterms:modified xsi:type="dcterms:W3CDTF">2024-06-29T13:23:05Z</dcterms:modified>
</cp:coreProperties>
</file>