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8"/>
  </p:notesMasterIdLst>
  <p:sldIdLst>
    <p:sldId id="4438" r:id="rId2"/>
    <p:sldId id="4430" r:id="rId3"/>
    <p:sldId id="4463" r:id="rId4"/>
    <p:sldId id="4473" r:id="rId5"/>
    <p:sldId id="4474" r:id="rId6"/>
    <p:sldId id="4427" r:id="rId7"/>
    <p:sldId id="783" r:id="rId8"/>
    <p:sldId id="4481" r:id="rId9"/>
    <p:sldId id="4482" r:id="rId10"/>
    <p:sldId id="4479" r:id="rId11"/>
    <p:sldId id="4475" r:id="rId12"/>
    <p:sldId id="4477" r:id="rId13"/>
    <p:sldId id="4483" r:id="rId14"/>
    <p:sldId id="4485" r:id="rId15"/>
    <p:sldId id="4478" r:id="rId16"/>
    <p:sldId id="710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1" userDrawn="1">
          <p15:clr>
            <a:srgbClr val="A4A3A4"/>
          </p15:clr>
        </p15:guide>
        <p15:guide id="2" pos="708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A5FE44-15D4-38ED-CBFA-6EEF93BB8BC7}" name="Chiara Arlati" initials="" userId="S::Chiara@strawberryfieldsita.onmicrosoft.com::5b8dd95b-6311-41d3-88f6-832e28e2b0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BEB0"/>
    <a:srgbClr val="5E2CED"/>
    <a:srgbClr val="FF00A8"/>
    <a:srgbClr val="005157"/>
    <a:srgbClr val="000000"/>
    <a:srgbClr val="1E96D7"/>
    <a:srgbClr val="AC9F7C"/>
    <a:srgbClr val="192D6E"/>
    <a:srgbClr val="3AA3DC"/>
    <a:srgbClr val="630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04" autoAdjust="0"/>
    <p:restoredTop sz="95398" autoAdjust="0"/>
  </p:normalViewPr>
  <p:slideViewPr>
    <p:cSldViewPr snapToGrid="0" snapToObjects="1">
      <p:cViewPr varScale="1">
        <p:scale>
          <a:sx n="71" d="100"/>
          <a:sy n="71" d="100"/>
        </p:scale>
        <p:origin x="126" y="228"/>
      </p:cViewPr>
      <p:guideLst>
        <p:guide orient="horz" pos="1661"/>
        <p:guide pos="708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DBA22-E458-4DEA-86C3-48D2223C71BF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35EA6-B2E1-43B0-AE1D-199CDD49C4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49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3100"/>
              </a:lnSpc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989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6467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dirty="0"/>
              <a:t>Introdurre una modalità di </a:t>
            </a:r>
            <a:r>
              <a:rPr lang="it-IT" sz="1200" b="1" dirty="0"/>
              <a:t>interazione digitale </a:t>
            </a:r>
            <a:r>
              <a:rPr lang="it-IT" sz="1200" dirty="0">
                <a:highlight>
                  <a:srgbClr val="FFFF00"/>
                </a:highlight>
              </a:rPr>
              <a:t>tra </a:t>
            </a:r>
            <a:r>
              <a:rPr lang="it-IT" sz="1200" dirty="0" err="1">
                <a:highlight>
                  <a:srgbClr val="FFFF00"/>
                </a:highlight>
              </a:rPr>
              <a:t>Covercare</a:t>
            </a:r>
            <a:r>
              <a:rPr lang="it-IT" sz="1200" dirty="0">
                <a:highlight>
                  <a:srgbClr val="FFFF00"/>
                </a:highlight>
              </a:rPr>
              <a:t> ed i clienti finali del committente per l’erogazione dei servizi «ad evento»: Protezione Casa, Manutenzione Caldaia, 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dirty="0"/>
              <a:t>Rendere più integrati i </a:t>
            </a:r>
            <a:r>
              <a:rPr lang="it-IT" sz="1200" b="1" dirty="0"/>
              <a:t>flussi informativi </a:t>
            </a:r>
            <a:r>
              <a:rPr lang="it-IT" sz="1200" dirty="0">
                <a:highlight>
                  <a:srgbClr val="FFFF00"/>
                </a:highlight>
              </a:rPr>
              <a:t>tra </a:t>
            </a:r>
            <a:r>
              <a:rPr lang="it-IT" sz="1200" dirty="0" err="1">
                <a:highlight>
                  <a:srgbClr val="FFFF00"/>
                </a:highlight>
              </a:rPr>
              <a:t>Covercare</a:t>
            </a:r>
            <a:r>
              <a:rPr lang="it-IT" sz="1200" dirty="0">
                <a:highlight>
                  <a:srgbClr val="FFFF00"/>
                </a:highlight>
              </a:rPr>
              <a:t> ed i touch point digitali del committente (Sito Web, App,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dirty="0"/>
              <a:t>Sviluppare una </a:t>
            </a:r>
            <a:r>
              <a:rPr lang="it-IT" sz="1200" b="1" dirty="0"/>
              <a:t>soluzione scalabile e replicabile </a:t>
            </a:r>
            <a:r>
              <a:rPr lang="it-IT" sz="1200" dirty="0">
                <a:highlight>
                  <a:srgbClr val="FFFF00"/>
                </a:highlight>
              </a:rPr>
              <a:t>su altri partner </a:t>
            </a:r>
            <a:r>
              <a:rPr lang="it-IT" sz="1200" dirty="0" err="1">
                <a:highlight>
                  <a:srgbClr val="FFFF00"/>
                </a:highlight>
              </a:rPr>
              <a:t>Covercare</a:t>
            </a:r>
            <a:endParaRPr lang="it-IT" sz="1200" dirty="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b="1" dirty="0"/>
              <a:t>Automazione tramite AI generativa</a:t>
            </a:r>
            <a:r>
              <a:rPr lang="it-IT" sz="1200" dirty="0"/>
              <a:t>: </a:t>
            </a:r>
            <a:r>
              <a:rPr lang="it-IT" sz="1200" dirty="0">
                <a:highlight>
                  <a:srgbClr val="FFFF00"/>
                </a:highlight>
              </a:rPr>
              <a:t>Ridurre le attività manuali del call center e del backoffice di </a:t>
            </a:r>
            <a:r>
              <a:rPr lang="it-IT" sz="1200" dirty="0" err="1">
                <a:highlight>
                  <a:srgbClr val="FFFF00"/>
                </a:highlight>
              </a:rPr>
              <a:t>Covercare</a:t>
            </a:r>
            <a:r>
              <a:rPr lang="it-IT" sz="1200" dirty="0">
                <a:highlight>
                  <a:srgbClr val="FFFF00"/>
                </a:highlight>
              </a:rPr>
              <a:t> aumentando l’efficienza e diminuendo la possibilità di errori.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61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/>
              <a:t>GeniusAgents</a:t>
            </a:r>
            <a:r>
              <a:rPr lang="it-IT" sz="1200" dirty="0"/>
              <a:t> con AI generativa per creazione di un «</a:t>
            </a:r>
            <a:r>
              <a:rPr lang="it-IT" sz="1200" i="1" dirty="0" err="1"/>
              <a:t>funnel</a:t>
            </a:r>
            <a:r>
              <a:rPr lang="it-IT" sz="1200" dirty="0"/>
              <a:t>» per individuare interventi ammissibili rispetto alle condizioni contrattuali, </a:t>
            </a:r>
            <a:r>
              <a:rPr lang="it-IT" sz="1200" dirty="0">
                <a:highlight>
                  <a:srgbClr val="FFFF00"/>
                </a:highlight>
              </a:rPr>
              <a:t>con </a:t>
            </a:r>
            <a:r>
              <a:rPr lang="it-IT" sz="1200" i="1" dirty="0">
                <a:highlight>
                  <a:srgbClr val="FFFF00"/>
                </a:highlight>
              </a:rPr>
              <a:t>front end </a:t>
            </a:r>
            <a:r>
              <a:rPr lang="it-IT" sz="1200" dirty="0">
                <a:highlight>
                  <a:srgbClr val="FFFF00"/>
                </a:highlight>
              </a:rPr>
              <a:t>in linea con l’immagine coordinata aziendale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/>
              <a:t>LiveTicket</a:t>
            </a:r>
            <a:r>
              <a:rPr lang="it-IT" sz="1200" dirty="0"/>
              <a:t> </a:t>
            </a:r>
            <a:r>
              <a:rPr lang="it-IT" sz="1200" dirty="0">
                <a:highlight>
                  <a:srgbClr val="FFFF00"/>
                </a:highlight>
              </a:rPr>
              <a:t>per la gestione delle richieste di assistenza telefoniche e </a:t>
            </a:r>
            <a:r>
              <a:rPr lang="it-IT" sz="1200" dirty="0"/>
              <a:t>per il controllo umano rispetto alle segnalazioni ammesse dall’Agent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/>
              <a:t>Integrazione</a:t>
            </a:r>
            <a:r>
              <a:rPr lang="it-IT" sz="1200" dirty="0"/>
              <a:t> con CRM </a:t>
            </a:r>
            <a:r>
              <a:rPr lang="it-IT" sz="1200" dirty="0" err="1"/>
              <a:t>XRoad</a:t>
            </a:r>
            <a:r>
              <a:rPr lang="it-IT" sz="1200" dirty="0"/>
              <a:t> </a:t>
            </a:r>
            <a:r>
              <a:rPr lang="it-IT" sz="1200" dirty="0">
                <a:highlight>
                  <a:srgbClr val="FFFF00"/>
                </a:highlight>
              </a:rPr>
              <a:t>per fase eleggibilità utente rispetto al contratto in essere e per invio appuntamenti ai Centri di Assistenza Tecnica / Artigiani + allineamento tra ticket </a:t>
            </a:r>
            <a:r>
              <a:rPr lang="it-IT" sz="1200" dirty="0" err="1">
                <a:highlight>
                  <a:srgbClr val="FFFF00"/>
                </a:highlight>
              </a:rPr>
              <a:t>LiveHelp</a:t>
            </a:r>
            <a:r>
              <a:rPr lang="it-IT" sz="1200" dirty="0">
                <a:highlight>
                  <a:srgbClr val="FFFF00"/>
                </a:highlight>
              </a:rPr>
              <a:t> e </a:t>
            </a:r>
            <a:r>
              <a:rPr lang="it-IT" sz="1200" dirty="0" err="1">
                <a:highlight>
                  <a:srgbClr val="FFFF00"/>
                </a:highlight>
              </a:rPr>
              <a:t>XRoad</a:t>
            </a:r>
            <a:r>
              <a:rPr lang="it-IT" sz="1200" dirty="0">
                <a:highlight>
                  <a:srgbClr val="FFFF00"/>
                </a:highlight>
              </a:rPr>
              <a:t> tramite API</a:t>
            </a:r>
          </a:p>
          <a:p>
            <a:pPr eaLnBrk="1" hangingPunct="1"/>
            <a:endParaRPr lang="en-GB" altLang="en-US" dirty="0">
              <a:latin typeface="Frutiger 55 Roman" panose="020B0503030504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94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141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/>
              <a:t>Covercare</a:t>
            </a:r>
            <a:r>
              <a:rPr lang="it-IT" sz="1200" dirty="0"/>
              <a:t> fare salto per offrire prodotto più performante grazie alla tecnologia</a:t>
            </a:r>
          </a:p>
          <a:p>
            <a:r>
              <a:rPr lang="it-IT" sz="2000" dirty="0" err="1"/>
              <a:t>LiveHelp</a:t>
            </a:r>
            <a:r>
              <a:rPr lang="it-IT" sz="2000" dirty="0"/>
              <a:t> è stata scelta da </a:t>
            </a:r>
            <a:r>
              <a:rPr lang="it-IT" sz="2000" dirty="0" err="1"/>
              <a:t>Covercare</a:t>
            </a:r>
            <a:r>
              <a:rPr lang="it-IT" sz="2000" dirty="0"/>
              <a:t> come partner tecnologico ideale per supportare la propria crescita e per </a:t>
            </a:r>
            <a:r>
              <a:rPr lang="it-IT" sz="2000" b="1" dirty="0"/>
              <a:t>rispondere in modo innovativo </a:t>
            </a:r>
            <a:r>
              <a:rPr lang="it-IT" sz="2000" dirty="0"/>
              <a:t>alle esigenze delle imprese clienti, grazie alla possibilità di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/>
              <a:t> personalizzazione e flessibilità degli strumenti </a:t>
            </a:r>
            <a:r>
              <a:rPr lang="it-IT" sz="2000" dirty="0" err="1"/>
              <a:t>LiveHelp</a:t>
            </a:r>
            <a:endParaRPr lang="it-IT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/>
              <a:t>al know-how consolidato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/>
              <a:t>alla capacità di operare in co-progettazione di progetti complessi</a:t>
            </a:r>
            <a:r>
              <a:rPr lang="it-IT" sz="2000" dirty="0">
                <a:highlight>
                  <a:srgbClr val="FFFF00"/>
                </a:highlight>
              </a:rPr>
              <a:t>]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2000" dirty="0"/>
              <a:t>2. la collaborazione tra </a:t>
            </a:r>
            <a:r>
              <a:rPr lang="it-IT" sz="2000" dirty="0" err="1"/>
              <a:t>Covercare</a:t>
            </a:r>
            <a:r>
              <a:rPr lang="it-IT" sz="2000" dirty="0"/>
              <a:t> e </a:t>
            </a:r>
            <a:r>
              <a:rPr lang="it-IT" sz="2000" dirty="0" err="1"/>
              <a:t>LiveHelp</a:t>
            </a:r>
            <a:r>
              <a:rPr lang="it-IT" sz="2000" dirty="0"/>
              <a:t> incarna valori di sostenibilità e attenzione alla </a:t>
            </a:r>
            <a:r>
              <a:rPr lang="it-IT" sz="2000" dirty="0" err="1"/>
              <a:t>customer</a:t>
            </a:r>
            <a:r>
              <a:rPr lang="it-IT" sz="2000" dirty="0"/>
              <a:t> </a:t>
            </a:r>
            <a:r>
              <a:rPr lang="it-IT" sz="2000" dirty="0" err="1"/>
              <a:t>experience</a:t>
            </a:r>
            <a:r>
              <a:rPr lang="it-IT" sz="2000" dirty="0"/>
              <a:t>. Attraverso soluzioni digitali avanzate, non solo si migliorano i processi aziendali, ma si contribuisce anche a rendere più sostenibili le attività di assistenza.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2000" b="1" dirty="0"/>
              <a:t>3. Diffusione di best practices nel settore </a:t>
            </a:r>
            <a:r>
              <a:rPr lang="it-IT" sz="2000" dirty="0"/>
              <a:t>grazie a un modello di partnership virtuoso, capace di portare benefici sia alle aziende che ai clienti finali, e promuovendo l’adozione di tecnologie digitali e l’integrazione di soluzioni di AI nei servizi di assistenza.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996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C4E7C-D27E-48B2-813A-260B7C36BED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43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 parlarvi di </a:t>
            </a:r>
            <a:r>
              <a:rPr lang="it-IT" dirty="0" err="1"/>
              <a:t>LiveHelp</a:t>
            </a:r>
            <a:r>
              <a:rPr lang="it-IT" dirty="0"/>
              <a:t> vi racconto una storia.. </a:t>
            </a:r>
          </a:p>
          <a:p>
            <a:r>
              <a:rPr lang="it-IT" dirty="0"/>
              <a:t>Chi pensa o sviluppa la tecnologia ha spesso in mente un impegno di essa. Quando poi la tecnologia diventa di massa e gli esseri umani la utilizzano, escono dei nuovi utilizzi della tecnologia che non erano magari stati nemmeno immaginati inizialmente. E’ quello che stiamo vedendo anche con la </a:t>
            </a:r>
            <a:r>
              <a:rPr lang="it-IT" dirty="0" err="1"/>
              <a:t>Gen</a:t>
            </a:r>
            <a:r>
              <a:rPr lang="it-IT" dirty="0"/>
              <a:t> AI ma è quello che abbiamo visto già negli anni 90, con l’arrivo delle prime chat. Ale La </a:t>
            </a:r>
            <a:r>
              <a:rPr lang="it-IT" dirty="0" err="1"/>
              <a:t>Ciura</a:t>
            </a:r>
            <a:r>
              <a:rPr lang="it-IT" dirty="0"/>
              <a:t>, che era tra i primi provider di chat in Italia in quegli anni, aveva notato un utilizzo strambi dello strumento, da parte di una certa categoria di utenti: le chiromanti. </a:t>
            </a:r>
            <a:r>
              <a:rPr lang="it-IT" dirty="0" err="1"/>
              <a:t>CHe</a:t>
            </a:r>
            <a:r>
              <a:rPr lang="it-IT" dirty="0"/>
              <a:t> offrivano i loro consulti in chat. Scoperta illuminante per capire che si poteva fare un utilizzo business della Chat. </a:t>
            </a:r>
          </a:p>
          <a:p>
            <a:pPr algn="l">
              <a:lnSpc>
                <a:spcPts val="3100"/>
              </a:lnSpc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28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Così nasce LH che con il tempo si sviluppa e diventa una Suite </a:t>
            </a:r>
            <a:r>
              <a:rPr lang="it-IT" dirty="0" err="1"/>
              <a:t>omnicanale</a:t>
            </a:r>
            <a:r>
              <a:rPr lang="it-IT" dirty="0"/>
              <a:t> e </a:t>
            </a:r>
            <a:r>
              <a:rPr lang="it-IT" dirty="0" err="1"/>
              <a:t>omnimodale</a:t>
            </a:r>
            <a:r>
              <a:rPr lang="it-IT" dirty="0"/>
              <a:t> integrando dal 2015 l’intelligenza artificiale con i primi </a:t>
            </a:r>
            <a:r>
              <a:rPr lang="it-IT" dirty="0" err="1"/>
              <a:t>ChatBot</a:t>
            </a:r>
            <a:r>
              <a:rPr lang="it-IT" dirty="0"/>
              <a:t> che oggi hanno lasciato il posto a dei veri e propria agenti 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/>
          </a:p>
          <a:p>
            <a:pPr algn="l">
              <a:lnSpc>
                <a:spcPts val="3100"/>
              </a:lnSpc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778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pratica quello che facciamo è aiutare aziende come quelle che vedete in questa slide ad utilizzare la tecnologia in modo intelligente per lasciare spazio alla relazione umana </a:t>
            </a:r>
          </a:p>
          <a:p>
            <a:pPr algn="l">
              <a:lnSpc>
                <a:spcPts val="3100"/>
              </a:lnSpc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834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Nel corso degli anni </a:t>
            </a:r>
            <a:r>
              <a:rPr lang="it-IT" dirty="0" err="1"/>
              <a:t>Covercare</a:t>
            </a:r>
            <a:r>
              <a:rPr lang="it-IT" dirty="0"/>
              <a:t> ha accumulato esperienza, diventando </a:t>
            </a:r>
            <a:r>
              <a:rPr lang="it-IT" b="1" dirty="0"/>
              <a:t>partner dei principali operatori del mercato </a:t>
            </a:r>
            <a:r>
              <a:rPr lang="it-IT" b="1" dirty="0">
                <a:highlight>
                  <a:srgbClr val="FFFF00"/>
                </a:highlight>
              </a:rPr>
              <a:t>Retail</a:t>
            </a:r>
            <a:r>
              <a:rPr lang="it-IT" dirty="0">
                <a:highlight>
                  <a:srgbClr val="FFFF00"/>
                </a:highlight>
              </a:rPr>
              <a:t>, come </a:t>
            </a:r>
            <a:r>
              <a:rPr lang="it-IT" dirty="0" err="1">
                <a:highlight>
                  <a:srgbClr val="FFFF00"/>
                </a:highlight>
              </a:rPr>
              <a:t>Unieuro</a:t>
            </a:r>
            <a:r>
              <a:rPr lang="it-IT" dirty="0">
                <a:highlight>
                  <a:srgbClr val="FFFF00"/>
                </a:highlight>
              </a:rPr>
              <a:t>, </a:t>
            </a:r>
            <a:r>
              <a:rPr lang="it-IT" dirty="0" err="1">
                <a:highlight>
                  <a:srgbClr val="FFFF00"/>
                </a:highlight>
              </a:rPr>
              <a:t>Mediaworld</a:t>
            </a:r>
            <a:r>
              <a:rPr lang="it-IT" dirty="0">
                <a:highlight>
                  <a:srgbClr val="FFFF00"/>
                </a:highlight>
              </a:rPr>
              <a:t> ed altri. Nel settore della telefonia in ambito B2B partner come Tim, Wind, Fastweb, Vodafone.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 è poi espansa proponendo servizi come </a:t>
            </a:r>
            <a:r>
              <a:rPr lang="it-IT" dirty="0">
                <a:highlight>
                  <a:srgbClr val="FFFF00"/>
                </a:highlight>
              </a:rPr>
              <a:t>l’estensione di </a:t>
            </a:r>
            <a:r>
              <a:rPr lang="it-IT" b="1" dirty="0">
                <a:highlight>
                  <a:srgbClr val="FFFF00"/>
                </a:highlight>
              </a:rPr>
              <a:t>garanzia sugli elettrodomestici</a:t>
            </a:r>
            <a:r>
              <a:rPr lang="it-IT" dirty="0">
                <a:highlight>
                  <a:srgbClr val="FFFF00"/>
                </a:highlight>
              </a:rPr>
              <a:t>, collaborando con le principali Utilities del mercato nazionale ed infine propone servizi </a:t>
            </a:r>
            <a:r>
              <a:rPr lang="it-IT" b="1" dirty="0">
                <a:highlight>
                  <a:srgbClr val="FFFF00"/>
                </a:highlight>
              </a:rPr>
              <a:t>per l’installazione di climatizzatori, caldaie e impianti Fotovoltaici per realtà come </a:t>
            </a:r>
            <a:r>
              <a:rPr lang="it-IT" b="1" dirty="0" err="1">
                <a:highlight>
                  <a:srgbClr val="FFFF00"/>
                </a:highlight>
              </a:rPr>
              <a:t>Iren</a:t>
            </a:r>
            <a:r>
              <a:rPr lang="it-IT" b="1" dirty="0">
                <a:highlight>
                  <a:srgbClr val="FFFF00"/>
                </a:highlight>
              </a:rPr>
              <a:t>, </a:t>
            </a:r>
            <a:r>
              <a:rPr lang="it-IT" b="1" dirty="0" err="1">
                <a:highlight>
                  <a:srgbClr val="FFFF00"/>
                </a:highlight>
              </a:rPr>
              <a:t>Heracomm</a:t>
            </a:r>
            <a:r>
              <a:rPr lang="it-IT" b="1" dirty="0">
                <a:highlight>
                  <a:srgbClr val="FFFF00"/>
                </a:highlight>
              </a:rPr>
              <a:t>, </a:t>
            </a:r>
            <a:r>
              <a:rPr lang="it-IT" b="1" dirty="0" err="1">
                <a:highlight>
                  <a:srgbClr val="FFFF00"/>
                </a:highlight>
              </a:rPr>
              <a:t>Unieuro</a:t>
            </a:r>
            <a:r>
              <a:rPr lang="it-IT" b="1" dirty="0">
                <a:highlight>
                  <a:srgbClr val="FFFF00"/>
                </a:highlight>
              </a:rPr>
              <a:t>, </a:t>
            </a:r>
            <a:r>
              <a:rPr lang="it-IT" b="1" dirty="0" err="1">
                <a:highlight>
                  <a:srgbClr val="FFFF00"/>
                </a:highlight>
              </a:rPr>
              <a:t>Mediaworld</a:t>
            </a:r>
            <a:r>
              <a:rPr lang="it-IT" b="1" dirty="0">
                <a:highlight>
                  <a:srgbClr val="FFFF00"/>
                </a:highlight>
              </a:rPr>
              <a:t> et cetera.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highlight>
                  <a:srgbClr val="FFFF00"/>
                </a:highlight>
              </a:rPr>
              <a:t>È stata acquisita dal Gruppo </a:t>
            </a:r>
            <a:r>
              <a:rPr lang="it-IT" b="1" dirty="0" err="1">
                <a:highlight>
                  <a:srgbClr val="FFFF00"/>
                </a:highlight>
              </a:rPr>
              <a:t>Unieuro</a:t>
            </a:r>
            <a:r>
              <a:rPr lang="it-IT" b="1" dirty="0">
                <a:highlight>
                  <a:srgbClr val="FFFF00"/>
                </a:highlight>
              </a:rPr>
              <a:t> a fine 2023 per ricoprire il ruolo di principale gestore dei servizi post-vendita, ricondizionamento prodotti (Second Hand), garanzia di prodotti Private Label e un circuito di vendita prodotti a partner B2B.</a:t>
            </a:r>
          </a:p>
          <a:p>
            <a:pPr eaLnBrk="1" hangingPunct="1"/>
            <a:endParaRPr lang="en-GB" altLang="en-US" dirty="0">
              <a:latin typeface="Frutiger 55 Roman" panose="020B0503030504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364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721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800"/>
              </a:lnSpc>
            </a:pPr>
            <a:r>
              <a:rPr lang="it-IT" sz="1200" dirty="0"/>
              <a:t>Progetto che ha dato avvio alla partnership e ha dato modo a </a:t>
            </a:r>
            <a:r>
              <a:rPr lang="it-IT" sz="1200" dirty="0" err="1"/>
              <a:t>Covercare</a:t>
            </a:r>
            <a:r>
              <a:rPr lang="it-IT" sz="1200" dirty="0"/>
              <a:t> di testare la visione, flessibilità e affidabilità di </a:t>
            </a:r>
            <a:r>
              <a:rPr lang="it-IT" sz="1200" dirty="0" err="1"/>
              <a:t>LiveHelp</a:t>
            </a:r>
            <a:endParaRPr lang="it-IT" sz="1200" dirty="0"/>
          </a:p>
          <a:p>
            <a:pPr>
              <a:lnSpc>
                <a:spcPts val="3800"/>
              </a:lnSpc>
            </a:pPr>
            <a:r>
              <a:rPr lang="it-IT" sz="1200" dirty="0"/>
              <a:t>Citare coordinamento progetto da parte di operatore telco senza citare TIM</a:t>
            </a:r>
          </a:p>
          <a:p>
            <a:pPr eaLnBrk="1" hangingPunct="1"/>
            <a:endParaRPr lang="en-GB" altLang="en-US" dirty="0">
              <a:latin typeface="Frutiger 55 Roman" panose="020B0503030504020204" pitchFamily="34" charset="0"/>
            </a:endParaRPr>
          </a:p>
          <a:p>
            <a:pPr algn="l">
              <a:lnSpc>
                <a:spcPts val="3100"/>
              </a:lnSpc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016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err="1">
                <a:latin typeface="Frutiger 55 Roman" panose="020B0503030504020204" pitchFamily="34" charset="0"/>
              </a:rPr>
              <a:t>Spiegare</a:t>
            </a:r>
            <a:r>
              <a:rPr lang="en-GB" altLang="en-US" dirty="0">
                <a:latin typeface="Frutiger 55 Roman" panose="020B0503030504020204" pitchFamily="34" charset="0"/>
              </a:rPr>
              <a:t> bene le </a:t>
            </a:r>
            <a:r>
              <a:rPr lang="en-GB" altLang="en-US" dirty="0" err="1">
                <a:latin typeface="Frutiger 55 Roman" panose="020B0503030504020204" pitchFamily="34" charset="0"/>
              </a:rPr>
              <a:t>finalità</a:t>
            </a:r>
            <a:r>
              <a:rPr lang="en-GB" altLang="en-US" dirty="0">
                <a:latin typeface="Frutiger 55 Roman" panose="020B0503030504020204" pitchFamily="34" charset="0"/>
              </a:rPr>
              <a:t> </a:t>
            </a:r>
            <a:r>
              <a:rPr lang="en-GB" altLang="en-US" dirty="0" err="1">
                <a:latin typeface="Frutiger 55 Roman" panose="020B0503030504020204" pitchFamily="34" charset="0"/>
              </a:rPr>
              <a:t>raggiunte</a:t>
            </a:r>
            <a:endParaRPr lang="en-GB" altLang="en-US" dirty="0">
              <a:latin typeface="Frutiger 55 Roman" panose="020B0503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highlight>
                  <a:srgbClr val="FFFF00"/>
                </a:highlight>
              </a:rPr>
              <a:t>Integrazione con casella e-mail Microsoft 365 per l’invio delle comunicazioni relative agli appuntamenti   [toglierei per snellire, è un dettaglio]</a:t>
            </a:r>
          </a:p>
          <a:p>
            <a:pPr eaLnBrk="1" hangingPunct="1"/>
            <a:endParaRPr lang="en-GB" altLang="en-US" dirty="0">
              <a:latin typeface="Frutiger 55 Roman" panose="020B0503030504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277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E7C-D27E-48B2-813A-260B7C36BED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7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775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403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66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2" name="Oggetto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19" y="1430338"/>
            <a:ext cx="11381782" cy="4959662"/>
          </a:xfrm>
        </p:spPr>
        <p:txBody>
          <a:bodyPr/>
          <a:lstStyle>
            <a:lvl5pPr marL="1346065" indent="-271436">
              <a:buClr>
                <a:srgbClr val="000066"/>
              </a:buClr>
              <a:buSzPct val="100000"/>
              <a:buFont typeface="Frutiger 55 Roman" pitchFamily="34" charset="0"/>
              <a:buChar char="–"/>
              <a:defRPr/>
            </a:lvl5pPr>
            <a:lvl6pPr marL="1614327" indent="-285721">
              <a:spcBef>
                <a:spcPts val="0"/>
              </a:spcBef>
              <a:spcAft>
                <a:spcPts val="300"/>
              </a:spcAft>
              <a:buClr>
                <a:srgbClr val="000066"/>
              </a:buClr>
              <a:buSzPct val="100000"/>
              <a:buFont typeface="Frutiger 55 Roman" pitchFamily="34" charset="0"/>
              <a:buChar char="–"/>
              <a:defRPr/>
            </a:lvl6pPr>
            <a:lvl7pPr marL="1881000" indent="-285721">
              <a:spcBef>
                <a:spcPts val="0"/>
              </a:spcBef>
              <a:spcAft>
                <a:spcPts val="300"/>
              </a:spcAft>
              <a:buClr>
                <a:srgbClr val="000066"/>
              </a:buClr>
              <a:buSzPct val="100000"/>
              <a:buFont typeface="Frutiger 55 Roman" pitchFamily="34" charset="0"/>
              <a:buChar char="–"/>
              <a:defRPr/>
            </a:lvl7pPr>
            <a:lvl8pPr marL="2160372" indent="-285721">
              <a:spcBef>
                <a:spcPts val="0"/>
              </a:spcBef>
              <a:spcAft>
                <a:spcPts val="300"/>
              </a:spcAft>
              <a:buClr>
                <a:srgbClr val="000066"/>
              </a:buClr>
              <a:buSzPct val="100000"/>
              <a:buFont typeface="Frutiger 55 Roman" pitchFamily="34" charset="0"/>
              <a:buChar char="–"/>
              <a:defRPr/>
            </a:lvl8pPr>
            <a:lvl9pPr marL="2427045" indent="-285721">
              <a:spcBef>
                <a:spcPts val="0"/>
              </a:spcBef>
              <a:spcAft>
                <a:spcPts val="300"/>
              </a:spcAft>
              <a:buClr>
                <a:srgbClr val="000066"/>
              </a:buClr>
              <a:buSzPct val="100000"/>
              <a:buFont typeface="Frutiger 55 Roman" pitchFamily="34" charset="0"/>
              <a:buChar char="–"/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406400" y="689656"/>
            <a:ext cx="10210800" cy="396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1533972" y="6566401"/>
            <a:ext cx="1079859" cy="1512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| [Data]</a:t>
            </a:r>
            <a:endParaRPr lang="it-I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F5B0B8F-E14C-4F70-8AB9-5AF29677466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843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18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36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31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334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27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49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27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00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8BFC1-7E59-4547-893D-7C0524120B0B}" type="datetimeFigureOut">
              <a:rPr lang="it-IT" smtClean="0"/>
              <a:t>03/10/2025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2AE2D-1BCF-4BB7-BD41-107ABFCE98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32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10.png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10" Type="http://schemas.openxmlformats.org/officeDocument/2006/relationships/image" Target="../media/image69.gif"/><Relationship Id="rId4" Type="http://schemas.openxmlformats.org/officeDocument/2006/relationships/image" Target="../media/image11.png"/><Relationship Id="rId9" Type="http://schemas.openxmlformats.org/officeDocument/2006/relationships/image" Target="../media/image6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10.png"/><Relationship Id="rId4" Type="http://schemas.openxmlformats.org/officeDocument/2006/relationships/image" Target="../media/image71.svg"/><Relationship Id="rId9" Type="http://schemas.openxmlformats.org/officeDocument/2006/relationships/image" Target="../media/image7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43.png"/><Relationship Id="rId7" Type="http://schemas.openxmlformats.org/officeDocument/2006/relationships/image" Target="../media/image70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72.png"/><Relationship Id="rId5" Type="http://schemas.openxmlformats.org/officeDocument/2006/relationships/image" Target="../media/image78.png"/><Relationship Id="rId10" Type="http://schemas.openxmlformats.org/officeDocument/2006/relationships/image" Target="../media/image75.svg"/><Relationship Id="rId4" Type="http://schemas.openxmlformats.org/officeDocument/2006/relationships/image" Target="../media/image77.pn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10.png"/><Relationship Id="rId7" Type="http://schemas.openxmlformats.org/officeDocument/2006/relationships/image" Target="../media/image7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11" Type="http://schemas.openxmlformats.org/officeDocument/2006/relationships/image" Target="../media/image81.gif"/><Relationship Id="rId5" Type="http://schemas.openxmlformats.org/officeDocument/2006/relationships/image" Target="../media/image64.gif"/><Relationship Id="rId10" Type="http://schemas.openxmlformats.org/officeDocument/2006/relationships/image" Target="../media/image80.gif"/><Relationship Id="rId4" Type="http://schemas.openxmlformats.org/officeDocument/2006/relationships/image" Target="../media/image11.png"/><Relationship Id="rId9" Type="http://schemas.openxmlformats.org/officeDocument/2006/relationships/image" Target="../media/image6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sv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.svg"/><Relationship Id="rId3" Type="http://schemas.openxmlformats.org/officeDocument/2006/relationships/image" Target="../media/image31.jpeg"/><Relationship Id="rId7" Type="http://schemas.openxmlformats.org/officeDocument/2006/relationships/image" Target="../media/image35.svg"/><Relationship Id="rId12" Type="http://schemas.openxmlformats.org/officeDocument/2006/relationships/image" Target="../media/image4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openxmlformats.org/officeDocument/2006/relationships/image" Target="../media/image11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11.png"/><Relationship Id="rId4" Type="http://schemas.openxmlformats.org/officeDocument/2006/relationships/image" Target="../media/image43.png"/><Relationship Id="rId9" Type="http://schemas.openxmlformats.org/officeDocument/2006/relationships/image" Target="../media/image4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60.pn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11" Type="http://schemas.openxmlformats.org/officeDocument/2006/relationships/image" Target="../media/image58.png"/><Relationship Id="rId5" Type="http://schemas.openxmlformats.org/officeDocument/2006/relationships/image" Target="../media/image48.png"/><Relationship Id="rId15" Type="http://schemas.openxmlformats.org/officeDocument/2006/relationships/image" Target="../media/image62.gif"/><Relationship Id="rId10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2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961FB0D-0303-48BC-887E-A81C717EE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00" y="139321"/>
            <a:ext cx="11970000" cy="6718679"/>
          </a:xfrm>
          <a:prstGeom prst="rect">
            <a:avLst/>
          </a:prstGeom>
        </p:spPr>
      </p:pic>
      <p:sp>
        <p:nvSpPr>
          <p:cNvPr id="50" name="Rettangolo 49">
            <a:extLst>
              <a:ext uri="{FF2B5EF4-FFF2-40B4-BE49-F238E27FC236}">
                <a16:creationId xmlns:a16="http://schemas.microsoft.com/office/drawing/2014/main" id="{E442F58E-8135-47DE-ADAF-2A08E4762B9A}"/>
              </a:ext>
            </a:extLst>
          </p:cNvPr>
          <p:cNvSpPr/>
          <p:nvPr/>
        </p:nvSpPr>
        <p:spPr>
          <a:xfrm>
            <a:off x="4035052" y="6011216"/>
            <a:ext cx="4121897" cy="483419"/>
          </a:xfrm>
          <a:prstGeom prst="rect">
            <a:avLst/>
          </a:prstGeom>
          <a:solidFill>
            <a:srgbClr val="0EB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>
              <a:solidFill>
                <a:srgbClr val="FF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0AC0254-7D0E-4254-BFBA-6926CA8BB6A7}"/>
              </a:ext>
            </a:extLst>
          </p:cNvPr>
          <p:cNvSpPr txBox="1"/>
          <p:nvPr/>
        </p:nvSpPr>
        <p:spPr>
          <a:xfrm>
            <a:off x="4166134" y="6135057"/>
            <a:ext cx="3859732" cy="27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lnSpc>
                <a:spcPts val="1400"/>
              </a:lnSpc>
            </a:pPr>
            <a:r>
              <a:rPr lang="en-US" sz="1500" b="1" dirty="0">
                <a:solidFill>
                  <a:schemeClr val="bg1"/>
                </a:solidFill>
              </a:rPr>
              <a:t>CMMC</a:t>
            </a:r>
            <a:r>
              <a:rPr lang="en-US" sz="1500" dirty="0">
                <a:solidFill>
                  <a:schemeClr val="bg1"/>
                </a:solidFill>
                <a:latin typeface="+mj-lt"/>
              </a:rPr>
              <a:t> AWARDS </a:t>
            </a:r>
            <a:r>
              <a:rPr lang="en-US" sz="1500" b="1" dirty="0">
                <a:solidFill>
                  <a:schemeClr val="bg1"/>
                </a:solidFill>
              </a:rPr>
              <a:t>2025</a:t>
            </a:r>
            <a:r>
              <a:rPr lang="en-US" sz="1500" dirty="0">
                <a:solidFill>
                  <a:schemeClr val="bg1"/>
                </a:solidFill>
                <a:latin typeface="+mj-lt"/>
              </a:rPr>
              <a:t>     </a:t>
            </a:r>
            <a:r>
              <a:rPr lang="en-US" sz="15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|</a:t>
            </a:r>
            <a:r>
              <a:rPr lang="en-US" sz="1500" dirty="0">
                <a:solidFill>
                  <a:schemeClr val="bg1"/>
                </a:solidFill>
                <a:latin typeface="+mj-lt"/>
              </a:rPr>
              <a:t>     </a:t>
            </a:r>
            <a:r>
              <a:rPr lang="en-US" sz="1500" b="1" dirty="0">
                <a:solidFill>
                  <a:schemeClr val="bg1"/>
                </a:solidFill>
              </a:rPr>
              <a:t>23</a:t>
            </a:r>
            <a:r>
              <a:rPr lang="en-US" sz="1500" dirty="0">
                <a:solidFill>
                  <a:schemeClr val="bg1"/>
                </a:solidFill>
                <a:latin typeface="+mj-lt"/>
              </a:rPr>
              <a:t> OTTOBRE </a:t>
            </a:r>
            <a:r>
              <a:rPr lang="en-US" sz="1500" b="1" dirty="0">
                <a:solidFill>
                  <a:schemeClr val="bg1"/>
                </a:solidFill>
              </a:rPr>
              <a:t>2025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4364426-A5A1-4153-BEC2-D74750A6E8EF}"/>
              </a:ext>
            </a:extLst>
          </p:cNvPr>
          <p:cNvCxnSpPr>
            <a:cxnSpLocks/>
          </p:cNvCxnSpPr>
          <p:nvPr/>
        </p:nvCxnSpPr>
        <p:spPr>
          <a:xfrm>
            <a:off x="443695" y="1296000"/>
            <a:ext cx="1130460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ED5253D3-DAD9-406A-826F-7A281C71A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16" y="248441"/>
            <a:ext cx="4160002" cy="936000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883F8113-14AF-48EF-A1E4-54E0FCB075F6}"/>
              </a:ext>
            </a:extLst>
          </p:cNvPr>
          <p:cNvSpPr txBox="1">
            <a:spLocks/>
          </p:cNvSpPr>
          <p:nvPr/>
        </p:nvSpPr>
        <p:spPr>
          <a:xfrm>
            <a:off x="-315350" y="306656"/>
            <a:ext cx="12191999" cy="873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2700"/>
              </a:lnSpc>
              <a:spcBef>
                <a:spcPts val="0"/>
              </a:spcBef>
            </a:pPr>
            <a:r>
              <a:rPr lang="it-IT" sz="3200" b="1" dirty="0">
                <a:solidFill>
                  <a:srgbClr val="0EBEB0"/>
                </a:solidFill>
                <a:latin typeface="+mn-lt"/>
                <a:ea typeface="+mn-ea"/>
                <a:cs typeface="Calibri Light" panose="020F0302020204030204" pitchFamily="34" charset="0"/>
              </a:rPr>
              <a:t>Partnership</a:t>
            </a:r>
            <a:r>
              <a:rPr lang="it-IT" sz="3200" dirty="0">
                <a:solidFill>
                  <a:srgbClr val="0EBEB0"/>
                </a:solidFill>
                <a:ea typeface="+mn-ea"/>
                <a:cs typeface="Calibri Light" panose="020F0302020204030204" pitchFamily="34" charset="0"/>
              </a:rPr>
              <a:t> nella filiera</a:t>
            </a:r>
            <a:br>
              <a:rPr lang="it-IT" sz="3200" dirty="0">
                <a:solidFill>
                  <a:srgbClr val="0EBEB0"/>
                </a:solidFill>
                <a:ea typeface="+mn-ea"/>
                <a:cs typeface="Calibri Light" panose="020F0302020204030204" pitchFamily="34" charset="0"/>
              </a:rPr>
            </a:br>
            <a:r>
              <a:rPr lang="it-IT" sz="3200" dirty="0">
                <a:solidFill>
                  <a:srgbClr val="0EBEB0"/>
                </a:solidFill>
                <a:ea typeface="+mn-ea"/>
                <a:cs typeface="Calibri Light" panose="020F0302020204030204" pitchFamily="34" charset="0"/>
              </a:rPr>
              <a:t>del </a:t>
            </a:r>
            <a:r>
              <a:rPr lang="it-IT" sz="3200" b="1" dirty="0" err="1">
                <a:solidFill>
                  <a:srgbClr val="0EBEB0"/>
                </a:solidFill>
                <a:latin typeface="+mn-lt"/>
                <a:ea typeface="+mn-ea"/>
                <a:cs typeface="Calibri Light" panose="020F0302020204030204" pitchFamily="34" charset="0"/>
              </a:rPr>
              <a:t>Customer</a:t>
            </a:r>
            <a:r>
              <a:rPr lang="it-IT" sz="3200" dirty="0">
                <a:solidFill>
                  <a:srgbClr val="0EBEB0"/>
                </a:solidFill>
                <a:ea typeface="+mn-ea"/>
                <a:cs typeface="Calibri Light" panose="020F0302020204030204" pitchFamily="34" charset="0"/>
              </a:rPr>
              <a:t> </a:t>
            </a:r>
            <a:r>
              <a:rPr lang="it-IT" sz="3200" b="1" dirty="0">
                <a:solidFill>
                  <a:srgbClr val="0EBEB0"/>
                </a:solidFill>
                <a:latin typeface="+mn-lt"/>
                <a:ea typeface="+mn-ea"/>
                <a:cs typeface="Calibri Light" panose="020F0302020204030204" pitchFamily="34" charset="0"/>
              </a:rPr>
              <a:t>Management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64A4D3DD-E8C9-4754-B558-2CEBEF5B94C6}"/>
              </a:ext>
            </a:extLst>
          </p:cNvPr>
          <p:cNvCxnSpPr/>
          <p:nvPr/>
        </p:nvCxnSpPr>
        <p:spPr>
          <a:xfrm>
            <a:off x="4936625" y="369683"/>
            <a:ext cx="0" cy="612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2896158E-0958-477E-8FF7-226795D28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115514" y="792507"/>
            <a:ext cx="2979377" cy="297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1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E454C914-0C4E-EE15-45D8-2C808AC39C06}"/>
              </a:ext>
            </a:extLst>
          </p:cNvPr>
          <p:cNvSpPr/>
          <p:nvPr/>
        </p:nvSpPr>
        <p:spPr>
          <a:xfrm>
            <a:off x="-1623255" y="2528000"/>
            <a:ext cx="16364858" cy="923498"/>
          </a:xfrm>
          <a:custGeom>
            <a:avLst/>
            <a:gdLst>
              <a:gd name="connsiteX0" fmla="*/ 0 w 16836571"/>
              <a:gd name="connsiteY0" fmla="*/ 1103086 h 1310156"/>
              <a:gd name="connsiteX1" fmla="*/ 1901371 w 16836571"/>
              <a:gd name="connsiteY1" fmla="*/ 783771 h 1310156"/>
              <a:gd name="connsiteX2" fmla="*/ 3614057 w 16836571"/>
              <a:gd name="connsiteY2" fmla="*/ 1291771 h 1310156"/>
              <a:gd name="connsiteX3" fmla="*/ 6567714 w 16836571"/>
              <a:gd name="connsiteY3" fmla="*/ 0 h 1310156"/>
              <a:gd name="connsiteX4" fmla="*/ 8527143 w 16836571"/>
              <a:gd name="connsiteY4" fmla="*/ 1291771 h 1310156"/>
              <a:gd name="connsiteX5" fmla="*/ 10776857 w 16836571"/>
              <a:gd name="connsiteY5" fmla="*/ 304800 h 1310156"/>
              <a:gd name="connsiteX6" fmla="*/ 13745028 w 16836571"/>
              <a:gd name="connsiteY6" fmla="*/ 1262743 h 1310156"/>
              <a:gd name="connsiteX7" fmla="*/ 16836571 w 16836571"/>
              <a:gd name="connsiteY7" fmla="*/ 283028 h 1310156"/>
              <a:gd name="connsiteX0" fmla="*/ 0 w 16836571"/>
              <a:gd name="connsiteY0" fmla="*/ 1132115 h 1340344"/>
              <a:gd name="connsiteX1" fmla="*/ 1901371 w 16836571"/>
              <a:gd name="connsiteY1" fmla="*/ 812800 h 1340344"/>
              <a:gd name="connsiteX2" fmla="*/ 3614057 w 16836571"/>
              <a:gd name="connsiteY2" fmla="*/ 1320800 h 1340344"/>
              <a:gd name="connsiteX3" fmla="*/ 6161314 w 16836571"/>
              <a:gd name="connsiteY3" fmla="*/ 0 h 1340344"/>
              <a:gd name="connsiteX4" fmla="*/ 8527143 w 16836571"/>
              <a:gd name="connsiteY4" fmla="*/ 1320800 h 1340344"/>
              <a:gd name="connsiteX5" fmla="*/ 10776857 w 16836571"/>
              <a:gd name="connsiteY5" fmla="*/ 333829 h 1340344"/>
              <a:gd name="connsiteX6" fmla="*/ 13745028 w 16836571"/>
              <a:gd name="connsiteY6" fmla="*/ 1291772 h 1340344"/>
              <a:gd name="connsiteX7" fmla="*/ 16836571 w 16836571"/>
              <a:gd name="connsiteY7" fmla="*/ 312057 h 1340344"/>
              <a:gd name="connsiteX0" fmla="*/ 0 w 16836571"/>
              <a:gd name="connsiteY0" fmla="*/ 1132118 h 1340347"/>
              <a:gd name="connsiteX1" fmla="*/ 1901371 w 16836571"/>
              <a:gd name="connsiteY1" fmla="*/ 812803 h 1340347"/>
              <a:gd name="connsiteX2" fmla="*/ 3614057 w 16836571"/>
              <a:gd name="connsiteY2" fmla="*/ 1320803 h 1340347"/>
              <a:gd name="connsiteX3" fmla="*/ 6161314 w 16836571"/>
              <a:gd name="connsiteY3" fmla="*/ 3 h 1340347"/>
              <a:gd name="connsiteX4" fmla="*/ 8265886 w 16836571"/>
              <a:gd name="connsiteY4" fmla="*/ 1306289 h 1340347"/>
              <a:gd name="connsiteX5" fmla="*/ 10776857 w 16836571"/>
              <a:gd name="connsiteY5" fmla="*/ 333832 h 1340347"/>
              <a:gd name="connsiteX6" fmla="*/ 13745028 w 16836571"/>
              <a:gd name="connsiteY6" fmla="*/ 1291775 h 1340347"/>
              <a:gd name="connsiteX7" fmla="*/ 16836571 w 16836571"/>
              <a:gd name="connsiteY7" fmla="*/ 312060 h 1340347"/>
              <a:gd name="connsiteX0" fmla="*/ 0 w 16836571"/>
              <a:gd name="connsiteY0" fmla="*/ 1132118 h 1465954"/>
              <a:gd name="connsiteX1" fmla="*/ 1901371 w 16836571"/>
              <a:gd name="connsiteY1" fmla="*/ 812803 h 1465954"/>
              <a:gd name="connsiteX2" fmla="*/ 3614057 w 16836571"/>
              <a:gd name="connsiteY2" fmla="*/ 1320803 h 1465954"/>
              <a:gd name="connsiteX3" fmla="*/ 6161314 w 16836571"/>
              <a:gd name="connsiteY3" fmla="*/ 3 h 1465954"/>
              <a:gd name="connsiteX4" fmla="*/ 8265886 w 16836571"/>
              <a:gd name="connsiteY4" fmla="*/ 1306289 h 1465954"/>
              <a:gd name="connsiteX5" fmla="*/ 10776857 w 16836571"/>
              <a:gd name="connsiteY5" fmla="*/ 333832 h 1465954"/>
              <a:gd name="connsiteX6" fmla="*/ 12990285 w 16836571"/>
              <a:gd name="connsiteY6" fmla="*/ 1465946 h 1465954"/>
              <a:gd name="connsiteX7" fmla="*/ 16836571 w 16836571"/>
              <a:gd name="connsiteY7" fmla="*/ 312060 h 1465954"/>
              <a:gd name="connsiteX0" fmla="*/ 0 w 16364858"/>
              <a:gd name="connsiteY0" fmla="*/ 1132118 h 1466407"/>
              <a:gd name="connsiteX1" fmla="*/ 1901371 w 16364858"/>
              <a:gd name="connsiteY1" fmla="*/ 812803 h 1466407"/>
              <a:gd name="connsiteX2" fmla="*/ 3614057 w 16364858"/>
              <a:gd name="connsiteY2" fmla="*/ 1320803 h 1466407"/>
              <a:gd name="connsiteX3" fmla="*/ 6161314 w 16364858"/>
              <a:gd name="connsiteY3" fmla="*/ 3 h 1466407"/>
              <a:gd name="connsiteX4" fmla="*/ 8265886 w 16364858"/>
              <a:gd name="connsiteY4" fmla="*/ 1306289 h 1466407"/>
              <a:gd name="connsiteX5" fmla="*/ 10776857 w 16364858"/>
              <a:gd name="connsiteY5" fmla="*/ 333832 h 1466407"/>
              <a:gd name="connsiteX6" fmla="*/ 12990285 w 16364858"/>
              <a:gd name="connsiteY6" fmla="*/ 1465946 h 1466407"/>
              <a:gd name="connsiteX7" fmla="*/ 16364858 w 16364858"/>
              <a:gd name="connsiteY7" fmla="*/ 174174 h 1466407"/>
              <a:gd name="connsiteX0" fmla="*/ 0 w 16364858"/>
              <a:gd name="connsiteY0" fmla="*/ 1134380 h 1468692"/>
              <a:gd name="connsiteX1" fmla="*/ 1901371 w 16364858"/>
              <a:gd name="connsiteY1" fmla="*/ 815065 h 1468692"/>
              <a:gd name="connsiteX2" fmla="*/ 3614057 w 16364858"/>
              <a:gd name="connsiteY2" fmla="*/ 1323065 h 1468692"/>
              <a:gd name="connsiteX3" fmla="*/ 6161314 w 16364858"/>
              <a:gd name="connsiteY3" fmla="*/ 2265 h 1468692"/>
              <a:gd name="connsiteX4" fmla="*/ 8418286 w 16364858"/>
              <a:gd name="connsiteY4" fmla="*/ 989237 h 1468692"/>
              <a:gd name="connsiteX5" fmla="*/ 10776857 w 16364858"/>
              <a:gd name="connsiteY5" fmla="*/ 336094 h 1468692"/>
              <a:gd name="connsiteX6" fmla="*/ 12990285 w 16364858"/>
              <a:gd name="connsiteY6" fmla="*/ 1468208 h 1468692"/>
              <a:gd name="connsiteX7" fmla="*/ 16364858 w 16364858"/>
              <a:gd name="connsiteY7" fmla="*/ 176436 h 1468692"/>
              <a:gd name="connsiteX0" fmla="*/ 0 w 16364858"/>
              <a:gd name="connsiteY0" fmla="*/ 975063 h 1309375"/>
              <a:gd name="connsiteX1" fmla="*/ 1901371 w 16364858"/>
              <a:gd name="connsiteY1" fmla="*/ 655748 h 1309375"/>
              <a:gd name="connsiteX2" fmla="*/ 3614057 w 16364858"/>
              <a:gd name="connsiteY2" fmla="*/ 1163748 h 1309375"/>
              <a:gd name="connsiteX3" fmla="*/ 5958114 w 16364858"/>
              <a:gd name="connsiteY3" fmla="*/ 2605 h 1309375"/>
              <a:gd name="connsiteX4" fmla="*/ 8418286 w 16364858"/>
              <a:gd name="connsiteY4" fmla="*/ 829920 h 1309375"/>
              <a:gd name="connsiteX5" fmla="*/ 10776857 w 16364858"/>
              <a:gd name="connsiteY5" fmla="*/ 176777 h 1309375"/>
              <a:gd name="connsiteX6" fmla="*/ 12990285 w 16364858"/>
              <a:gd name="connsiteY6" fmla="*/ 1308891 h 1309375"/>
              <a:gd name="connsiteX7" fmla="*/ 16364858 w 16364858"/>
              <a:gd name="connsiteY7" fmla="*/ 17119 h 1309375"/>
              <a:gd name="connsiteX0" fmla="*/ 0 w 16364858"/>
              <a:gd name="connsiteY0" fmla="*/ 976106 h 1310418"/>
              <a:gd name="connsiteX1" fmla="*/ 1901371 w 16364858"/>
              <a:gd name="connsiteY1" fmla="*/ 656791 h 1310418"/>
              <a:gd name="connsiteX2" fmla="*/ 3947886 w 16364858"/>
              <a:gd name="connsiteY2" fmla="*/ 1230106 h 1310418"/>
              <a:gd name="connsiteX3" fmla="*/ 5958114 w 16364858"/>
              <a:gd name="connsiteY3" fmla="*/ 3648 h 1310418"/>
              <a:gd name="connsiteX4" fmla="*/ 8418286 w 16364858"/>
              <a:gd name="connsiteY4" fmla="*/ 830963 h 1310418"/>
              <a:gd name="connsiteX5" fmla="*/ 10776857 w 16364858"/>
              <a:gd name="connsiteY5" fmla="*/ 177820 h 1310418"/>
              <a:gd name="connsiteX6" fmla="*/ 12990285 w 16364858"/>
              <a:gd name="connsiteY6" fmla="*/ 1309934 h 1310418"/>
              <a:gd name="connsiteX7" fmla="*/ 16364858 w 16364858"/>
              <a:gd name="connsiteY7" fmla="*/ 18162 h 1310418"/>
              <a:gd name="connsiteX0" fmla="*/ 0 w 16364858"/>
              <a:gd name="connsiteY0" fmla="*/ 976106 h 1310418"/>
              <a:gd name="connsiteX1" fmla="*/ 1872342 w 16364858"/>
              <a:gd name="connsiteY1" fmla="*/ 322962 h 1310418"/>
              <a:gd name="connsiteX2" fmla="*/ 3947886 w 16364858"/>
              <a:gd name="connsiteY2" fmla="*/ 1230106 h 1310418"/>
              <a:gd name="connsiteX3" fmla="*/ 5958114 w 16364858"/>
              <a:gd name="connsiteY3" fmla="*/ 3648 h 1310418"/>
              <a:gd name="connsiteX4" fmla="*/ 8418286 w 16364858"/>
              <a:gd name="connsiteY4" fmla="*/ 830963 h 1310418"/>
              <a:gd name="connsiteX5" fmla="*/ 10776857 w 16364858"/>
              <a:gd name="connsiteY5" fmla="*/ 177820 h 1310418"/>
              <a:gd name="connsiteX6" fmla="*/ 12990285 w 16364858"/>
              <a:gd name="connsiteY6" fmla="*/ 1309934 h 1310418"/>
              <a:gd name="connsiteX7" fmla="*/ 16364858 w 16364858"/>
              <a:gd name="connsiteY7" fmla="*/ 18162 h 1310418"/>
              <a:gd name="connsiteX0" fmla="*/ 0 w 16364858"/>
              <a:gd name="connsiteY0" fmla="*/ 973840 h 1308152"/>
              <a:gd name="connsiteX1" fmla="*/ 1872342 w 16364858"/>
              <a:gd name="connsiteY1" fmla="*/ 320696 h 1308152"/>
              <a:gd name="connsiteX2" fmla="*/ 3839029 w 16364858"/>
              <a:gd name="connsiteY2" fmla="*/ 1068183 h 1308152"/>
              <a:gd name="connsiteX3" fmla="*/ 5958114 w 16364858"/>
              <a:gd name="connsiteY3" fmla="*/ 1382 h 1308152"/>
              <a:gd name="connsiteX4" fmla="*/ 8418286 w 16364858"/>
              <a:gd name="connsiteY4" fmla="*/ 828697 h 1308152"/>
              <a:gd name="connsiteX5" fmla="*/ 10776857 w 16364858"/>
              <a:gd name="connsiteY5" fmla="*/ 175554 h 1308152"/>
              <a:gd name="connsiteX6" fmla="*/ 12990285 w 16364858"/>
              <a:gd name="connsiteY6" fmla="*/ 1307668 h 1308152"/>
              <a:gd name="connsiteX7" fmla="*/ 16364858 w 16364858"/>
              <a:gd name="connsiteY7" fmla="*/ 15896 h 130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64858" h="1308152">
                <a:moveTo>
                  <a:pt x="0" y="973840"/>
                </a:moveTo>
                <a:cubicBezTo>
                  <a:pt x="649514" y="798458"/>
                  <a:pt x="1232504" y="304972"/>
                  <a:pt x="1872342" y="320696"/>
                </a:cubicBezTo>
                <a:cubicBezTo>
                  <a:pt x="2512180" y="336420"/>
                  <a:pt x="3158067" y="1121402"/>
                  <a:pt x="3839029" y="1068183"/>
                </a:cubicBezTo>
                <a:cubicBezTo>
                  <a:pt x="4519991" y="1014964"/>
                  <a:pt x="5194904" y="41296"/>
                  <a:pt x="5958114" y="1382"/>
                </a:cubicBezTo>
                <a:cubicBezTo>
                  <a:pt x="6721324" y="-38532"/>
                  <a:pt x="7615162" y="799668"/>
                  <a:pt x="8418286" y="828697"/>
                </a:cubicBezTo>
                <a:cubicBezTo>
                  <a:pt x="9221410" y="857726"/>
                  <a:pt x="10014857" y="95726"/>
                  <a:pt x="10776857" y="175554"/>
                </a:cubicBezTo>
                <a:cubicBezTo>
                  <a:pt x="11538857" y="255382"/>
                  <a:pt x="12058952" y="1334278"/>
                  <a:pt x="12990285" y="1307668"/>
                </a:cubicBezTo>
                <a:cubicBezTo>
                  <a:pt x="13921619" y="1281058"/>
                  <a:pt x="15820572" y="187648"/>
                  <a:pt x="16364858" y="15896"/>
                </a:cubicBezTo>
              </a:path>
            </a:pathLst>
          </a:custGeom>
          <a:noFill/>
          <a:ln w="9525">
            <a:solidFill>
              <a:srgbClr val="20B0A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5" name="Connettore 1 4">
            <a:extLst>
              <a:ext uri="{FF2B5EF4-FFF2-40B4-BE49-F238E27FC236}">
                <a16:creationId xmlns:a16="http://schemas.microsoft.com/office/drawing/2014/main" id="{6C476B37-8B1D-4DB6-94AB-D3A44E2A088C}"/>
              </a:ext>
            </a:extLst>
          </p:cNvPr>
          <p:cNvCxnSpPr>
            <a:cxnSpLocks/>
          </p:cNvCxnSpPr>
          <p:nvPr/>
        </p:nvCxnSpPr>
        <p:spPr>
          <a:xfrm>
            <a:off x="8407" y="760194"/>
            <a:ext cx="1217518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3" name="Titolo 1">
            <a:extLst>
              <a:ext uri="{FF2B5EF4-FFF2-40B4-BE49-F238E27FC236}">
                <a16:creationId xmlns:a16="http://schemas.microsoft.com/office/drawing/2014/main" id="{531975AA-0855-467C-AD47-0865F249BC4F}"/>
              </a:ext>
            </a:extLst>
          </p:cNvPr>
          <p:cNvSpPr txBox="1">
            <a:spLocks/>
          </p:cNvSpPr>
          <p:nvPr/>
        </p:nvSpPr>
        <p:spPr>
          <a:xfrm>
            <a:off x="5404466" y="351792"/>
            <a:ext cx="5871181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PROGETTO 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GRUPPO BANCARIO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  <a:ea typeface="+mn-ea"/>
                <a:cs typeface="+mn-cs"/>
              </a:rPr>
              <a:t> |</a:t>
            </a:r>
            <a:r>
              <a:rPr lang="it-IT" sz="1500" dirty="0">
                <a:solidFill>
                  <a:srgbClr val="00AAEE"/>
                </a:solidFill>
                <a:latin typeface="Calibri" panose="020F0502020204030204"/>
                <a:ea typeface="+mn-ea"/>
                <a:cs typeface="+mn-cs"/>
              </a:rPr>
              <a:t>    </a:t>
            </a:r>
            <a:r>
              <a:rPr lang="it-IT" sz="1500" b="1" dirty="0">
                <a:solidFill>
                  <a:srgbClr val="0EB9AB"/>
                </a:solidFill>
                <a:latin typeface="Calibri" panose="020F0502020204030204"/>
                <a:ea typeface="+mn-ea"/>
                <a:cs typeface="+mn-cs"/>
              </a:rPr>
              <a:t>TIMELINE</a:t>
            </a:r>
            <a:endParaRPr lang="it-IT" sz="1500" dirty="0">
              <a:solidFill>
                <a:srgbClr val="0EB9AB"/>
              </a:solidFill>
              <a:ea typeface="+mn-ea"/>
              <a:cs typeface="+mn-cs"/>
            </a:endParaRP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66A2FB0F-E137-43D7-BABB-644799504C58}"/>
              </a:ext>
            </a:extLst>
          </p:cNvPr>
          <p:cNvGrpSpPr/>
          <p:nvPr/>
        </p:nvGrpSpPr>
        <p:grpSpPr>
          <a:xfrm>
            <a:off x="428401" y="313662"/>
            <a:ext cx="1823727" cy="278104"/>
            <a:chOff x="428401" y="313662"/>
            <a:chExt cx="1823727" cy="278104"/>
          </a:xfrm>
        </p:grpSpPr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39C1172F-E4FC-4BC6-A2DF-9DB0F5FFC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01" y="350820"/>
              <a:ext cx="1134585" cy="224080"/>
            </a:xfrm>
            <a:prstGeom prst="rect">
              <a:avLst/>
            </a:prstGeom>
          </p:spPr>
        </p:pic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03825919-E3D6-4A31-A94C-74612BC69540}"/>
                </a:ext>
              </a:extLst>
            </p:cNvPr>
            <p:cNvGrpSpPr/>
            <p:nvPr/>
          </p:nvGrpSpPr>
          <p:grpSpPr>
            <a:xfrm>
              <a:off x="1728132" y="313662"/>
              <a:ext cx="523996" cy="278104"/>
              <a:chOff x="10204238" y="658515"/>
              <a:chExt cx="523996" cy="278104"/>
            </a:xfrm>
          </p:grpSpPr>
          <p:pic>
            <p:nvPicPr>
              <p:cNvPr id="51" name="Picture 2">
                <a:extLst>
                  <a:ext uri="{FF2B5EF4-FFF2-40B4-BE49-F238E27FC236}">
                    <a16:creationId xmlns:a16="http://schemas.microsoft.com/office/drawing/2014/main" id="{100CC2E0-C91C-45D1-99FF-808147016D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10374135" y="658515"/>
                <a:ext cx="354099" cy="278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" name="Connettore diritto 51">
                <a:extLst>
                  <a:ext uri="{FF2B5EF4-FFF2-40B4-BE49-F238E27FC236}">
                    <a16:creationId xmlns:a16="http://schemas.microsoft.com/office/drawing/2014/main" id="{02B2729F-E89A-4AE0-AF49-3728D8305F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4238" y="691291"/>
                <a:ext cx="0" cy="203007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C914C9D2-F087-38B1-3635-AB8B1B65336B}"/>
              </a:ext>
            </a:extLst>
          </p:cNvPr>
          <p:cNvGrpSpPr/>
          <p:nvPr/>
        </p:nvGrpSpPr>
        <p:grpSpPr>
          <a:xfrm>
            <a:off x="857376" y="2481337"/>
            <a:ext cx="1520093" cy="3234399"/>
            <a:chOff x="857376" y="1445412"/>
            <a:chExt cx="1520093" cy="3234399"/>
          </a:xfrm>
        </p:grpSpPr>
        <p:sp>
          <p:nvSpPr>
            <p:cNvPr id="163" name="Rettangolo con angoli arrotondati 162">
              <a:extLst>
                <a:ext uri="{FF2B5EF4-FFF2-40B4-BE49-F238E27FC236}">
                  <a16:creationId xmlns:a16="http://schemas.microsoft.com/office/drawing/2014/main" id="{A7248040-7A96-4CED-B5AF-0D432E000CEE}"/>
                </a:ext>
              </a:extLst>
            </p:cNvPr>
            <p:cNvSpPr/>
            <p:nvPr/>
          </p:nvSpPr>
          <p:spPr>
            <a:xfrm>
              <a:off x="859966" y="2555811"/>
              <a:ext cx="1514915" cy="2124000"/>
            </a:xfrm>
            <a:prstGeom prst="roundRect">
              <a:avLst/>
            </a:prstGeom>
            <a:solidFill>
              <a:schemeClr val="bg1"/>
            </a:solidFill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3">
              <a:extLst>
                <a:ext uri="{FF2B5EF4-FFF2-40B4-BE49-F238E27FC236}">
                  <a16:creationId xmlns:a16="http://schemas.microsoft.com/office/drawing/2014/main" id="{5D50652D-01A5-453E-BCBA-C87D9F6C9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702" y="1445412"/>
              <a:ext cx="1353442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01" name="Ovale 200">
              <a:extLst>
                <a:ext uri="{FF2B5EF4-FFF2-40B4-BE49-F238E27FC236}">
                  <a16:creationId xmlns:a16="http://schemas.microsoft.com/office/drawing/2014/main" id="{E7E5168C-12DD-489D-87B4-51A2D1DA2C9F}"/>
                </a:ext>
              </a:extLst>
            </p:cNvPr>
            <p:cNvSpPr/>
            <p:nvPr/>
          </p:nvSpPr>
          <p:spPr>
            <a:xfrm>
              <a:off x="1104680" y="1610357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Subtitle 2">
              <a:extLst>
                <a:ext uri="{FF2B5EF4-FFF2-40B4-BE49-F238E27FC236}">
                  <a16:creationId xmlns:a16="http://schemas.microsoft.com/office/drawing/2014/main" id="{7C13733A-6235-47E2-A84A-CA6918BCEA32}"/>
                </a:ext>
              </a:extLst>
            </p:cNvPr>
            <p:cNvSpPr txBox="1">
              <a:spLocks/>
            </p:cNvSpPr>
            <p:nvPr/>
          </p:nvSpPr>
          <p:spPr>
            <a:xfrm>
              <a:off x="857376" y="3384000"/>
              <a:ext cx="1520093" cy="92589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Prima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presentazione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di </a:t>
              </a:r>
              <a:r>
                <a:rPr lang="it-IT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LiveHelp</a:t>
              </a: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a </a:t>
              </a:r>
              <a:r>
                <a:rPr lang="it-IT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Covercare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(da remoto)</a:t>
              </a:r>
              <a:endParaRPr kumimoji="0" lang="it-IT" sz="140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9" name="Ovale 158">
              <a:extLst>
                <a:ext uri="{FF2B5EF4-FFF2-40B4-BE49-F238E27FC236}">
                  <a16:creationId xmlns:a16="http://schemas.microsoft.com/office/drawing/2014/main" id="{477126A7-AA90-4276-812D-6B30963BCABB}"/>
                </a:ext>
              </a:extLst>
            </p:cNvPr>
            <p:cNvSpPr/>
            <p:nvPr/>
          </p:nvSpPr>
          <p:spPr>
            <a:xfrm>
              <a:off x="1104680" y="1610357"/>
              <a:ext cx="1025485" cy="1025485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000" t="5000" r="2000" b="-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Rettangolo con angoli arrotondati 156">
              <a:extLst>
                <a:ext uri="{FF2B5EF4-FFF2-40B4-BE49-F238E27FC236}">
                  <a16:creationId xmlns:a16="http://schemas.microsoft.com/office/drawing/2014/main" id="{6E33A916-9A5D-4A6D-80E9-CC24743A5535}"/>
                </a:ext>
              </a:extLst>
            </p:cNvPr>
            <p:cNvSpPr/>
            <p:nvPr/>
          </p:nvSpPr>
          <p:spPr>
            <a:xfrm>
              <a:off x="981243" y="2733362"/>
              <a:ext cx="1272358" cy="468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MAGGIO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2024</a:t>
              </a: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03275007-E939-48FF-8ECE-95F79B4B63B1}"/>
                </a:ext>
              </a:extLst>
            </p:cNvPr>
            <p:cNvSpPr/>
            <p:nvPr/>
          </p:nvSpPr>
          <p:spPr>
            <a:xfrm>
              <a:off x="1007666" y="1445412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F3216B95-43A1-CA33-7C85-CA574557E268}"/>
              </a:ext>
            </a:extLst>
          </p:cNvPr>
          <p:cNvGrpSpPr/>
          <p:nvPr/>
        </p:nvGrpSpPr>
        <p:grpSpPr>
          <a:xfrm>
            <a:off x="2653493" y="2154303"/>
            <a:ext cx="1520093" cy="3234399"/>
            <a:chOff x="2653493" y="1445412"/>
            <a:chExt cx="1520093" cy="3234399"/>
          </a:xfrm>
        </p:grpSpPr>
        <p:sp>
          <p:nvSpPr>
            <p:cNvPr id="65" name="Rettangolo con angoli arrotondati 64">
              <a:extLst>
                <a:ext uri="{FF2B5EF4-FFF2-40B4-BE49-F238E27FC236}">
                  <a16:creationId xmlns:a16="http://schemas.microsoft.com/office/drawing/2014/main" id="{52016B87-4504-417B-B957-7A9055330865}"/>
                </a:ext>
              </a:extLst>
            </p:cNvPr>
            <p:cNvSpPr>
              <a:spLocks/>
            </p:cNvSpPr>
            <p:nvPr/>
          </p:nvSpPr>
          <p:spPr>
            <a:xfrm>
              <a:off x="2656082" y="2555811"/>
              <a:ext cx="1514915" cy="2124000"/>
            </a:xfrm>
            <a:prstGeom prst="roundRect">
              <a:avLst/>
            </a:prstGeom>
            <a:solidFill>
              <a:schemeClr val="bg1"/>
            </a:solidFill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Subtitle 2">
              <a:extLst>
                <a:ext uri="{FF2B5EF4-FFF2-40B4-BE49-F238E27FC236}">
                  <a16:creationId xmlns:a16="http://schemas.microsoft.com/office/drawing/2014/main" id="{2FEFE5C7-0E5E-4D87-8C9F-8D3FFAD87FD2}"/>
                </a:ext>
              </a:extLst>
            </p:cNvPr>
            <p:cNvSpPr txBox="1">
              <a:spLocks/>
            </p:cNvSpPr>
            <p:nvPr/>
          </p:nvSpPr>
          <p:spPr>
            <a:xfrm>
              <a:off x="2653493" y="3384000"/>
              <a:ext cx="1520093" cy="92589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Primo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incontro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LiveHelp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e </a:t>
              </a:r>
              <a:r>
                <a:rPr lang="it-IT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Covercare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(dal vivo)</a:t>
              </a:r>
              <a:endPara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64" name="Freeform 3">
              <a:extLst>
                <a:ext uri="{FF2B5EF4-FFF2-40B4-BE49-F238E27FC236}">
                  <a16:creationId xmlns:a16="http://schemas.microsoft.com/office/drawing/2014/main" id="{A02A5B4C-1FE4-49AF-A937-48E7B2841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818" y="1445412"/>
              <a:ext cx="1353442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8A7495B7-ED90-4FE9-ABA5-9C8B36670822}"/>
                </a:ext>
              </a:extLst>
            </p:cNvPr>
            <p:cNvSpPr/>
            <p:nvPr/>
          </p:nvSpPr>
          <p:spPr>
            <a:xfrm>
              <a:off x="2904001" y="1596480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3430EF5E-3BCB-4708-8EA8-496055FD59BC}"/>
                </a:ext>
              </a:extLst>
            </p:cNvPr>
            <p:cNvSpPr/>
            <p:nvPr/>
          </p:nvSpPr>
          <p:spPr>
            <a:xfrm>
              <a:off x="2992990" y="1685468"/>
              <a:ext cx="847508" cy="847509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t="2000" b="-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FE9EF002-6982-446D-9A08-741B3FC6ED42}"/>
                </a:ext>
              </a:extLst>
            </p:cNvPr>
            <p:cNvSpPr/>
            <p:nvPr/>
          </p:nvSpPr>
          <p:spPr>
            <a:xfrm>
              <a:off x="2777361" y="2733362"/>
              <a:ext cx="1272358" cy="468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GIUGNO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2024</a:t>
              </a:r>
            </a:p>
          </p:txBody>
        </p:sp>
        <p:sp>
          <p:nvSpPr>
            <p:cNvPr id="204" name="Ovale 203">
              <a:extLst>
                <a:ext uri="{FF2B5EF4-FFF2-40B4-BE49-F238E27FC236}">
                  <a16:creationId xmlns:a16="http://schemas.microsoft.com/office/drawing/2014/main" id="{5F4C8B5C-28EB-4649-853E-03F331E28BC5}"/>
                </a:ext>
              </a:extLst>
            </p:cNvPr>
            <p:cNvSpPr/>
            <p:nvPr/>
          </p:nvSpPr>
          <p:spPr>
            <a:xfrm>
              <a:off x="2796433" y="1445412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85" name="Gruppo 84">
            <a:extLst>
              <a:ext uri="{FF2B5EF4-FFF2-40B4-BE49-F238E27FC236}">
                <a16:creationId xmlns:a16="http://schemas.microsoft.com/office/drawing/2014/main" id="{BC1C08F8-538C-C608-4E21-DC9852EAEA93}"/>
              </a:ext>
            </a:extLst>
          </p:cNvPr>
          <p:cNvGrpSpPr/>
          <p:nvPr/>
        </p:nvGrpSpPr>
        <p:grpSpPr>
          <a:xfrm>
            <a:off x="4442045" y="2000994"/>
            <a:ext cx="1520093" cy="2838399"/>
            <a:chOff x="4442045" y="1445412"/>
            <a:chExt cx="1520093" cy="2838399"/>
          </a:xfrm>
        </p:grpSpPr>
        <p:sp>
          <p:nvSpPr>
            <p:cNvPr id="181" name="Rettangolo con angoli arrotondati 180">
              <a:extLst>
                <a:ext uri="{FF2B5EF4-FFF2-40B4-BE49-F238E27FC236}">
                  <a16:creationId xmlns:a16="http://schemas.microsoft.com/office/drawing/2014/main" id="{B3492A26-B53E-43E8-9C23-16743F391807}"/>
                </a:ext>
              </a:extLst>
            </p:cNvPr>
            <p:cNvSpPr/>
            <p:nvPr/>
          </p:nvSpPr>
          <p:spPr>
            <a:xfrm>
              <a:off x="4444634" y="2555811"/>
              <a:ext cx="1514915" cy="1728000"/>
            </a:xfrm>
            <a:prstGeom prst="roundRect">
              <a:avLst/>
            </a:prstGeom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Subtitle 2">
              <a:extLst>
                <a:ext uri="{FF2B5EF4-FFF2-40B4-BE49-F238E27FC236}">
                  <a16:creationId xmlns:a16="http://schemas.microsoft.com/office/drawing/2014/main" id="{7C6ED5CF-5218-4911-A03E-4E64028AF571}"/>
                </a:ext>
              </a:extLst>
            </p:cNvPr>
            <p:cNvSpPr txBox="1">
              <a:spLocks/>
            </p:cNvSpPr>
            <p:nvPr/>
          </p:nvSpPr>
          <p:spPr>
            <a:xfrm>
              <a:off x="4442045" y="3384000"/>
              <a:ext cx="1520093" cy="42575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Kickoff 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progetto</a:t>
              </a:r>
              <a:endPara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80" name="Freeform 3">
              <a:extLst>
                <a:ext uri="{FF2B5EF4-FFF2-40B4-BE49-F238E27FC236}">
                  <a16:creationId xmlns:a16="http://schemas.microsoft.com/office/drawing/2014/main" id="{180218DF-F922-4A55-A01D-EC067D1A6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371" y="1445412"/>
              <a:ext cx="1353442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77" name="Ovale 176">
              <a:extLst>
                <a:ext uri="{FF2B5EF4-FFF2-40B4-BE49-F238E27FC236}">
                  <a16:creationId xmlns:a16="http://schemas.microsoft.com/office/drawing/2014/main" id="{35DAD8D3-59C9-4539-8F09-0B49B47CC880}"/>
                </a:ext>
              </a:extLst>
            </p:cNvPr>
            <p:cNvSpPr/>
            <p:nvPr/>
          </p:nvSpPr>
          <p:spPr>
            <a:xfrm>
              <a:off x="4692554" y="1596480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vale 177">
              <a:extLst>
                <a:ext uri="{FF2B5EF4-FFF2-40B4-BE49-F238E27FC236}">
                  <a16:creationId xmlns:a16="http://schemas.microsoft.com/office/drawing/2014/main" id="{33E9F962-7FE1-4EC1-8670-7C9D8C3963D1}"/>
                </a:ext>
              </a:extLst>
            </p:cNvPr>
            <p:cNvSpPr/>
            <p:nvPr/>
          </p:nvSpPr>
          <p:spPr>
            <a:xfrm>
              <a:off x="4781542" y="1685468"/>
              <a:ext cx="847509" cy="847509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 l="2000" t="2000" r="2000" b="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Rettangolo con angoli arrotondati 174">
              <a:extLst>
                <a:ext uri="{FF2B5EF4-FFF2-40B4-BE49-F238E27FC236}">
                  <a16:creationId xmlns:a16="http://schemas.microsoft.com/office/drawing/2014/main" id="{B5A289D9-991E-4A77-92A3-64ED21E731F9}"/>
                </a:ext>
              </a:extLst>
            </p:cNvPr>
            <p:cNvSpPr/>
            <p:nvPr/>
          </p:nvSpPr>
          <p:spPr>
            <a:xfrm>
              <a:off x="4565912" y="2733362"/>
              <a:ext cx="1272357" cy="468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SETTEMBRE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2024</a:t>
              </a:r>
            </a:p>
          </p:txBody>
        </p:sp>
        <p:sp>
          <p:nvSpPr>
            <p:cNvPr id="205" name="Ovale 204">
              <a:extLst>
                <a:ext uri="{FF2B5EF4-FFF2-40B4-BE49-F238E27FC236}">
                  <a16:creationId xmlns:a16="http://schemas.microsoft.com/office/drawing/2014/main" id="{1C60BC27-5E0A-4757-957F-EFD2F894FEB1}"/>
                </a:ext>
              </a:extLst>
            </p:cNvPr>
            <p:cNvSpPr/>
            <p:nvPr/>
          </p:nvSpPr>
          <p:spPr>
            <a:xfrm>
              <a:off x="4585200" y="1445412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3ACAD446-BCAE-8EF7-3AFE-BD3D58553F1A}"/>
              </a:ext>
            </a:extLst>
          </p:cNvPr>
          <p:cNvGrpSpPr/>
          <p:nvPr/>
        </p:nvGrpSpPr>
        <p:grpSpPr>
          <a:xfrm>
            <a:off x="6223033" y="2429252"/>
            <a:ext cx="1520093" cy="3342399"/>
            <a:chOff x="6223033" y="1445412"/>
            <a:chExt cx="1520093" cy="3342399"/>
          </a:xfrm>
        </p:grpSpPr>
        <p:sp>
          <p:nvSpPr>
            <p:cNvPr id="172" name="Rettangolo con angoli arrotondati 171">
              <a:extLst>
                <a:ext uri="{FF2B5EF4-FFF2-40B4-BE49-F238E27FC236}">
                  <a16:creationId xmlns:a16="http://schemas.microsoft.com/office/drawing/2014/main" id="{B3ED85F5-7A9D-4756-95A9-22E1C150405E}"/>
                </a:ext>
              </a:extLst>
            </p:cNvPr>
            <p:cNvSpPr/>
            <p:nvPr/>
          </p:nvSpPr>
          <p:spPr>
            <a:xfrm>
              <a:off x="6225622" y="2555811"/>
              <a:ext cx="1514915" cy="2232000"/>
            </a:xfrm>
            <a:prstGeom prst="roundRect">
              <a:avLst/>
            </a:prstGeom>
            <a:solidFill>
              <a:schemeClr val="bg1"/>
            </a:solidFill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Subtitle 2">
              <a:extLst>
                <a:ext uri="{FF2B5EF4-FFF2-40B4-BE49-F238E27FC236}">
                  <a16:creationId xmlns:a16="http://schemas.microsoft.com/office/drawing/2014/main" id="{7A3DB115-F8FC-4613-820F-15A0CE0E658A}"/>
                </a:ext>
              </a:extLst>
            </p:cNvPr>
            <p:cNvSpPr txBox="1">
              <a:spLocks/>
            </p:cNvSpPr>
            <p:nvPr/>
          </p:nvSpPr>
          <p:spPr>
            <a:xfrm>
              <a:off x="6223033" y="3384000"/>
              <a:ext cx="1520093" cy="109260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Formazione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operatori 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Call Center 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Covercare</a:t>
              </a: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e avvio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fase</a:t>
              </a: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 «</a:t>
              </a: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pilota</a:t>
              </a: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»</a:t>
              </a:r>
              <a:endPara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71" name="Freeform 3">
              <a:extLst>
                <a:ext uri="{FF2B5EF4-FFF2-40B4-BE49-F238E27FC236}">
                  <a16:creationId xmlns:a16="http://schemas.microsoft.com/office/drawing/2014/main" id="{42F50E25-5B44-401D-B06C-42A6D5166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6359" y="1445412"/>
              <a:ext cx="1353442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68" name="Ovale 167">
              <a:extLst>
                <a:ext uri="{FF2B5EF4-FFF2-40B4-BE49-F238E27FC236}">
                  <a16:creationId xmlns:a16="http://schemas.microsoft.com/office/drawing/2014/main" id="{3C74FE0A-4DEF-40B1-A412-20B765E2FCC9}"/>
                </a:ext>
              </a:extLst>
            </p:cNvPr>
            <p:cNvSpPr/>
            <p:nvPr/>
          </p:nvSpPr>
          <p:spPr>
            <a:xfrm>
              <a:off x="6473542" y="1596480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e 168">
              <a:extLst>
                <a:ext uri="{FF2B5EF4-FFF2-40B4-BE49-F238E27FC236}">
                  <a16:creationId xmlns:a16="http://schemas.microsoft.com/office/drawing/2014/main" id="{FD26414A-1EFF-47C6-B811-C5FD8CE71880}"/>
                </a:ext>
              </a:extLst>
            </p:cNvPr>
            <p:cNvSpPr/>
            <p:nvPr/>
          </p:nvSpPr>
          <p:spPr>
            <a:xfrm>
              <a:off x="6562530" y="1685468"/>
              <a:ext cx="847509" cy="847509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ttangolo con angoli arrotondati 165">
              <a:extLst>
                <a:ext uri="{FF2B5EF4-FFF2-40B4-BE49-F238E27FC236}">
                  <a16:creationId xmlns:a16="http://schemas.microsoft.com/office/drawing/2014/main" id="{125AD1FB-1A38-45C6-B814-6D1E9FF03AF0}"/>
                </a:ext>
              </a:extLst>
            </p:cNvPr>
            <p:cNvSpPr/>
            <p:nvPr/>
          </p:nvSpPr>
          <p:spPr>
            <a:xfrm>
              <a:off x="6346902" y="2733362"/>
              <a:ext cx="1272357" cy="468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NOVEMBRE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2024</a:t>
              </a:r>
            </a:p>
          </p:txBody>
        </p:sp>
        <p:sp>
          <p:nvSpPr>
            <p:cNvPr id="206" name="Ovale 205">
              <a:extLst>
                <a:ext uri="{FF2B5EF4-FFF2-40B4-BE49-F238E27FC236}">
                  <a16:creationId xmlns:a16="http://schemas.microsoft.com/office/drawing/2014/main" id="{836C75CB-B92A-4B8C-BC4C-E5AF60AE348E}"/>
                </a:ext>
              </a:extLst>
            </p:cNvPr>
            <p:cNvSpPr/>
            <p:nvPr/>
          </p:nvSpPr>
          <p:spPr>
            <a:xfrm>
              <a:off x="6373967" y="1445412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DFDA64EF-5F53-3F9C-785A-3B8F09B5D07D}"/>
              </a:ext>
            </a:extLst>
          </p:cNvPr>
          <p:cNvGrpSpPr/>
          <p:nvPr/>
        </p:nvGrpSpPr>
        <p:grpSpPr>
          <a:xfrm>
            <a:off x="8009105" y="1965462"/>
            <a:ext cx="1520092" cy="3091200"/>
            <a:chOff x="8009105" y="1444611"/>
            <a:chExt cx="1520092" cy="3091200"/>
          </a:xfrm>
        </p:grpSpPr>
        <p:sp>
          <p:nvSpPr>
            <p:cNvPr id="190" name="Rettangolo con angoli arrotondati 189">
              <a:extLst>
                <a:ext uri="{FF2B5EF4-FFF2-40B4-BE49-F238E27FC236}">
                  <a16:creationId xmlns:a16="http://schemas.microsoft.com/office/drawing/2014/main" id="{2E99D77B-DC1E-4231-97B4-FB55DE705C14}"/>
                </a:ext>
              </a:extLst>
            </p:cNvPr>
            <p:cNvSpPr/>
            <p:nvPr/>
          </p:nvSpPr>
          <p:spPr>
            <a:xfrm>
              <a:off x="8011694" y="2555811"/>
              <a:ext cx="1514914" cy="1980000"/>
            </a:xfrm>
            <a:prstGeom prst="roundRect">
              <a:avLst/>
            </a:prstGeom>
            <a:solidFill>
              <a:schemeClr val="bg1"/>
            </a:solidFill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Subtitle 2">
              <a:extLst>
                <a:ext uri="{FF2B5EF4-FFF2-40B4-BE49-F238E27FC236}">
                  <a16:creationId xmlns:a16="http://schemas.microsoft.com/office/drawing/2014/main" id="{BB6300AA-827B-42D1-B73C-81C60E487257}"/>
                </a:ext>
              </a:extLst>
            </p:cNvPr>
            <p:cNvSpPr txBox="1">
              <a:spLocks/>
            </p:cNvSpPr>
            <p:nvPr/>
          </p:nvSpPr>
          <p:spPr>
            <a:xfrm>
              <a:off x="8009105" y="3384000"/>
              <a:ext cx="1520092" cy="75918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SAL settimanali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fine tuning 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200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(es.: gestione</a:t>
              </a:r>
              <a:br>
                <a:rPr lang="it-IT" sz="1200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dei recall)</a:t>
              </a:r>
              <a:endPara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89" name="Freeform 3">
              <a:extLst>
                <a:ext uri="{FF2B5EF4-FFF2-40B4-BE49-F238E27FC236}">
                  <a16:creationId xmlns:a16="http://schemas.microsoft.com/office/drawing/2014/main" id="{5472CD3C-6F2C-4127-AD2D-EA6586EB8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2431" y="1445412"/>
              <a:ext cx="1353441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86" name="Ovale 185">
              <a:extLst>
                <a:ext uri="{FF2B5EF4-FFF2-40B4-BE49-F238E27FC236}">
                  <a16:creationId xmlns:a16="http://schemas.microsoft.com/office/drawing/2014/main" id="{A1658DD1-C9F1-445B-A05D-DFA1712BA084}"/>
                </a:ext>
              </a:extLst>
            </p:cNvPr>
            <p:cNvSpPr/>
            <p:nvPr/>
          </p:nvSpPr>
          <p:spPr>
            <a:xfrm>
              <a:off x="8259614" y="1596480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Ovale 186">
              <a:extLst>
                <a:ext uri="{FF2B5EF4-FFF2-40B4-BE49-F238E27FC236}">
                  <a16:creationId xmlns:a16="http://schemas.microsoft.com/office/drawing/2014/main" id="{5E7C707A-18AC-4FB3-9CD5-6B37826196BC}"/>
                </a:ext>
              </a:extLst>
            </p:cNvPr>
            <p:cNvSpPr/>
            <p:nvPr/>
          </p:nvSpPr>
          <p:spPr>
            <a:xfrm>
              <a:off x="8348602" y="1685468"/>
              <a:ext cx="847508" cy="847509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 l="1000" t="3000" r="5000" b="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Rettangolo con angoli arrotondati 183">
              <a:extLst>
                <a:ext uri="{FF2B5EF4-FFF2-40B4-BE49-F238E27FC236}">
                  <a16:creationId xmlns:a16="http://schemas.microsoft.com/office/drawing/2014/main" id="{782E39DF-ADD6-4A37-9D9A-3958F0FA3833}"/>
                </a:ext>
              </a:extLst>
            </p:cNvPr>
            <p:cNvSpPr/>
            <p:nvPr/>
          </p:nvSpPr>
          <p:spPr>
            <a:xfrm>
              <a:off x="8132973" y="2733362"/>
              <a:ext cx="1272357" cy="468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SAL</a:t>
              </a:r>
            </a:p>
          </p:txBody>
        </p:sp>
        <p:sp>
          <p:nvSpPr>
            <p:cNvPr id="207" name="Ovale 206">
              <a:extLst>
                <a:ext uri="{FF2B5EF4-FFF2-40B4-BE49-F238E27FC236}">
                  <a16:creationId xmlns:a16="http://schemas.microsoft.com/office/drawing/2014/main" id="{21A5D7F6-B374-4A49-9CDF-B9DA86E204B6}"/>
                </a:ext>
              </a:extLst>
            </p:cNvPr>
            <p:cNvSpPr/>
            <p:nvPr/>
          </p:nvSpPr>
          <p:spPr>
            <a:xfrm>
              <a:off x="8162734" y="1444611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88" name="Gruppo 87">
            <a:extLst>
              <a:ext uri="{FF2B5EF4-FFF2-40B4-BE49-F238E27FC236}">
                <a16:creationId xmlns:a16="http://schemas.microsoft.com/office/drawing/2014/main" id="{9B263065-921D-B0EA-A02F-9EF2FAF67F55}"/>
              </a:ext>
            </a:extLst>
          </p:cNvPr>
          <p:cNvGrpSpPr/>
          <p:nvPr/>
        </p:nvGrpSpPr>
        <p:grpSpPr>
          <a:xfrm>
            <a:off x="9787612" y="2631004"/>
            <a:ext cx="1520093" cy="2803200"/>
            <a:chOff x="9787612" y="1444611"/>
            <a:chExt cx="1520093" cy="2803200"/>
          </a:xfrm>
        </p:grpSpPr>
        <p:sp>
          <p:nvSpPr>
            <p:cNvPr id="199" name="Rettangolo con angoli arrotondati 198">
              <a:extLst>
                <a:ext uri="{FF2B5EF4-FFF2-40B4-BE49-F238E27FC236}">
                  <a16:creationId xmlns:a16="http://schemas.microsoft.com/office/drawing/2014/main" id="{3E9CA850-CDB7-4FB7-BF2B-25237B08BA8B}"/>
                </a:ext>
              </a:extLst>
            </p:cNvPr>
            <p:cNvSpPr/>
            <p:nvPr/>
          </p:nvSpPr>
          <p:spPr>
            <a:xfrm>
              <a:off x="9790201" y="2555811"/>
              <a:ext cx="1514915" cy="1692000"/>
            </a:xfrm>
            <a:prstGeom prst="roundRect">
              <a:avLst/>
            </a:prstGeom>
            <a:solidFill>
              <a:schemeClr val="bg1"/>
            </a:solidFill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Subtitle 2">
              <a:extLst>
                <a:ext uri="{FF2B5EF4-FFF2-40B4-BE49-F238E27FC236}">
                  <a16:creationId xmlns:a16="http://schemas.microsoft.com/office/drawing/2014/main" id="{F71F7FA1-2939-4B63-B7F3-A5B8E7291B11}"/>
                </a:ext>
              </a:extLst>
            </p:cNvPr>
            <p:cNvSpPr txBox="1">
              <a:spLocks/>
            </p:cNvSpPr>
            <p:nvPr/>
          </p:nvSpPr>
          <p:spPr>
            <a:xfrm>
              <a:off x="9787612" y="3384000"/>
              <a:ext cx="1520093" cy="42575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Termine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progetto</a:t>
              </a:r>
              <a:endPara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98" name="Freeform 3">
              <a:extLst>
                <a:ext uri="{FF2B5EF4-FFF2-40B4-BE49-F238E27FC236}">
                  <a16:creationId xmlns:a16="http://schemas.microsoft.com/office/drawing/2014/main" id="{7ABB332E-8E33-4E44-B54A-D8BF757BA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0938" y="1445412"/>
              <a:ext cx="1353442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95" name="Ovale 194">
              <a:extLst>
                <a:ext uri="{FF2B5EF4-FFF2-40B4-BE49-F238E27FC236}">
                  <a16:creationId xmlns:a16="http://schemas.microsoft.com/office/drawing/2014/main" id="{583CFC68-B0AD-4877-87D8-DEBAE660CFDE}"/>
                </a:ext>
              </a:extLst>
            </p:cNvPr>
            <p:cNvSpPr/>
            <p:nvPr/>
          </p:nvSpPr>
          <p:spPr>
            <a:xfrm>
              <a:off x="10038121" y="1596480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vale 195">
              <a:extLst>
                <a:ext uri="{FF2B5EF4-FFF2-40B4-BE49-F238E27FC236}">
                  <a16:creationId xmlns:a16="http://schemas.microsoft.com/office/drawing/2014/main" id="{1DC0C1AE-BAE5-41E3-AE86-39901E17490C}"/>
                </a:ext>
              </a:extLst>
            </p:cNvPr>
            <p:cNvSpPr/>
            <p:nvPr/>
          </p:nvSpPr>
          <p:spPr>
            <a:xfrm>
              <a:off x="10127109" y="1685468"/>
              <a:ext cx="847509" cy="847509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Rettangolo con angoli arrotondati 192">
              <a:extLst>
                <a:ext uri="{FF2B5EF4-FFF2-40B4-BE49-F238E27FC236}">
                  <a16:creationId xmlns:a16="http://schemas.microsoft.com/office/drawing/2014/main" id="{1D683A1B-3BE7-4505-9227-0A9541C5237F}"/>
                </a:ext>
              </a:extLst>
            </p:cNvPr>
            <p:cNvSpPr/>
            <p:nvPr/>
          </p:nvSpPr>
          <p:spPr>
            <a:xfrm>
              <a:off x="9911479" y="2733362"/>
              <a:ext cx="1272358" cy="468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MAGGIO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2025</a:t>
              </a:r>
            </a:p>
          </p:txBody>
        </p:sp>
        <p:sp>
          <p:nvSpPr>
            <p:cNvPr id="208" name="Ovale 207">
              <a:extLst>
                <a:ext uri="{FF2B5EF4-FFF2-40B4-BE49-F238E27FC236}">
                  <a16:creationId xmlns:a16="http://schemas.microsoft.com/office/drawing/2014/main" id="{C431FF46-96BD-4EA6-A043-9B1DE94F854A}"/>
                </a:ext>
              </a:extLst>
            </p:cNvPr>
            <p:cNvSpPr/>
            <p:nvPr/>
          </p:nvSpPr>
          <p:spPr>
            <a:xfrm>
              <a:off x="9951500" y="1444611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64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5D61DD61-C73A-4952-BB9B-E769415B3699}"/>
              </a:ext>
            </a:extLst>
          </p:cNvPr>
          <p:cNvSpPr/>
          <p:nvPr/>
        </p:nvSpPr>
        <p:spPr>
          <a:xfrm>
            <a:off x="5093046" y="1780960"/>
            <a:ext cx="2005905" cy="20059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F60AA94D-6BFD-4063-80C5-1E7F9B6F897C}"/>
              </a:ext>
            </a:extLst>
          </p:cNvPr>
          <p:cNvSpPr txBox="1">
            <a:spLocks/>
          </p:cNvSpPr>
          <p:nvPr/>
        </p:nvSpPr>
        <p:spPr>
          <a:xfrm>
            <a:off x="503171" y="3986086"/>
            <a:ext cx="1118565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000"/>
              </a:lnSpc>
            </a:pPr>
            <a:r>
              <a:rPr lang="it-IT" sz="1500" dirty="0">
                <a:solidFill>
                  <a:schemeClr val="bg1">
                    <a:lumMod val="65000"/>
                  </a:schemeClr>
                </a:solidFill>
              </a:rPr>
              <a:t>PARTNERSHIP</a:t>
            </a:r>
          </a:p>
          <a:p>
            <a:pPr algn="ctr">
              <a:lnSpc>
                <a:spcPts val="4000"/>
              </a:lnSpc>
            </a:pPr>
            <a:r>
              <a:rPr lang="it-IT" sz="5400" dirty="0">
                <a:solidFill>
                  <a:srgbClr val="0EBEB0"/>
                </a:solidFill>
              </a:rPr>
              <a:t>Progetto </a:t>
            </a:r>
            <a:r>
              <a:rPr lang="it-IT" sz="5400" b="1" dirty="0">
                <a:solidFill>
                  <a:srgbClr val="0EBEB0"/>
                </a:solidFill>
                <a:latin typeface="+mn-lt"/>
              </a:rPr>
              <a:t>Agenda Digitale Artigiani</a:t>
            </a:r>
          </a:p>
          <a:p>
            <a:pPr algn="ctr">
              <a:lnSpc>
                <a:spcPts val="4000"/>
              </a:lnSpc>
            </a:pPr>
            <a:r>
              <a:rPr lang="it-IT" sz="2500" dirty="0">
                <a:solidFill>
                  <a:srgbClr val="0EBEB0"/>
                </a:solidFill>
              </a:rPr>
              <a:t>GENIUSAGENTS    </a:t>
            </a:r>
            <a:r>
              <a:rPr lang="it-IT" sz="2500" dirty="0">
                <a:solidFill>
                  <a:schemeClr val="bg1">
                    <a:lumMod val="85000"/>
                  </a:schemeClr>
                </a:solidFill>
              </a:rPr>
              <a:t>|</a:t>
            </a:r>
            <a:r>
              <a:rPr lang="it-IT" sz="2500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it-IT" sz="2500" dirty="0">
                <a:solidFill>
                  <a:srgbClr val="0EBEB0"/>
                </a:solidFill>
              </a:rPr>
              <a:t>LIVETICKET</a:t>
            </a:r>
            <a:r>
              <a:rPr lang="it-IT" sz="2500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it-IT" sz="2500" dirty="0">
                <a:solidFill>
                  <a:schemeClr val="bg1">
                    <a:lumMod val="85000"/>
                  </a:schemeClr>
                </a:solidFill>
              </a:rPr>
              <a:t>|</a:t>
            </a:r>
            <a:r>
              <a:rPr lang="it-IT" sz="2500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it-IT" sz="2500" dirty="0">
                <a:solidFill>
                  <a:srgbClr val="0EBEB0"/>
                </a:solidFill>
              </a:rPr>
              <a:t>CRM</a:t>
            </a:r>
          </a:p>
          <a:p>
            <a:pPr algn="ctr">
              <a:lnSpc>
                <a:spcPts val="4000"/>
              </a:lnSpc>
            </a:pPr>
            <a:endParaRPr lang="it-IT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11E762F-0EA5-4275-8F66-3FA8225DA36D}"/>
              </a:ext>
            </a:extLst>
          </p:cNvPr>
          <p:cNvSpPr/>
          <p:nvPr/>
        </p:nvSpPr>
        <p:spPr>
          <a:xfrm>
            <a:off x="6595077" y="1691067"/>
            <a:ext cx="1245509" cy="12455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2DB2DE85-D374-4603-B8DC-132CAA57EE48}"/>
              </a:ext>
            </a:extLst>
          </p:cNvPr>
          <p:cNvSpPr/>
          <p:nvPr/>
        </p:nvSpPr>
        <p:spPr>
          <a:xfrm>
            <a:off x="4351414" y="1691066"/>
            <a:ext cx="1245509" cy="12455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7AD0AF5-EFAE-42BD-AD21-CA4EA7D41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2734" y="1901414"/>
            <a:ext cx="762868" cy="762868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B527F97B-93E2-4A22-8BB0-F9E0FACE452F}"/>
              </a:ext>
            </a:extLst>
          </p:cNvPr>
          <p:cNvSpPr/>
          <p:nvPr/>
        </p:nvSpPr>
        <p:spPr>
          <a:xfrm>
            <a:off x="5481882" y="1033546"/>
            <a:ext cx="1245509" cy="12455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B914716-E3A9-4B1F-9E94-B55331313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2727" y="1300209"/>
            <a:ext cx="685398" cy="68539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670B982-F898-44FB-9EE7-B98FDFE65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2888" y="2358833"/>
            <a:ext cx="1426220" cy="1120136"/>
          </a:xfrm>
          <a:prstGeom prst="rect">
            <a:avLst/>
          </a:prstGeom>
        </p:spPr>
      </p:pic>
      <p:pic>
        <p:nvPicPr>
          <p:cNvPr id="19" name="Immagine 47">
            <a:extLst>
              <a:ext uri="{FF2B5EF4-FFF2-40B4-BE49-F238E27FC236}">
                <a16:creationId xmlns:a16="http://schemas.microsoft.com/office/drawing/2014/main" id="{1D124685-BF53-4F82-9282-B4CE3B25F2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7027" y="1953017"/>
            <a:ext cx="721609" cy="721609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DC53A49F-9306-480C-B152-D8B685FC08A7}"/>
              </a:ext>
            </a:extLst>
          </p:cNvPr>
          <p:cNvGrpSpPr/>
          <p:nvPr/>
        </p:nvGrpSpPr>
        <p:grpSpPr>
          <a:xfrm>
            <a:off x="428401" y="313662"/>
            <a:ext cx="1823727" cy="278104"/>
            <a:chOff x="428401" y="313662"/>
            <a:chExt cx="1823727" cy="278104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0534EB93-2694-413F-B430-665BBB60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01" y="350820"/>
              <a:ext cx="1134585" cy="224080"/>
            </a:xfrm>
            <a:prstGeom prst="rect">
              <a:avLst/>
            </a:prstGeom>
          </p:spPr>
        </p:pic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16591568-C6DA-4EF6-A0A7-69298B8CE088}"/>
                </a:ext>
              </a:extLst>
            </p:cNvPr>
            <p:cNvGrpSpPr/>
            <p:nvPr/>
          </p:nvGrpSpPr>
          <p:grpSpPr>
            <a:xfrm>
              <a:off x="1728132" y="313662"/>
              <a:ext cx="523996" cy="278104"/>
              <a:chOff x="10204238" y="658515"/>
              <a:chExt cx="523996" cy="278104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6DA5D0C4-45A9-4279-9304-4A89D68AC5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10374135" y="658515"/>
                <a:ext cx="354099" cy="278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B5F579C3-D1DF-4D90-BD0A-C13A35BA73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4238" y="691291"/>
                <a:ext cx="0" cy="203007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541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8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9675191-9335-4D36-A051-76A9003B7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94"/>
          <a:stretch/>
        </p:blipFill>
        <p:spPr>
          <a:xfrm>
            <a:off x="-4571" y="0"/>
            <a:ext cx="7233153" cy="6858000"/>
          </a:xfrm>
          <a:prstGeom prst="rect">
            <a:avLst/>
          </a:prstGeom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102BDD0B-812F-46B1-9CF4-EE5C1092C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053" y="0"/>
            <a:ext cx="7608947" cy="6856624"/>
          </a:xfrm>
          <a:prstGeom prst="rect">
            <a:avLst/>
          </a:prstGeom>
        </p:spPr>
      </p:pic>
      <p:sp>
        <p:nvSpPr>
          <p:cNvPr id="35" name="Titolo 1">
            <a:extLst>
              <a:ext uri="{FF2B5EF4-FFF2-40B4-BE49-F238E27FC236}">
                <a16:creationId xmlns:a16="http://schemas.microsoft.com/office/drawing/2014/main" id="{9708AADA-2313-4E45-9A57-7BDA2445D43B}"/>
              </a:ext>
            </a:extLst>
          </p:cNvPr>
          <p:cNvSpPr txBox="1">
            <a:spLocks/>
          </p:cNvSpPr>
          <p:nvPr/>
        </p:nvSpPr>
        <p:spPr>
          <a:xfrm>
            <a:off x="5266481" y="1008000"/>
            <a:ext cx="6037519" cy="755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4400"/>
              </a:lnSpc>
              <a:spcBef>
                <a:spcPts val="0"/>
              </a:spcBef>
            </a:pPr>
            <a:r>
              <a:rPr lang="en-US" sz="6600" b="1" dirty="0" err="1">
                <a:solidFill>
                  <a:srgbClr val="0EBEB0"/>
                </a:solidFill>
                <a:latin typeface="+mn-lt"/>
                <a:ea typeface="+mn-ea"/>
                <a:cs typeface="+mn-cs"/>
              </a:rPr>
              <a:t>Obiettivi</a:t>
            </a:r>
            <a:endParaRPr lang="it-IT" sz="6600" b="1" dirty="0">
              <a:solidFill>
                <a:srgbClr val="0EBEB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5205A89-EFA4-4988-B45E-E1C9A2A08591}"/>
              </a:ext>
            </a:extLst>
          </p:cNvPr>
          <p:cNvSpPr txBox="1"/>
          <p:nvPr/>
        </p:nvSpPr>
        <p:spPr>
          <a:xfrm>
            <a:off x="8399835" y="2343530"/>
            <a:ext cx="2904165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</a:t>
            </a:r>
            <a:r>
              <a:rPr lang="it-IT" sz="1500" dirty="0">
                <a:solidFill>
                  <a:srgbClr val="FF671F"/>
                </a:solidFill>
                <a:cs typeface="Calibri" panose="020F0502020204030204" pitchFamily="34" charset="0"/>
              </a:rPr>
              <a:t> </a:t>
            </a: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Introdurre una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modalità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di </a:t>
            </a:r>
            <a:r>
              <a:rPr lang="it-IT" sz="1700" b="1" dirty="0">
                <a:solidFill>
                  <a:srgbClr val="0EBEB0"/>
                </a:solidFill>
              </a:rPr>
              <a:t>interazione digitale </a:t>
            </a:r>
            <a:br>
              <a:rPr lang="it-IT" sz="1700" b="1" dirty="0">
                <a:solidFill>
                  <a:srgbClr val="0EBEB0"/>
                </a:solidFill>
              </a:rPr>
            </a:br>
            <a:endParaRPr lang="it-IT" sz="1700" b="1" dirty="0">
              <a:solidFill>
                <a:srgbClr val="0EBEB0"/>
              </a:solidFill>
            </a:endParaRPr>
          </a:p>
          <a:p>
            <a:pPr lvl="0" algn="r">
              <a:lnSpc>
                <a:spcPts val="1900"/>
              </a:lnSpc>
            </a:pPr>
            <a:endParaRPr lang="it-IT" sz="1700" b="1" dirty="0">
              <a:solidFill>
                <a:srgbClr val="0EBEB0"/>
              </a:solidFill>
            </a:endParaRPr>
          </a:p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 </a:t>
            </a:r>
            <a:r>
              <a:rPr lang="it-IT" dirty="0">
                <a:solidFill>
                  <a:srgbClr val="FF671F"/>
                </a:solidFill>
                <a:cs typeface="Calibri" panose="020F0502020204030204" pitchFamily="34" charset="0"/>
              </a:rPr>
              <a:t>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Rendere più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integrati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i </a:t>
            </a:r>
            <a:r>
              <a:rPr lang="it-IT" sz="1700" b="1" dirty="0">
                <a:solidFill>
                  <a:srgbClr val="0EBEB0"/>
                </a:solidFill>
              </a:rPr>
              <a:t>flussi informativi</a:t>
            </a:r>
          </a:p>
          <a:p>
            <a:pPr lvl="0" algn="r">
              <a:lnSpc>
                <a:spcPts val="1900"/>
              </a:lnSpc>
            </a:pPr>
            <a:endParaRPr lang="it-IT" sz="1700" b="1" dirty="0">
              <a:solidFill>
                <a:srgbClr val="0EBEB0"/>
              </a:solidFill>
            </a:endParaRPr>
          </a:p>
          <a:p>
            <a:pPr lvl="0" algn="r">
              <a:lnSpc>
                <a:spcPts val="1900"/>
              </a:lnSpc>
            </a:pPr>
            <a:endParaRPr lang="it-IT" sz="1700" b="1" dirty="0">
              <a:solidFill>
                <a:srgbClr val="0EBEB0"/>
              </a:solidFill>
            </a:endParaRPr>
          </a:p>
          <a:p>
            <a:pPr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Automazione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tramite </a:t>
            </a:r>
            <a:r>
              <a:rPr lang="it-IT" sz="1700" b="1" dirty="0">
                <a:solidFill>
                  <a:srgbClr val="0EBEB0"/>
                </a:solidFill>
              </a:rPr>
              <a:t>AI generativa</a:t>
            </a:r>
          </a:p>
          <a:p>
            <a:pPr algn="r">
              <a:lnSpc>
                <a:spcPts val="1900"/>
              </a:lnSpc>
            </a:pPr>
            <a:endParaRPr lang="it-IT" sz="1700" b="1">
              <a:solidFill>
                <a:srgbClr val="0EBEB0"/>
              </a:solidFill>
              <a:latin typeface="Calibri Light" panose="020F0302020204030204"/>
            </a:endParaRPr>
          </a:p>
          <a:p>
            <a:pPr algn="r">
              <a:lnSpc>
                <a:spcPts val="1900"/>
              </a:lnSpc>
            </a:pPr>
            <a:endParaRPr lang="it-IT" sz="1700" dirty="0">
              <a:solidFill>
                <a:prstClr val="black">
                  <a:lumMod val="50000"/>
                  <a:lumOff val="50000"/>
                </a:prstClr>
              </a:solidFill>
              <a:latin typeface="Calibri Light" panose="020F0302020204030204"/>
            </a:endParaRPr>
          </a:p>
          <a:p>
            <a:pPr lvl="0" algn="r">
              <a:lnSpc>
                <a:spcPts val="1900"/>
              </a:lnSpc>
            </a:pPr>
            <a:r>
              <a:rPr lang="it-IT" dirty="0">
                <a:solidFill>
                  <a:srgbClr val="0EBEB0"/>
                </a:solidFill>
                <a:cs typeface="Calibri" panose="020F0502020204030204" pitchFamily="34" charset="0"/>
              </a:rPr>
              <a:t>●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Sviluppare una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soluzione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b="1" dirty="0">
                <a:solidFill>
                  <a:srgbClr val="0EBEB0"/>
                </a:solidFill>
              </a:rPr>
              <a:t>scalabile e replicabile</a:t>
            </a:r>
            <a:br>
              <a:rPr lang="it-IT" sz="1700" b="1" dirty="0">
                <a:solidFill>
                  <a:srgbClr val="0EBEB0"/>
                </a:solidFill>
              </a:rPr>
            </a:br>
            <a:endParaRPr lang="it-IT" sz="1700" b="1" dirty="0">
              <a:solidFill>
                <a:srgbClr val="0EBEB0"/>
              </a:solidFill>
            </a:endParaRPr>
          </a:p>
          <a:p>
            <a:pPr lvl="0" algn="r">
              <a:lnSpc>
                <a:spcPts val="1900"/>
              </a:lnSpc>
            </a:pPr>
            <a:endParaRPr lang="it-IT" sz="1700" b="1" dirty="0">
              <a:solidFill>
                <a:srgbClr val="0EBEB0"/>
              </a:solidFill>
            </a:endParaRPr>
          </a:p>
        </p:txBody>
      </p:sp>
      <p:cxnSp>
        <p:nvCxnSpPr>
          <p:cNvPr id="37" name="Connettore 1 19">
            <a:extLst>
              <a:ext uri="{FF2B5EF4-FFF2-40B4-BE49-F238E27FC236}">
                <a16:creationId xmlns:a16="http://schemas.microsoft.com/office/drawing/2014/main" id="{B853D59A-4339-4F8B-8612-540037749ACC}"/>
              </a:ext>
            </a:extLst>
          </p:cNvPr>
          <p:cNvCxnSpPr>
            <a:cxnSpLocks/>
          </p:cNvCxnSpPr>
          <p:nvPr/>
        </p:nvCxnSpPr>
        <p:spPr>
          <a:xfrm>
            <a:off x="9295423" y="3105646"/>
            <a:ext cx="1896696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Connettore 1 19">
            <a:extLst>
              <a:ext uri="{FF2B5EF4-FFF2-40B4-BE49-F238E27FC236}">
                <a16:creationId xmlns:a16="http://schemas.microsoft.com/office/drawing/2014/main" id="{6A97C266-3BD5-41AD-8CC3-DE1ABE1571CE}"/>
              </a:ext>
            </a:extLst>
          </p:cNvPr>
          <p:cNvCxnSpPr>
            <a:cxnSpLocks/>
          </p:cNvCxnSpPr>
          <p:nvPr/>
        </p:nvCxnSpPr>
        <p:spPr>
          <a:xfrm>
            <a:off x="9623898" y="4095291"/>
            <a:ext cx="156822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7" name="Titolo 1">
            <a:extLst>
              <a:ext uri="{FF2B5EF4-FFF2-40B4-BE49-F238E27FC236}">
                <a16:creationId xmlns:a16="http://schemas.microsoft.com/office/drawing/2014/main" id="{C64F088F-B5F2-40B4-98E1-87C65A88C5A8}"/>
              </a:ext>
            </a:extLst>
          </p:cNvPr>
          <p:cNvSpPr txBox="1">
            <a:spLocks/>
          </p:cNvSpPr>
          <p:nvPr/>
        </p:nvSpPr>
        <p:spPr>
          <a:xfrm>
            <a:off x="7315200" y="351792"/>
            <a:ext cx="3960447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PARTNERSHIP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ea typeface="+mn-ea"/>
                <a:cs typeface="+mn-cs"/>
              </a:rPr>
              <a:t> |</a:t>
            </a:r>
            <a:r>
              <a:rPr lang="it-IT" sz="1500" dirty="0">
                <a:solidFill>
                  <a:srgbClr val="00AAEE"/>
                </a:solidFill>
                <a:ea typeface="+mn-ea"/>
                <a:cs typeface="+mn-cs"/>
              </a:rPr>
              <a:t>    </a:t>
            </a:r>
            <a:r>
              <a:rPr lang="it-IT" sz="1500" dirty="0">
                <a:solidFill>
                  <a:srgbClr val="0EBEB0"/>
                </a:solidFill>
                <a:ea typeface="+mn-ea"/>
                <a:cs typeface="+mn-cs"/>
              </a:rPr>
              <a:t>PROGETTO 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AGENDA DIGITALE ARTIGIANI</a:t>
            </a:r>
          </a:p>
        </p:txBody>
      </p:sp>
      <p:cxnSp>
        <p:nvCxnSpPr>
          <p:cNvPr id="41" name="Connettore 1 19">
            <a:extLst>
              <a:ext uri="{FF2B5EF4-FFF2-40B4-BE49-F238E27FC236}">
                <a16:creationId xmlns:a16="http://schemas.microsoft.com/office/drawing/2014/main" id="{39E8BD0A-54C4-4CB1-9310-1E75B65FADFF}"/>
              </a:ext>
            </a:extLst>
          </p:cNvPr>
          <p:cNvCxnSpPr>
            <a:cxnSpLocks/>
          </p:cNvCxnSpPr>
          <p:nvPr/>
        </p:nvCxnSpPr>
        <p:spPr>
          <a:xfrm>
            <a:off x="9401175" y="5046666"/>
            <a:ext cx="1790944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EC167725-4723-41C6-A27F-280AFEF1F7FF}"/>
              </a:ext>
            </a:extLst>
          </p:cNvPr>
          <p:cNvGrpSpPr/>
          <p:nvPr/>
        </p:nvGrpSpPr>
        <p:grpSpPr>
          <a:xfrm>
            <a:off x="5537791" y="2712609"/>
            <a:ext cx="1116418" cy="1116418"/>
            <a:chOff x="5537791" y="2712609"/>
            <a:chExt cx="1116418" cy="1116418"/>
          </a:xfrm>
        </p:grpSpPr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49FFF3D2-075B-444F-8A8B-C333E6F5C53B}"/>
                </a:ext>
              </a:extLst>
            </p:cNvPr>
            <p:cNvSpPr/>
            <p:nvPr/>
          </p:nvSpPr>
          <p:spPr>
            <a:xfrm>
              <a:off x="5537791" y="2712609"/>
              <a:ext cx="1116418" cy="111641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4" name="Immagine 3">
              <a:extLst>
                <a:ext uri="{FF2B5EF4-FFF2-40B4-BE49-F238E27FC236}">
                  <a16:creationId xmlns:a16="http://schemas.microsoft.com/office/drawing/2014/main" id="{8913B3EE-D185-4A24-B3EC-25CEE9CE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99795" y="2934854"/>
              <a:ext cx="633600" cy="63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4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magine 87">
            <a:extLst>
              <a:ext uri="{FF2B5EF4-FFF2-40B4-BE49-F238E27FC236}">
                <a16:creationId xmlns:a16="http://schemas.microsoft.com/office/drawing/2014/main" id="{102BDD0B-812F-46B1-9CF4-EE5C1092C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53" y="0"/>
            <a:ext cx="7608947" cy="6856624"/>
          </a:xfrm>
          <a:prstGeom prst="rect">
            <a:avLst/>
          </a:prstGeom>
        </p:spPr>
      </p:pic>
      <p:sp>
        <p:nvSpPr>
          <p:cNvPr id="35" name="Titolo 1">
            <a:extLst>
              <a:ext uri="{FF2B5EF4-FFF2-40B4-BE49-F238E27FC236}">
                <a16:creationId xmlns:a16="http://schemas.microsoft.com/office/drawing/2014/main" id="{9708AADA-2313-4E45-9A57-7BDA2445D43B}"/>
              </a:ext>
            </a:extLst>
          </p:cNvPr>
          <p:cNvSpPr txBox="1">
            <a:spLocks/>
          </p:cNvSpPr>
          <p:nvPr/>
        </p:nvSpPr>
        <p:spPr>
          <a:xfrm>
            <a:off x="3999061" y="1008000"/>
            <a:ext cx="7304939" cy="1104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4400"/>
              </a:lnSpc>
              <a:spcBef>
                <a:spcPts val="0"/>
              </a:spcBef>
            </a:pPr>
            <a:r>
              <a:rPr lang="en-US" sz="4800" dirty="0">
                <a:solidFill>
                  <a:srgbClr val="0EBEB0"/>
                </a:solidFill>
                <a:ea typeface="+mn-ea"/>
                <a:cs typeface="+mn-cs"/>
              </a:rPr>
              <a:t>I </a:t>
            </a:r>
            <a: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tool </a:t>
            </a:r>
            <a:r>
              <a:rPr lang="en-US" sz="4800" dirty="0">
                <a:solidFill>
                  <a:srgbClr val="0EBEB0"/>
                </a:solidFill>
                <a:ea typeface="+mn-ea"/>
                <a:cs typeface="+mn-cs"/>
              </a:rPr>
              <a:t>di</a:t>
            </a:r>
            <a:r>
              <a:rPr lang="en-US" sz="6600" dirty="0">
                <a:solidFill>
                  <a:srgbClr val="0EBEB0"/>
                </a:solidFill>
                <a:ea typeface="+mn-ea"/>
                <a:cs typeface="+mn-cs"/>
              </a:rPr>
              <a:t> </a:t>
            </a:r>
            <a:r>
              <a:rPr lang="en-US" sz="6600" b="1" dirty="0" err="1">
                <a:solidFill>
                  <a:srgbClr val="0EBEB0"/>
                </a:solidFill>
                <a:latin typeface="+mn-lt"/>
                <a:ea typeface="+mn-ea"/>
                <a:cs typeface="+mn-cs"/>
              </a:rPr>
              <a:t>LiveHelp</a:t>
            </a:r>
            <a:b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</a:br>
            <a:r>
              <a:rPr lang="en-US" sz="4800" dirty="0">
                <a:solidFill>
                  <a:srgbClr val="0EBEB0"/>
                </a:solidFill>
                <a:ea typeface="+mn-ea"/>
                <a:cs typeface="+mn-cs"/>
              </a:rPr>
              <a:t>e</a:t>
            </a:r>
            <a: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600" b="1" dirty="0" err="1">
                <a:solidFill>
                  <a:srgbClr val="0EBEB0"/>
                </a:solidFill>
                <a:latin typeface="+mn-lt"/>
                <a:ea typeface="+mn-ea"/>
                <a:cs typeface="+mn-cs"/>
              </a:rPr>
              <a:t>sviluppi</a:t>
            </a:r>
            <a:b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</a:br>
            <a: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custom</a:t>
            </a:r>
            <a:endParaRPr lang="it-IT" sz="6600" b="1" dirty="0">
              <a:solidFill>
                <a:srgbClr val="0EBEB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5205A89-EFA4-4988-B45E-E1C9A2A08591}"/>
              </a:ext>
            </a:extLst>
          </p:cNvPr>
          <p:cNvSpPr txBox="1"/>
          <p:nvPr/>
        </p:nvSpPr>
        <p:spPr>
          <a:xfrm>
            <a:off x="6464313" y="3057791"/>
            <a:ext cx="4839687" cy="3280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</a:t>
            </a:r>
            <a:r>
              <a:rPr lang="it-IT" sz="1500" dirty="0">
                <a:solidFill>
                  <a:srgbClr val="FF671F"/>
                </a:solidFill>
                <a:cs typeface="Calibri" panose="020F0502020204030204" pitchFamily="34" charset="0"/>
              </a:rPr>
              <a:t> </a:t>
            </a: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0EBEB0"/>
                </a:solidFill>
              </a:rPr>
              <a:t>GeniusAgent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con </a:t>
            </a:r>
            <a:r>
              <a:rPr lang="it-IT" sz="1700" b="1" dirty="0">
                <a:solidFill>
                  <a:srgbClr val="0EBE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Generativa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per creazione di un «</a:t>
            </a:r>
            <a:r>
              <a:rPr lang="it-IT" sz="1700" b="1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funnel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» 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per individuare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interventi ammissibili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rispetto alle condizioni contrattuali</a:t>
            </a:r>
          </a:p>
          <a:p>
            <a:pPr lvl="0" algn="r">
              <a:lnSpc>
                <a:spcPts val="1900"/>
              </a:lnSpc>
            </a:pPr>
            <a:endParaRPr lang="it-IT" sz="1700" dirty="0">
              <a:solidFill>
                <a:prstClr val="black">
                  <a:lumMod val="50000"/>
                  <a:lumOff val="50000"/>
                </a:prstClr>
              </a:solidFill>
              <a:latin typeface="+mj-lt"/>
            </a:endParaRPr>
          </a:p>
          <a:p>
            <a:pPr lvl="0" algn="r">
              <a:lnSpc>
                <a:spcPts val="1900"/>
              </a:lnSpc>
            </a:pPr>
            <a:b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</a:b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  </a:t>
            </a:r>
            <a:r>
              <a:rPr lang="it-IT" sz="2400" b="1" dirty="0" err="1">
                <a:solidFill>
                  <a:srgbClr val="0EBEB0"/>
                </a:solidFill>
              </a:rPr>
              <a:t>LiveTicket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per il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controllo umano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rispetto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alle segnalazioni ammesse dall’Agent</a:t>
            </a:r>
            <a:endParaRPr lang="it-IT" sz="17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lvl="0" algn="r">
              <a:lnSpc>
                <a:spcPts val="1900"/>
              </a:lnSpc>
            </a:pPr>
            <a:endParaRPr lang="it-IT" sz="1700" dirty="0">
              <a:solidFill>
                <a:prstClr val="black">
                  <a:lumMod val="50000"/>
                  <a:lumOff val="50000"/>
                </a:prstClr>
              </a:solidFill>
              <a:latin typeface="+mj-lt"/>
            </a:endParaRPr>
          </a:p>
          <a:p>
            <a:pPr lvl="0" algn="r">
              <a:lnSpc>
                <a:spcPts val="1900"/>
              </a:lnSpc>
            </a:pPr>
            <a:endParaRPr lang="it-IT" sz="1500" dirty="0">
              <a:solidFill>
                <a:srgbClr val="0EBEB0"/>
              </a:solidFill>
              <a:cs typeface="Calibri" panose="020F0502020204030204" pitchFamily="34" charset="0"/>
            </a:endParaRPr>
          </a:p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  </a:t>
            </a:r>
            <a:r>
              <a:rPr lang="it-IT" sz="2400" b="1" dirty="0">
                <a:solidFill>
                  <a:srgbClr val="0EBEB0"/>
                </a:solidFill>
              </a:rPr>
              <a:t>Integrazione</a:t>
            </a:r>
            <a:r>
              <a:rPr lang="it-IT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 </a:t>
            </a:r>
            <a:br>
              <a:rPr lang="it-IT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con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CRM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 </a:t>
            </a:r>
            <a:r>
              <a:rPr lang="it-IT" sz="17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XRoad</a:t>
            </a:r>
            <a:endParaRPr lang="it-IT" sz="1700" b="1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Connettore 1 19">
            <a:extLst>
              <a:ext uri="{FF2B5EF4-FFF2-40B4-BE49-F238E27FC236}">
                <a16:creationId xmlns:a16="http://schemas.microsoft.com/office/drawing/2014/main" id="{B853D59A-4339-4F8B-8612-540037749ACC}"/>
              </a:ext>
            </a:extLst>
          </p:cNvPr>
          <p:cNvCxnSpPr>
            <a:cxnSpLocks/>
          </p:cNvCxnSpPr>
          <p:nvPr/>
        </p:nvCxnSpPr>
        <p:spPr>
          <a:xfrm>
            <a:off x="8191500" y="4301029"/>
            <a:ext cx="300061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7" name="Titolo 1">
            <a:extLst>
              <a:ext uri="{FF2B5EF4-FFF2-40B4-BE49-F238E27FC236}">
                <a16:creationId xmlns:a16="http://schemas.microsoft.com/office/drawing/2014/main" id="{C64F088F-B5F2-40B4-98E1-87C65A88C5A8}"/>
              </a:ext>
            </a:extLst>
          </p:cNvPr>
          <p:cNvSpPr txBox="1">
            <a:spLocks/>
          </p:cNvSpPr>
          <p:nvPr/>
        </p:nvSpPr>
        <p:spPr>
          <a:xfrm>
            <a:off x="7315200" y="351792"/>
            <a:ext cx="3960447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PARTNERSHIP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ea typeface="+mn-ea"/>
                <a:cs typeface="+mn-cs"/>
              </a:rPr>
              <a:t> |</a:t>
            </a:r>
            <a:r>
              <a:rPr lang="it-IT" sz="1500" dirty="0">
                <a:solidFill>
                  <a:srgbClr val="00AAEE"/>
                </a:solidFill>
                <a:ea typeface="+mn-ea"/>
                <a:cs typeface="+mn-cs"/>
              </a:rPr>
              <a:t>    </a:t>
            </a:r>
            <a:r>
              <a:rPr lang="it-IT" sz="1500" dirty="0">
                <a:solidFill>
                  <a:srgbClr val="0EBEB0"/>
                </a:solidFill>
                <a:ea typeface="+mn-ea"/>
                <a:cs typeface="+mn-cs"/>
              </a:rPr>
              <a:t>PROGETTO 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AGENDA DIGITALE ARTIGIANI</a:t>
            </a:r>
          </a:p>
        </p:txBody>
      </p:sp>
      <p:cxnSp>
        <p:nvCxnSpPr>
          <p:cNvPr id="41" name="Connettore 1 19">
            <a:extLst>
              <a:ext uri="{FF2B5EF4-FFF2-40B4-BE49-F238E27FC236}">
                <a16:creationId xmlns:a16="http://schemas.microsoft.com/office/drawing/2014/main" id="{39E8BD0A-54C4-4CB1-9310-1E75B65FADFF}"/>
              </a:ext>
            </a:extLst>
          </p:cNvPr>
          <p:cNvCxnSpPr>
            <a:cxnSpLocks/>
          </p:cNvCxnSpPr>
          <p:nvPr/>
        </p:nvCxnSpPr>
        <p:spPr>
          <a:xfrm>
            <a:off x="8039100" y="5513277"/>
            <a:ext cx="315301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660350DD-3E58-425D-8966-8BDFC44DD2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1320" y="3637184"/>
            <a:ext cx="5845580" cy="285381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DE2C5BC-475E-4285-BA90-505C12196D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6" t="1900" r="2459" b="14474"/>
          <a:stretch/>
        </p:blipFill>
        <p:spPr>
          <a:xfrm>
            <a:off x="431320" y="346437"/>
            <a:ext cx="4766886" cy="307782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D7DEA5E8-9D72-4A92-8B07-B581DE4596A9}"/>
              </a:ext>
            </a:extLst>
          </p:cNvPr>
          <p:cNvGrpSpPr/>
          <p:nvPr/>
        </p:nvGrpSpPr>
        <p:grpSpPr>
          <a:xfrm>
            <a:off x="4904424" y="2032996"/>
            <a:ext cx="2383152" cy="1796031"/>
            <a:chOff x="4904424" y="2032996"/>
            <a:chExt cx="2383152" cy="1796031"/>
          </a:xfrm>
        </p:grpSpPr>
        <p:grpSp>
          <p:nvGrpSpPr>
            <p:cNvPr id="102" name="Gruppo 101">
              <a:extLst>
                <a:ext uri="{FF2B5EF4-FFF2-40B4-BE49-F238E27FC236}">
                  <a16:creationId xmlns:a16="http://schemas.microsoft.com/office/drawing/2014/main" id="{6BA16FB9-847C-43AD-9EE0-E3AF1BEB70EC}"/>
                </a:ext>
              </a:extLst>
            </p:cNvPr>
            <p:cNvGrpSpPr/>
            <p:nvPr/>
          </p:nvGrpSpPr>
          <p:grpSpPr>
            <a:xfrm>
              <a:off x="5537791" y="2712609"/>
              <a:ext cx="1116418" cy="1116418"/>
              <a:chOff x="5537791" y="2712609"/>
              <a:chExt cx="1116418" cy="1116418"/>
            </a:xfrm>
          </p:grpSpPr>
          <p:sp>
            <p:nvSpPr>
              <p:cNvPr id="103" name="Ovale 102">
                <a:extLst>
                  <a:ext uri="{FF2B5EF4-FFF2-40B4-BE49-F238E27FC236}">
                    <a16:creationId xmlns:a16="http://schemas.microsoft.com/office/drawing/2014/main" id="{234DDDE6-8910-4BB1-9443-439B2EB64C2B}"/>
                  </a:ext>
                </a:extLst>
              </p:cNvPr>
              <p:cNvSpPr/>
              <p:nvPr/>
            </p:nvSpPr>
            <p:spPr>
              <a:xfrm>
                <a:off x="5537791" y="2712609"/>
                <a:ext cx="1116418" cy="1116418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u="sng"/>
              </a:p>
            </p:txBody>
          </p:sp>
          <p:pic>
            <p:nvPicPr>
              <p:cNvPr id="104" name="Immagine 103">
                <a:extLst>
                  <a:ext uri="{FF2B5EF4-FFF2-40B4-BE49-F238E27FC236}">
                    <a16:creationId xmlns:a16="http://schemas.microsoft.com/office/drawing/2014/main" id="{DE792BC4-CABE-4067-9A47-FC7C368B8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33401" y="2913318"/>
                <a:ext cx="744886" cy="744886"/>
              </a:xfrm>
              <a:prstGeom prst="rect">
                <a:avLst/>
              </a:prstGeom>
            </p:spPr>
          </p:pic>
        </p:grpSp>
        <p:grpSp>
          <p:nvGrpSpPr>
            <p:cNvPr id="105" name="Gruppo 104">
              <a:extLst>
                <a:ext uri="{FF2B5EF4-FFF2-40B4-BE49-F238E27FC236}">
                  <a16:creationId xmlns:a16="http://schemas.microsoft.com/office/drawing/2014/main" id="{D14394AF-CA14-4CC1-80D2-D3DF359352DC}"/>
                </a:ext>
              </a:extLst>
            </p:cNvPr>
            <p:cNvGrpSpPr/>
            <p:nvPr/>
          </p:nvGrpSpPr>
          <p:grpSpPr>
            <a:xfrm>
              <a:off x="4904424" y="2032996"/>
              <a:ext cx="2383152" cy="1299795"/>
              <a:chOff x="4904424" y="2032996"/>
              <a:chExt cx="2383152" cy="1299795"/>
            </a:xfrm>
          </p:grpSpPr>
          <p:sp>
            <p:nvSpPr>
              <p:cNvPr id="106" name="Ovale 105">
                <a:extLst>
                  <a:ext uri="{FF2B5EF4-FFF2-40B4-BE49-F238E27FC236}">
                    <a16:creationId xmlns:a16="http://schemas.microsoft.com/office/drawing/2014/main" id="{187CE2AA-63FE-4EF8-BF36-718410182DAB}"/>
                  </a:ext>
                </a:extLst>
              </p:cNvPr>
              <p:cNvSpPr/>
              <p:nvPr/>
            </p:nvSpPr>
            <p:spPr>
              <a:xfrm>
                <a:off x="6436876" y="2482092"/>
                <a:ext cx="850700" cy="85069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u="sng"/>
              </a:p>
            </p:txBody>
          </p:sp>
          <p:sp>
            <p:nvSpPr>
              <p:cNvPr id="107" name="Ovale 106">
                <a:extLst>
                  <a:ext uri="{FF2B5EF4-FFF2-40B4-BE49-F238E27FC236}">
                    <a16:creationId xmlns:a16="http://schemas.microsoft.com/office/drawing/2014/main" id="{E624FEBC-D8AE-4614-9F23-B8ED3A0A1065}"/>
                  </a:ext>
                </a:extLst>
              </p:cNvPr>
              <p:cNvSpPr/>
              <p:nvPr/>
            </p:nvSpPr>
            <p:spPr>
              <a:xfrm>
                <a:off x="4904424" y="2482091"/>
                <a:ext cx="850700" cy="85069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u="sng" dirty="0"/>
              </a:p>
            </p:txBody>
          </p:sp>
          <p:pic>
            <p:nvPicPr>
              <p:cNvPr id="108" name="Immagine 11">
                <a:extLst>
                  <a:ext uri="{FF2B5EF4-FFF2-40B4-BE49-F238E27FC236}">
                    <a16:creationId xmlns:a16="http://schemas.microsoft.com/office/drawing/2014/main" id="{E43509E1-ACF8-4068-9535-11BDD1F426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57446" y="2655905"/>
                <a:ext cx="521049" cy="521049"/>
              </a:xfrm>
              <a:prstGeom prst="rect">
                <a:avLst/>
              </a:prstGeom>
            </p:spPr>
          </p:pic>
          <p:sp>
            <p:nvSpPr>
              <p:cNvPr id="109" name="Ovale 108">
                <a:extLst>
                  <a:ext uri="{FF2B5EF4-FFF2-40B4-BE49-F238E27FC236}">
                    <a16:creationId xmlns:a16="http://schemas.microsoft.com/office/drawing/2014/main" id="{94D12EAD-C5C9-4F28-B390-EB49B0AB50F4}"/>
                  </a:ext>
                </a:extLst>
              </p:cNvPr>
              <p:cNvSpPr/>
              <p:nvPr/>
            </p:nvSpPr>
            <p:spPr>
              <a:xfrm>
                <a:off x="5676549" y="2032996"/>
                <a:ext cx="850700" cy="85069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u="sng" dirty="0"/>
              </a:p>
            </p:txBody>
          </p:sp>
          <p:pic>
            <p:nvPicPr>
              <p:cNvPr id="110" name="Immagine 13">
                <a:extLst>
                  <a:ext uri="{FF2B5EF4-FFF2-40B4-BE49-F238E27FC236}">
                    <a16:creationId xmlns:a16="http://schemas.microsoft.com/office/drawing/2014/main" id="{C3B964E9-182B-4487-B4CF-914BED1B6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639149" y="2670665"/>
                <a:ext cx="477025" cy="477025"/>
              </a:xfrm>
              <a:prstGeom prst="rect">
                <a:avLst/>
              </a:prstGeom>
            </p:spPr>
          </p:pic>
          <p:pic>
            <p:nvPicPr>
              <p:cNvPr id="111" name="Immagine 110">
                <a:extLst>
                  <a:ext uri="{FF2B5EF4-FFF2-40B4-BE49-F238E27FC236}">
                    <a16:creationId xmlns:a16="http://schemas.microsoft.com/office/drawing/2014/main" id="{CECCA0C7-785C-4A0A-A360-1948CFB15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844963" y="2191723"/>
                <a:ext cx="514950" cy="5149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009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E454C914-0C4E-EE15-45D8-2C808AC39C06}"/>
              </a:ext>
            </a:extLst>
          </p:cNvPr>
          <p:cNvSpPr/>
          <p:nvPr/>
        </p:nvSpPr>
        <p:spPr>
          <a:xfrm>
            <a:off x="-203164" y="2528000"/>
            <a:ext cx="13524676" cy="923498"/>
          </a:xfrm>
          <a:custGeom>
            <a:avLst/>
            <a:gdLst>
              <a:gd name="connsiteX0" fmla="*/ 0 w 16836571"/>
              <a:gd name="connsiteY0" fmla="*/ 1103086 h 1310156"/>
              <a:gd name="connsiteX1" fmla="*/ 1901371 w 16836571"/>
              <a:gd name="connsiteY1" fmla="*/ 783771 h 1310156"/>
              <a:gd name="connsiteX2" fmla="*/ 3614057 w 16836571"/>
              <a:gd name="connsiteY2" fmla="*/ 1291771 h 1310156"/>
              <a:gd name="connsiteX3" fmla="*/ 6567714 w 16836571"/>
              <a:gd name="connsiteY3" fmla="*/ 0 h 1310156"/>
              <a:gd name="connsiteX4" fmla="*/ 8527143 w 16836571"/>
              <a:gd name="connsiteY4" fmla="*/ 1291771 h 1310156"/>
              <a:gd name="connsiteX5" fmla="*/ 10776857 w 16836571"/>
              <a:gd name="connsiteY5" fmla="*/ 304800 h 1310156"/>
              <a:gd name="connsiteX6" fmla="*/ 13745028 w 16836571"/>
              <a:gd name="connsiteY6" fmla="*/ 1262743 h 1310156"/>
              <a:gd name="connsiteX7" fmla="*/ 16836571 w 16836571"/>
              <a:gd name="connsiteY7" fmla="*/ 283028 h 1310156"/>
              <a:gd name="connsiteX0" fmla="*/ 0 w 16836571"/>
              <a:gd name="connsiteY0" fmla="*/ 1132115 h 1340344"/>
              <a:gd name="connsiteX1" fmla="*/ 1901371 w 16836571"/>
              <a:gd name="connsiteY1" fmla="*/ 812800 h 1340344"/>
              <a:gd name="connsiteX2" fmla="*/ 3614057 w 16836571"/>
              <a:gd name="connsiteY2" fmla="*/ 1320800 h 1340344"/>
              <a:gd name="connsiteX3" fmla="*/ 6161314 w 16836571"/>
              <a:gd name="connsiteY3" fmla="*/ 0 h 1340344"/>
              <a:gd name="connsiteX4" fmla="*/ 8527143 w 16836571"/>
              <a:gd name="connsiteY4" fmla="*/ 1320800 h 1340344"/>
              <a:gd name="connsiteX5" fmla="*/ 10776857 w 16836571"/>
              <a:gd name="connsiteY5" fmla="*/ 333829 h 1340344"/>
              <a:gd name="connsiteX6" fmla="*/ 13745028 w 16836571"/>
              <a:gd name="connsiteY6" fmla="*/ 1291772 h 1340344"/>
              <a:gd name="connsiteX7" fmla="*/ 16836571 w 16836571"/>
              <a:gd name="connsiteY7" fmla="*/ 312057 h 1340344"/>
              <a:gd name="connsiteX0" fmla="*/ 0 w 16836571"/>
              <a:gd name="connsiteY0" fmla="*/ 1132118 h 1340347"/>
              <a:gd name="connsiteX1" fmla="*/ 1901371 w 16836571"/>
              <a:gd name="connsiteY1" fmla="*/ 812803 h 1340347"/>
              <a:gd name="connsiteX2" fmla="*/ 3614057 w 16836571"/>
              <a:gd name="connsiteY2" fmla="*/ 1320803 h 1340347"/>
              <a:gd name="connsiteX3" fmla="*/ 6161314 w 16836571"/>
              <a:gd name="connsiteY3" fmla="*/ 3 h 1340347"/>
              <a:gd name="connsiteX4" fmla="*/ 8265886 w 16836571"/>
              <a:gd name="connsiteY4" fmla="*/ 1306289 h 1340347"/>
              <a:gd name="connsiteX5" fmla="*/ 10776857 w 16836571"/>
              <a:gd name="connsiteY5" fmla="*/ 333832 h 1340347"/>
              <a:gd name="connsiteX6" fmla="*/ 13745028 w 16836571"/>
              <a:gd name="connsiteY6" fmla="*/ 1291775 h 1340347"/>
              <a:gd name="connsiteX7" fmla="*/ 16836571 w 16836571"/>
              <a:gd name="connsiteY7" fmla="*/ 312060 h 1340347"/>
              <a:gd name="connsiteX0" fmla="*/ 0 w 16836571"/>
              <a:gd name="connsiteY0" fmla="*/ 1132118 h 1465954"/>
              <a:gd name="connsiteX1" fmla="*/ 1901371 w 16836571"/>
              <a:gd name="connsiteY1" fmla="*/ 812803 h 1465954"/>
              <a:gd name="connsiteX2" fmla="*/ 3614057 w 16836571"/>
              <a:gd name="connsiteY2" fmla="*/ 1320803 h 1465954"/>
              <a:gd name="connsiteX3" fmla="*/ 6161314 w 16836571"/>
              <a:gd name="connsiteY3" fmla="*/ 3 h 1465954"/>
              <a:gd name="connsiteX4" fmla="*/ 8265886 w 16836571"/>
              <a:gd name="connsiteY4" fmla="*/ 1306289 h 1465954"/>
              <a:gd name="connsiteX5" fmla="*/ 10776857 w 16836571"/>
              <a:gd name="connsiteY5" fmla="*/ 333832 h 1465954"/>
              <a:gd name="connsiteX6" fmla="*/ 12990285 w 16836571"/>
              <a:gd name="connsiteY6" fmla="*/ 1465946 h 1465954"/>
              <a:gd name="connsiteX7" fmla="*/ 16836571 w 16836571"/>
              <a:gd name="connsiteY7" fmla="*/ 312060 h 1465954"/>
              <a:gd name="connsiteX0" fmla="*/ 0 w 16364858"/>
              <a:gd name="connsiteY0" fmla="*/ 1132118 h 1466407"/>
              <a:gd name="connsiteX1" fmla="*/ 1901371 w 16364858"/>
              <a:gd name="connsiteY1" fmla="*/ 812803 h 1466407"/>
              <a:gd name="connsiteX2" fmla="*/ 3614057 w 16364858"/>
              <a:gd name="connsiteY2" fmla="*/ 1320803 h 1466407"/>
              <a:gd name="connsiteX3" fmla="*/ 6161314 w 16364858"/>
              <a:gd name="connsiteY3" fmla="*/ 3 h 1466407"/>
              <a:gd name="connsiteX4" fmla="*/ 8265886 w 16364858"/>
              <a:gd name="connsiteY4" fmla="*/ 1306289 h 1466407"/>
              <a:gd name="connsiteX5" fmla="*/ 10776857 w 16364858"/>
              <a:gd name="connsiteY5" fmla="*/ 333832 h 1466407"/>
              <a:gd name="connsiteX6" fmla="*/ 12990285 w 16364858"/>
              <a:gd name="connsiteY6" fmla="*/ 1465946 h 1466407"/>
              <a:gd name="connsiteX7" fmla="*/ 16364858 w 16364858"/>
              <a:gd name="connsiteY7" fmla="*/ 174174 h 1466407"/>
              <a:gd name="connsiteX0" fmla="*/ 0 w 16364858"/>
              <a:gd name="connsiteY0" fmla="*/ 1134380 h 1468692"/>
              <a:gd name="connsiteX1" fmla="*/ 1901371 w 16364858"/>
              <a:gd name="connsiteY1" fmla="*/ 815065 h 1468692"/>
              <a:gd name="connsiteX2" fmla="*/ 3614057 w 16364858"/>
              <a:gd name="connsiteY2" fmla="*/ 1323065 h 1468692"/>
              <a:gd name="connsiteX3" fmla="*/ 6161314 w 16364858"/>
              <a:gd name="connsiteY3" fmla="*/ 2265 h 1468692"/>
              <a:gd name="connsiteX4" fmla="*/ 8418286 w 16364858"/>
              <a:gd name="connsiteY4" fmla="*/ 989237 h 1468692"/>
              <a:gd name="connsiteX5" fmla="*/ 10776857 w 16364858"/>
              <a:gd name="connsiteY5" fmla="*/ 336094 h 1468692"/>
              <a:gd name="connsiteX6" fmla="*/ 12990285 w 16364858"/>
              <a:gd name="connsiteY6" fmla="*/ 1468208 h 1468692"/>
              <a:gd name="connsiteX7" fmla="*/ 16364858 w 16364858"/>
              <a:gd name="connsiteY7" fmla="*/ 176436 h 1468692"/>
              <a:gd name="connsiteX0" fmla="*/ 0 w 16364858"/>
              <a:gd name="connsiteY0" fmla="*/ 975063 h 1309375"/>
              <a:gd name="connsiteX1" fmla="*/ 1901371 w 16364858"/>
              <a:gd name="connsiteY1" fmla="*/ 655748 h 1309375"/>
              <a:gd name="connsiteX2" fmla="*/ 3614057 w 16364858"/>
              <a:gd name="connsiteY2" fmla="*/ 1163748 h 1309375"/>
              <a:gd name="connsiteX3" fmla="*/ 5958114 w 16364858"/>
              <a:gd name="connsiteY3" fmla="*/ 2605 h 1309375"/>
              <a:gd name="connsiteX4" fmla="*/ 8418286 w 16364858"/>
              <a:gd name="connsiteY4" fmla="*/ 829920 h 1309375"/>
              <a:gd name="connsiteX5" fmla="*/ 10776857 w 16364858"/>
              <a:gd name="connsiteY5" fmla="*/ 176777 h 1309375"/>
              <a:gd name="connsiteX6" fmla="*/ 12990285 w 16364858"/>
              <a:gd name="connsiteY6" fmla="*/ 1308891 h 1309375"/>
              <a:gd name="connsiteX7" fmla="*/ 16364858 w 16364858"/>
              <a:gd name="connsiteY7" fmla="*/ 17119 h 1309375"/>
              <a:gd name="connsiteX0" fmla="*/ 0 w 16364858"/>
              <a:gd name="connsiteY0" fmla="*/ 976106 h 1310418"/>
              <a:gd name="connsiteX1" fmla="*/ 1901371 w 16364858"/>
              <a:gd name="connsiteY1" fmla="*/ 656791 h 1310418"/>
              <a:gd name="connsiteX2" fmla="*/ 3947886 w 16364858"/>
              <a:gd name="connsiteY2" fmla="*/ 1230106 h 1310418"/>
              <a:gd name="connsiteX3" fmla="*/ 5958114 w 16364858"/>
              <a:gd name="connsiteY3" fmla="*/ 3648 h 1310418"/>
              <a:gd name="connsiteX4" fmla="*/ 8418286 w 16364858"/>
              <a:gd name="connsiteY4" fmla="*/ 830963 h 1310418"/>
              <a:gd name="connsiteX5" fmla="*/ 10776857 w 16364858"/>
              <a:gd name="connsiteY5" fmla="*/ 177820 h 1310418"/>
              <a:gd name="connsiteX6" fmla="*/ 12990285 w 16364858"/>
              <a:gd name="connsiteY6" fmla="*/ 1309934 h 1310418"/>
              <a:gd name="connsiteX7" fmla="*/ 16364858 w 16364858"/>
              <a:gd name="connsiteY7" fmla="*/ 18162 h 1310418"/>
              <a:gd name="connsiteX0" fmla="*/ 0 w 16364858"/>
              <a:gd name="connsiteY0" fmla="*/ 976106 h 1310418"/>
              <a:gd name="connsiteX1" fmla="*/ 1872342 w 16364858"/>
              <a:gd name="connsiteY1" fmla="*/ 322962 h 1310418"/>
              <a:gd name="connsiteX2" fmla="*/ 3947886 w 16364858"/>
              <a:gd name="connsiteY2" fmla="*/ 1230106 h 1310418"/>
              <a:gd name="connsiteX3" fmla="*/ 5958114 w 16364858"/>
              <a:gd name="connsiteY3" fmla="*/ 3648 h 1310418"/>
              <a:gd name="connsiteX4" fmla="*/ 8418286 w 16364858"/>
              <a:gd name="connsiteY4" fmla="*/ 830963 h 1310418"/>
              <a:gd name="connsiteX5" fmla="*/ 10776857 w 16364858"/>
              <a:gd name="connsiteY5" fmla="*/ 177820 h 1310418"/>
              <a:gd name="connsiteX6" fmla="*/ 12990285 w 16364858"/>
              <a:gd name="connsiteY6" fmla="*/ 1309934 h 1310418"/>
              <a:gd name="connsiteX7" fmla="*/ 16364858 w 16364858"/>
              <a:gd name="connsiteY7" fmla="*/ 18162 h 1310418"/>
              <a:gd name="connsiteX0" fmla="*/ 0 w 16364858"/>
              <a:gd name="connsiteY0" fmla="*/ 973840 h 1308152"/>
              <a:gd name="connsiteX1" fmla="*/ 1872342 w 16364858"/>
              <a:gd name="connsiteY1" fmla="*/ 320696 h 1308152"/>
              <a:gd name="connsiteX2" fmla="*/ 3839029 w 16364858"/>
              <a:gd name="connsiteY2" fmla="*/ 1068183 h 1308152"/>
              <a:gd name="connsiteX3" fmla="*/ 5958114 w 16364858"/>
              <a:gd name="connsiteY3" fmla="*/ 1382 h 1308152"/>
              <a:gd name="connsiteX4" fmla="*/ 8418286 w 16364858"/>
              <a:gd name="connsiteY4" fmla="*/ 828697 h 1308152"/>
              <a:gd name="connsiteX5" fmla="*/ 10776857 w 16364858"/>
              <a:gd name="connsiteY5" fmla="*/ 175554 h 1308152"/>
              <a:gd name="connsiteX6" fmla="*/ 12990285 w 16364858"/>
              <a:gd name="connsiteY6" fmla="*/ 1307668 h 1308152"/>
              <a:gd name="connsiteX7" fmla="*/ 16364858 w 16364858"/>
              <a:gd name="connsiteY7" fmla="*/ 15896 h 130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64858" h="1308152">
                <a:moveTo>
                  <a:pt x="0" y="973840"/>
                </a:moveTo>
                <a:cubicBezTo>
                  <a:pt x="649514" y="798458"/>
                  <a:pt x="1232504" y="304972"/>
                  <a:pt x="1872342" y="320696"/>
                </a:cubicBezTo>
                <a:cubicBezTo>
                  <a:pt x="2512180" y="336420"/>
                  <a:pt x="3158067" y="1121402"/>
                  <a:pt x="3839029" y="1068183"/>
                </a:cubicBezTo>
                <a:cubicBezTo>
                  <a:pt x="4519991" y="1014964"/>
                  <a:pt x="5194904" y="41296"/>
                  <a:pt x="5958114" y="1382"/>
                </a:cubicBezTo>
                <a:cubicBezTo>
                  <a:pt x="6721324" y="-38532"/>
                  <a:pt x="7615162" y="799668"/>
                  <a:pt x="8418286" y="828697"/>
                </a:cubicBezTo>
                <a:cubicBezTo>
                  <a:pt x="9221410" y="857726"/>
                  <a:pt x="10014857" y="95726"/>
                  <a:pt x="10776857" y="175554"/>
                </a:cubicBezTo>
                <a:cubicBezTo>
                  <a:pt x="11538857" y="255382"/>
                  <a:pt x="12058952" y="1334278"/>
                  <a:pt x="12990285" y="1307668"/>
                </a:cubicBezTo>
                <a:cubicBezTo>
                  <a:pt x="13921619" y="1281058"/>
                  <a:pt x="15820572" y="187648"/>
                  <a:pt x="16364858" y="15896"/>
                </a:cubicBezTo>
              </a:path>
            </a:pathLst>
          </a:custGeom>
          <a:noFill/>
          <a:ln w="9525">
            <a:solidFill>
              <a:srgbClr val="20B0A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5" name="Connettore 1 4">
            <a:extLst>
              <a:ext uri="{FF2B5EF4-FFF2-40B4-BE49-F238E27FC236}">
                <a16:creationId xmlns:a16="http://schemas.microsoft.com/office/drawing/2014/main" id="{6C476B37-8B1D-4DB6-94AB-D3A44E2A088C}"/>
              </a:ext>
            </a:extLst>
          </p:cNvPr>
          <p:cNvCxnSpPr>
            <a:cxnSpLocks/>
          </p:cNvCxnSpPr>
          <p:nvPr/>
        </p:nvCxnSpPr>
        <p:spPr>
          <a:xfrm>
            <a:off x="8407" y="760194"/>
            <a:ext cx="1217518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3" name="Titolo 1">
            <a:extLst>
              <a:ext uri="{FF2B5EF4-FFF2-40B4-BE49-F238E27FC236}">
                <a16:creationId xmlns:a16="http://schemas.microsoft.com/office/drawing/2014/main" id="{531975AA-0855-467C-AD47-0865F249BC4F}"/>
              </a:ext>
            </a:extLst>
          </p:cNvPr>
          <p:cNvSpPr txBox="1">
            <a:spLocks/>
          </p:cNvSpPr>
          <p:nvPr/>
        </p:nvSpPr>
        <p:spPr>
          <a:xfrm>
            <a:off x="5404466" y="351792"/>
            <a:ext cx="5871181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PROGETTO 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 DIGITALE ARTIGIANI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  <a:ea typeface="+mn-ea"/>
                <a:cs typeface="+mn-cs"/>
              </a:rPr>
              <a:t> |</a:t>
            </a:r>
            <a:r>
              <a:rPr lang="it-IT" sz="1500" dirty="0">
                <a:solidFill>
                  <a:srgbClr val="00AAEE"/>
                </a:solidFill>
                <a:latin typeface="Calibri" panose="020F0502020204030204"/>
                <a:ea typeface="+mn-ea"/>
                <a:cs typeface="+mn-cs"/>
              </a:rPr>
              <a:t>    </a:t>
            </a:r>
            <a:r>
              <a:rPr lang="it-IT" sz="1500" b="1" dirty="0">
                <a:solidFill>
                  <a:srgbClr val="0EB9AB"/>
                </a:solidFill>
                <a:latin typeface="Calibri" panose="020F0502020204030204"/>
                <a:ea typeface="+mn-ea"/>
                <a:cs typeface="+mn-cs"/>
              </a:rPr>
              <a:t>TIMELINE</a:t>
            </a:r>
            <a:endParaRPr lang="it-IT" sz="1500" dirty="0">
              <a:solidFill>
                <a:srgbClr val="0EB9AB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66A2FB0F-E137-43D7-BABB-644799504C58}"/>
              </a:ext>
            </a:extLst>
          </p:cNvPr>
          <p:cNvGrpSpPr/>
          <p:nvPr/>
        </p:nvGrpSpPr>
        <p:grpSpPr>
          <a:xfrm>
            <a:off x="428401" y="313662"/>
            <a:ext cx="1823727" cy="278104"/>
            <a:chOff x="428401" y="313662"/>
            <a:chExt cx="1823727" cy="278104"/>
          </a:xfrm>
        </p:grpSpPr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39C1172F-E4FC-4BC6-A2DF-9DB0F5FFC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01" y="350820"/>
              <a:ext cx="1134585" cy="224080"/>
            </a:xfrm>
            <a:prstGeom prst="rect">
              <a:avLst/>
            </a:prstGeom>
          </p:spPr>
        </p:pic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03825919-E3D6-4A31-A94C-74612BC69540}"/>
                </a:ext>
              </a:extLst>
            </p:cNvPr>
            <p:cNvGrpSpPr/>
            <p:nvPr/>
          </p:nvGrpSpPr>
          <p:grpSpPr>
            <a:xfrm>
              <a:off x="1728132" y="313662"/>
              <a:ext cx="523996" cy="278104"/>
              <a:chOff x="10204238" y="658515"/>
              <a:chExt cx="523996" cy="278104"/>
            </a:xfrm>
          </p:grpSpPr>
          <p:pic>
            <p:nvPicPr>
              <p:cNvPr id="51" name="Picture 2">
                <a:extLst>
                  <a:ext uri="{FF2B5EF4-FFF2-40B4-BE49-F238E27FC236}">
                    <a16:creationId xmlns:a16="http://schemas.microsoft.com/office/drawing/2014/main" id="{100CC2E0-C91C-45D1-99FF-808147016D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10374135" y="658515"/>
                <a:ext cx="354099" cy="278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" name="Connettore diritto 51">
                <a:extLst>
                  <a:ext uri="{FF2B5EF4-FFF2-40B4-BE49-F238E27FC236}">
                    <a16:creationId xmlns:a16="http://schemas.microsoft.com/office/drawing/2014/main" id="{02B2729F-E89A-4AE0-AF49-3728D8305F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4238" y="691291"/>
                <a:ext cx="0" cy="203007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C914C9D2-F087-38B1-3635-AB8B1B65336B}"/>
              </a:ext>
            </a:extLst>
          </p:cNvPr>
          <p:cNvGrpSpPr/>
          <p:nvPr/>
        </p:nvGrpSpPr>
        <p:grpSpPr>
          <a:xfrm>
            <a:off x="811080" y="2169606"/>
            <a:ext cx="1520093" cy="3234399"/>
            <a:chOff x="857376" y="1445412"/>
            <a:chExt cx="1520093" cy="3234399"/>
          </a:xfrm>
        </p:grpSpPr>
        <p:sp>
          <p:nvSpPr>
            <p:cNvPr id="163" name="Rettangolo con angoli arrotondati 162">
              <a:extLst>
                <a:ext uri="{FF2B5EF4-FFF2-40B4-BE49-F238E27FC236}">
                  <a16:creationId xmlns:a16="http://schemas.microsoft.com/office/drawing/2014/main" id="{A7248040-7A96-4CED-B5AF-0D432E000CEE}"/>
                </a:ext>
              </a:extLst>
            </p:cNvPr>
            <p:cNvSpPr/>
            <p:nvPr/>
          </p:nvSpPr>
          <p:spPr>
            <a:xfrm>
              <a:off x="928826" y="2555811"/>
              <a:ext cx="1377195" cy="2124000"/>
            </a:xfrm>
            <a:prstGeom prst="roundRect">
              <a:avLst/>
            </a:prstGeom>
            <a:solidFill>
              <a:schemeClr val="bg1"/>
            </a:solidFill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3">
              <a:extLst>
                <a:ext uri="{FF2B5EF4-FFF2-40B4-BE49-F238E27FC236}">
                  <a16:creationId xmlns:a16="http://schemas.microsoft.com/office/drawing/2014/main" id="{5D50652D-01A5-453E-BCBA-C87D9F6C9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702" y="1445412"/>
              <a:ext cx="1353442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01" name="Ovale 200">
              <a:extLst>
                <a:ext uri="{FF2B5EF4-FFF2-40B4-BE49-F238E27FC236}">
                  <a16:creationId xmlns:a16="http://schemas.microsoft.com/office/drawing/2014/main" id="{E7E5168C-12DD-489D-87B4-51A2D1DA2C9F}"/>
                </a:ext>
              </a:extLst>
            </p:cNvPr>
            <p:cNvSpPr/>
            <p:nvPr/>
          </p:nvSpPr>
          <p:spPr>
            <a:xfrm>
              <a:off x="1104680" y="1610357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Subtitle 2">
              <a:extLst>
                <a:ext uri="{FF2B5EF4-FFF2-40B4-BE49-F238E27FC236}">
                  <a16:creationId xmlns:a16="http://schemas.microsoft.com/office/drawing/2014/main" id="{7C13733A-6235-47E2-A84A-CA6918BCEA32}"/>
                </a:ext>
              </a:extLst>
            </p:cNvPr>
            <p:cNvSpPr txBox="1">
              <a:spLocks/>
            </p:cNvSpPr>
            <p:nvPr/>
          </p:nvSpPr>
          <p:spPr>
            <a:xfrm>
              <a:off x="857376" y="3384000"/>
              <a:ext cx="1520093" cy="92589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Prima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presentazione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dell’esigenza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Covercare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a </a:t>
              </a:r>
              <a:r>
                <a:rPr lang="it-IT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LiveHelp</a:t>
              </a:r>
              <a:endParaRPr kumimoji="0" lang="it-IT" sz="140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9" name="Ovale 158">
              <a:extLst>
                <a:ext uri="{FF2B5EF4-FFF2-40B4-BE49-F238E27FC236}">
                  <a16:creationId xmlns:a16="http://schemas.microsoft.com/office/drawing/2014/main" id="{477126A7-AA90-4276-812D-6B30963BCABB}"/>
                </a:ext>
              </a:extLst>
            </p:cNvPr>
            <p:cNvSpPr/>
            <p:nvPr/>
          </p:nvSpPr>
          <p:spPr>
            <a:xfrm>
              <a:off x="1104680" y="1610357"/>
              <a:ext cx="1025485" cy="1025485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000" t="5000" r="2000" b="-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Rettangolo con angoli arrotondati 156">
              <a:extLst>
                <a:ext uri="{FF2B5EF4-FFF2-40B4-BE49-F238E27FC236}">
                  <a16:creationId xmlns:a16="http://schemas.microsoft.com/office/drawing/2014/main" id="{6E33A916-9A5D-4A6D-80E9-CC24743A5535}"/>
                </a:ext>
              </a:extLst>
            </p:cNvPr>
            <p:cNvSpPr/>
            <p:nvPr/>
          </p:nvSpPr>
          <p:spPr>
            <a:xfrm>
              <a:off x="1039078" y="2733362"/>
              <a:ext cx="1156689" cy="468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OTTOBRE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2024</a:t>
              </a: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03275007-E939-48FF-8ECE-95F79B4B63B1}"/>
                </a:ext>
              </a:extLst>
            </p:cNvPr>
            <p:cNvSpPr/>
            <p:nvPr/>
          </p:nvSpPr>
          <p:spPr>
            <a:xfrm>
              <a:off x="1007666" y="1445412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F3216B95-43A1-CA33-7C85-CA574557E268}"/>
              </a:ext>
            </a:extLst>
          </p:cNvPr>
          <p:cNvGrpSpPr/>
          <p:nvPr/>
        </p:nvGrpSpPr>
        <p:grpSpPr>
          <a:xfrm>
            <a:off x="2321474" y="2537252"/>
            <a:ext cx="1520093" cy="3270399"/>
            <a:chOff x="2653493" y="1445412"/>
            <a:chExt cx="1520093" cy="3270399"/>
          </a:xfrm>
        </p:grpSpPr>
        <p:sp>
          <p:nvSpPr>
            <p:cNvPr id="65" name="Rettangolo con angoli arrotondati 64">
              <a:extLst>
                <a:ext uri="{FF2B5EF4-FFF2-40B4-BE49-F238E27FC236}">
                  <a16:creationId xmlns:a16="http://schemas.microsoft.com/office/drawing/2014/main" id="{52016B87-4504-417B-B957-7A9055330865}"/>
                </a:ext>
              </a:extLst>
            </p:cNvPr>
            <p:cNvSpPr>
              <a:spLocks/>
            </p:cNvSpPr>
            <p:nvPr/>
          </p:nvSpPr>
          <p:spPr>
            <a:xfrm>
              <a:off x="2724942" y="2555811"/>
              <a:ext cx="1377195" cy="2160000"/>
            </a:xfrm>
            <a:prstGeom prst="roundRect">
              <a:avLst/>
            </a:prstGeom>
            <a:solidFill>
              <a:schemeClr val="bg1"/>
            </a:solidFill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Subtitle 2">
              <a:extLst>
                <a:ext uri="{FF2B5EF4-FFF2-40B4-BE49-F238E27FC236}">
                  <a16:creationId xmlns:a16="http://schemas.microsoft.com/office/drawing/2014/main" id="{2FEFE5C7-0E5E-4D87-8C9F-8D3FFAD87FD2}"/>
                </a:ext>
              </a:extLst>
            </p:cNvPr>
            <p:cNvSpPr txBox="1">
              <a:spLocks/>
            </p:cNvSpPr>
            <p:nvPr/>
          </p:nvSpPr>
          <p:spPr>
            <a:xfrm>
              <a:off x="2653493" y="3384000"/>
              <a:ext cx="1520093" cy="109260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Primo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incontro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LiveHelp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e Operations </a:t>
              </a:r>
              <a:r>
                <a:rPr lang="it-IT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Covercare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(dal vivo)</a:t>
              </a:r>
              <a:endPara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64" name="Freeform 3">
              <a:extLst>
                <a:ext uri="{FF2B5EF4-FFF2-40B4-BE49-F238E27FC236}">
                  <a16:creationId xmlns:a16="http://schemas.microsoft.com/office/drawing/2014/main" id="{A02A5B4C-1FE4-49AF-A937-48E7B2841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818" y="1445412"/>
              <a:ext cx="1353442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8A7495B7-ED90-4FE9-ABA5-9C8B36670822}"/>
                </a:ext>
              </a:extLst>
            </p:cNvPr>
            <p:cNvSpPr/>
            <p:nvPr/>
          </p:nvSpPr>
          <p:spPr>
            <a:xfrm>
              <a:off x="2904001" y="1596480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3430EF5E-3BCB-4708-8EA8-496055FD59BC}"/>
                </a:ext>
              </a:extLst>
            </p:cNvPr>
            <p:cNvSpPr/>
            <p:nvPr/>
          </p:nvSpPr>
          <p:spPr>
            <a:xfrm>
              <a:off x="2992990" y="1685468"/>
              <a:ext cx="847508" cy="847509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t="2000" b="-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FE9EF002-6982-446D-9A08-741B3FC6ED42}"/>
                </a:ext>
              </a:extLst>
            </p:cNvPr>
            <p:cNvSpPr/>
            <p:nvPr/>
          </p:nvSpPr>
          <p:spPr>
            <a:xfrm>
              <a:off x="2835196" y="2733362"/>
              <a:ext cx="1156689" cy="468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DICEMBRE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2024</a:t>
              </a:r>
            </a:p>
          </p:txBody>
        </p:sp>
        <p:sp>
          <p:nvSpPr>
            <p:cNvPr id="204" name="Ovale 203">
              <a:extLst>
                <a:ext uri="{FF2B5EF4-FFF2-40B4-BE49-F238E27FC236}">
                  <a16:creationId xmlns:a16="http://schemas.microsoft.com/office/drawing/2014/main" id="{5F4C8B5C-28EB-4649-853E-03F331E28BC5}"/>
                </a:ext>
              </a:extLst>
            </p:cNvPr>
            <p:cNvSpPr/>
            <p:nvPr/>
          </p:nvSpPr>
          <p:spPr>
            <a:xfrm>
              <a:off x="2796433" y="1445412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85" name="Gruppo 84">
            <a:extLst>
              <a:ext uri="{FF2B5EF4-FFF2-40B4-BE49-F238E27FC236}">
                <a16:creationId xmlns:a16="http://schemas.microsoft.com/office/drawing/2014/main" id="{BC1C08F8-538C-C608-4E21-DC9852EAEA93}"/>
              </a:ext>
            </a:extLst>
          </p:cNvPr>
          <p:cNvGrpSpPr/>
          <p:nvPr/>
        </p:nvGrpSpPr>
        <p:grpSpPr>
          <a:xfrm>
            <a:off x="3831867" y="2000994"/>
            <a:ext cx="1520093" cy="3234399"/>
            <a:chOff x="4442045" y="1445412"/>
            <a:chExt cx="1520093" cy="3234399"/>
          </a:xfrm>
        </p:grpSpPr>
        <p:sp>
          <p:nvSpPr>
            <p:cNvPr id="181" name="Rettangolo con angoli arrotondati 180">
              <a:extLst>
                <a:ext uri="{FF2B5EF4-FFF2-40B4-BE49-F238E27FC236}">
                  <a16:creationId xmlns:a16="http://schemas.microsoft.com/office/drawing/2014/main" id="{B3492A26-B53E-43E8-9C23-16743F391807}"/>
                </a:ext>
              </a:extLst>
            </p:cNvPr>
            <p:cNvSpPr/>
            <p:nvPr/>
          </p:nvSpPr>
          <p:spPr>
            <a:xfrm>
              <a:off x="4513494" y="2555811"/>
              <a:ext cx="1377195" cy="2124000"/>
            </a:xfrm>
            <a:prstGeom prst="roundRect">
              <a:avLst/>
            </a:prstGeom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Subtitle 2">
              <a:extLst>
                <a:ext uri="{FF2B5EF4-FFF2-40B4-BE49-F238E27FC236}">
                  <a16:creationId xmlns:a16="http://schemas.microsoft.com/office/drawing/2014/main" id="{7C6ED5CF-5218-4911-A03E-4E64028AF571}"/>
                </a:ext>
              </a:extLst>
            </p:cNvPr>
            <p:cNvSpPr txBox="1">
              <a:spLocks/>
            </p:cNvSpPr>
            <p:nvPr/>
          </p:nvSpPr>
          <p:spPr>
            <a:xfrm>
              <a:off x="4442045" y="3465018"/>
              <a:ext cx="1520093" cy="96282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Approvazione</a:t>
              </a:r>
            </a:p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progetto 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su primo 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partner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di </a:t>
              </a:r>
              <a:r>
                <a:rPr lang="it-IT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Covercare</a:t>
              </a:r>
              <a:endParaRPr lang="it-IT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80" name="Freeform 3">
              <a:extLst>
                <a:ext uri="{FF2B5EF4-FFF2-40B4-BE49-F238E27FC236}">
                  <a16:creationId xmlns:a16="http://schemas.microsoft.com/office/drawing/2014/main" id="{180218DF-F922-4A55-A01D-EC067D1A6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371" y="1445412"/>
              <a:ext cx="1353442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77" name="Ovale 176">
              <a:extLst>
                <a:ext uri="{FF2B5EF4-FFF2-40B4-BE49-F238E27FC236}">
                  <a16:creationId xmlns:a16="http://schemas.microsoft.com/office/drawing/2014/main" id="{35DAD8D3-59C9-4539-8F09-0B49B47CC880}"/>
                </a:ext>
              </a:extLst>
            </p:cNvPr>
            <p:cNvSpPr/>
            <p:nvPr/>
          </p:nvSpPr>
          <p:spPr>
            <a:xfrm>
              <a:off x="4692554" y="1596480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vale 177">
              <a:extLst>
                <a:ext uri="{FF2B5EF4-FFF2-40B4-BE49-F238E27FC236}">
                  <a16:creationId xmlns:a16="http://schemas.microsoft.com/office/drawing/2014/main" id="{33E9F962-7FE1-4EC1-8670-7C9D8C3963D1}"/>
                </a:ext>
              </a:extLst>
            </p:cNvPr>
            <p:cNvSpPr/>
            <p:nvPr/>
          </p:nvSpPr>
          <p:spPr>
            <a:xfrm>
              <a:off x="4781542" y="1685468"/>
              <a:ext cx="847509" cy="847509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 l="2000" t="2000" r="2000" b="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Rettangolo con angoli arrotondati 174">
              <a:extLst>
                <a:ext uri="{FF2B5EF4-FFF2-40B4-BE49-F238E27FC236}">
                  <a16:creationId xmlns:a16="http://schemas.microsoft.com/office/drawing/2014/main" id="{B5A289D9-991E-4A77-92A3-64ED21E731F9}"/>
                </a:ext>
              </a:extLst>
            </p:cNvPr>
            <p:cNvSpPr/>
            <p:nvPr/>
          </p:nvSpPr>
          <p:spPr>
            <a:xfrm>
              <a:off x="4623746" y="2733362"/>
              <a:ext cx="1156688" cy="576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FINE DICEMBRE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2024</a:t>
              </a:r>
            </a:p>
          </p:txBody>
        </p:sp>
        <p:sp>
          <p:nvSpPr>
            <p:cNvPr id="205" name="Ovale 204">
              <a:extLst>
                <a:ext uri="{FF2B5EF4-FFF2-40B4-BE49-F238E27FC236}">
                  <a16:creationId xmlns:a16="http://schemas.microsoft.com/office/drawing/2014/main" id="{1C60BC27-5E0A-4757-957F-EFD2F894FEB1}"/>
                </a:ext>
              </a:extLst>
            </p:cNvPr>
            <p:cNvSpPr/>
            <p:nvPr/>
          </p:nvSpPr>
          <p:spPr>
            <a:xfrm>
              <a:off x="4585200" y="1445412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3ACAD446-BCAE-8EF7-3AFE-BD3D58553F1A}"/>
              </a:ext>
            </a:extLst>
          </p:cNvPr>
          <p:cNvGrpSpPr/>
          <p:nvPr/>
        </p:nvGrpSpPr>
        <p:grpSpPr>
          <a:xfrm>
            <a:off x="5342260" y="2429252"/>
            <a:ext cx="1520093" cy="2730399"/>
            <a:chOff x="6223033" y="1445412"/>
            <a:chExt cx="1520093" cy="2730399"/>
          </a:xfrm>
        </p:grpSpPr>
        <p:sp>
          <p:nvSpPr>
            <p:cNvPr id="172" name="Rettangolo con angoli arrotondati 171">
              <a:extLst>
                <a:ext uri="{FF2B5EF4-FFF2-40B4-BE49-F238E27FC236}">
                  <a16:creationId xmlns:a16="http://schemas.microsoft.com/office/drawing/2014/main" id="{B3ED85F5-7A9D-4756-95A9-22E1C150405E}"/>
                </a:ext>
              </a:extLst>
            </p:cNvPr>
            <p:cNvSpPr/>
            <p:nvPr/>
          </p:nvSpPr>
          <p:spPr>
            <a:xfrm>
              <a:off x="6294482" y="2555811"/>
              <a:ext cx="1377195" cy="1620000"/>
            </a:xfrm>
            <a:prstGeom prst="roundRect">
              <a:avLst/>
            </a:prstGeom>
            <a:solidFill>
              <a:schemeClr val="bg1"/>
            </a:solidFill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Subtitle 2">
              <a:extLst>
                <a:ext uri="{FF2B5EF4-FFF2-40B4-BE49-F238E27FC236}">
                  <a16:creationId xmlns:a16="http://schemas.microsoft.com/office/drawing/2014/main" id="{7A3DB115-F8FC-4613-820F-15A0CE0E658A}"/>
                </a:ext>
              </a:extLst>
            </p:cNvPr>
            <p:cNvSpPr txBox="1">
              <a:spLocks/>
            </p:cNvSpPr>
            <p:nvPr/>
          </p:nvSpPr>
          <p:spPr>
            <a:xfrm>
              <a:off x="6223033" y="3384000"/>
              <a:ext cx="1520093" cy="42575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Kickoff </a:t>
              </a:r>
              <a:b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progetto</a:t>
              </a:r>
              <a:endPara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71" name="Freeform 3">
              <a:extLst>
                <a:ext uri="{FF2B5EF4-FFF2-40B4-BE49-F238E27FC236}">
                  <a16:creationId xmlns:a16="http://schemas.microsoft.com/office/drawing/2014/main" id="{42F50E25-5B44-401D-B06C-42A6D5166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6359" y="1445412"/>
              <a:ext cx="1353442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68" name="Ovale 167">
              <a:extLst>
                <a:ext uri="{FF2B5EF4-FFF2-40B4-BE49-F238E27FC236}">
                  <a16:creationId xmlns:a16="http://schemas.microsoft.com/office/drawing/2014/main" id="{3C74FE0A-4DEF-40B1-A412-20B765E2FCC9}"/>
                </a:ext>
              </a:extLst>
            </p:cNvPr>
            <p:cNvSpPr/>
            <p:nvPr/>
          </p:nvSpPr>
          <p:spPr>
            <a:xfrm>
              <a:off x="6473542" y="1596480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e 168">
              <a:extLst>
                <a:ext uri="{FF2B5EF4-FFF2-40B4-BE49-F238E27FC236}">
                  <a16:creationId xmlns:a16="http://schemas.microsoft.com/office/drawing/2014/main" id="{FD26414A-1EFF-47C6-B811-C5FD8CE71880}"/>
                </a:ext>
              </a:extLst>
            </p:cNvPr>
            <p:cNvSpPr/>
            <p:nvPr/>
          </p:nvSpPr>
          <p:spPr>
            <a:xfrm>
              <a:off x="6562530" y="1685468"/>
              <a:ext cx="847509" cy="847509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 l="2000" t="2000" r="2000" b="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ttangolo con angoli arrotondati 165">
              <a:extLst>
                <a:ext uri="{FF2B5EF4-FFF2-40B4-BE49-F238E27FC236}">
                  <a16:creationId xmlns:a16="http://schemas.microsoft.com/office/drawing/2014/main" id="{125AD1FB-1A38-45C6-B814-6D1E9FF03AF0}"/>
                </a:ext>
              </a:extLst>
            </p:cNvPr>
            <p:cNvSpPr/>
            <p:nvPr/>
          </p:nvSpPr>
          <p:spPr>
            <a:xfrm>
              <a:off x="6404736" y="2733362"/>
              <a:ext cx="1156688" cy="468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8 GENNAIO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2025</a:t>
              </a:r>
            </a:p>
          </p:txBody>
        </p:sp>
        <p:sp>
          <p:nvSpPr>
            <p:cNvPr id="206" name="Ovale 205">
              <a:extLst>
                <a:ext uri="{FF2B5EF4-FFF2-40B4-BE49-F238E27FC236}">
                  <a16:creationId xmlns:a16="http://schemas.microsoft.com/office/drawing/2014/main" id="{836C75CB-B92A-4B8C-BC4C-E5AF60AE348E}"/>
                </a:ext>
              </a:extLst>
            </p:cNvPr>
            <p:cNvSpPr/>
            <p:nvPr/>
          </p:nvSpPr>
          <p:spPr>
            <a:xfrm>
              <a:off x="6373967" y="1445412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DFDA64EF-5F53-3F9C-785A-3B8F09B5D07D}"/>
              </a:ext>
            </a:extLst>
          </p:cNvPr>
          <p:cNvGrpSpPr/>
          <p:nvPr/>
        </p:nvGrpSpPr>
        <p:grpSpPr>
          <a:xfrm>
            <a:off x="6852653" y="2070385"/>
            <a:ext cx="1520092" cy="2911200"/>
            <a:chOff x="8009105" y="1444611"/>
            <a:chExt cx="1520092" cy="2911200"/>
          </a:xfrm>
        </p:grpSpPr>
        <p:sp>
          <p:nvSpPr>
            <p:cNvPr id="190" name="Rettangolo con angoli arrotondati 189">
              <a:extLst>
                <a:ext uri="{FF2B5EF4-FFF2-40B4-BE49-F238E27FC236}">
                  <a16:creationId xmlns:a16="http://schemas.microsoft.com/office/drawing/2014/main" id="{2E99D77B-DC1E-4231-97B4-FB55DE705C14}"/>
                </a:ext>
              </a:extLst>
            </p:cNvPr>
            <p:cNvSpPr/>
            <p:nvPr/>
          </p:nvSpPr>
          <p:spPr>
            <a:xfrm>
              <a:off x="8080554" y="2555811"/>
              <a:ext cx="1377195" cy="1800000"/>
            </a:xfrm>
            <a:prstGeom prst="roundRect">
              <a:avLst/>
            </a:prstGeom>
            <a:solidFill>
              <a:schemeClr val="bg1"/>
            </a:solidFill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Subtitle 2">
              <a:extLst>
                <a:ext uri="{FF2B5EF4-FFF2-40B4-BE49-F238E27FC236}">
                  <a16:creationId xmlns:a16="http://schemas.microsoft.com/office/drawing/2014/main" id="{BB6300AA-827B-42D1-B73C-81C60E487257}"/>
                </a:ext>
              </a:extLst>
            </p:cNvPr>
            <p:cNvSpPr txBox="1">
              <a:spLocks/>
            </p:cNvSpPr>
            <p:nvPr/>
          </p:nvSpPr>
          <p:spPr>
            <a:xfrm>
              <a:off x="8009105" y="3384000"/>
              <a:ext cx="1520092" cy="59247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Formazione</a:t>
              </a:r>
              <a:b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operatori </a:t>
              </a:r>
              <a:b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Call Center</a:t>
              </a:r>
              <a:endPara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89" name="Freeform 3">
              <a:extLst>
                <a:ext uri="{FF2B5EF4-FFF2-40B4-BE49-F238E27FC236}">
                  <a16:creationId xmlns:a16="http://schemas.microsoft.com/office/drawing/2014/main" id="{5472CD3C-6F2C-4127-AD2D-EA6586EB8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2431" y="1445412"/>
              <a:ext cx="1353441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86" name="Ovale 185">
              <a:extLst>
                <a:ext uri="{FF2B5EF4-FFF2-40B4-BE49-F238E27FC236}">
                  <a16:creationId xmlns:a16="http://schemas.microsoft.com/office/drawing/2014/main" id="{A1658DD1-C9F1-445B-A05D-DFA1712BA084}"/>
                </a:ext>
              </a:extLst>
            </p:cNvPr>
            <p:cNvSpPr/>
            <p:nvPr/>
          </p:nvSpPr>
          <p:spPr>
            <a:xfrm>
              <a:off x="8259614" y="1596480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Ovale 186">
              <a:extLst>
                <a:ext uri="{FF2B5EF4-FFF2-40B4-BE49-F238E27FC236}">
                  <a16:creationId xmlns:a16="http://schemas.microsoft.com/office/drawing/2014/main" id="{5E7C707A-18AC-4FB3-9CD5-6B37826196BC}"/>
                </a:ext>
              </a:extLst>
            </p:cNvPr>
            <p:cNvSpPr/>
            <p:nvPr/>
          </p:nvSpPr>
          <p:spPr>
            <a:xfrm>
              <a:off x="8348602" y="1685468"/>
              <a:ext cx="847508" cy="847509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Rettangolo con angoli arrotondati 183">
              <a:extLst>
                <a:ext uri="{FF2B5EF4-FFF2-40B4-BE49-F238E27FC236}">
                  <a16:creationId xmlns:a16="http://schemas.microsoft.com/office/drawing/2014/main" id="{782E39DF-ADD6-4A37-9D9A-3958F0FA3833}"/>
                </a:ext>
              </a:extLst>
            </p:cNvPr>
            <p:cNvSpPr/>
            <p:nvPr/>
          </p:nvSpPr>
          <p:spPr>
            <a:xfrm>
              <a:off x="8190807" y="2733362"/>
              <a:ext cx="1156688" cy="468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MARZO</a:t>
              </a: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>
                <a:lnSpc>
                  <a:spcPts val="1100"/>
                </a:lnSpc>
              </a:pP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2025</a:t>
              </a:r>
            </a:p>
          </p:txBody>
        </p:sp>
        <p:sp>
          <p:nvSpPr>
            <p:cNvPr id="207" name="Ovale 206">
              <a:extLst>
                <a:ext uri="{FF2B5EF4-FFF2-40B4-BE49-F238E27FC236}">
                  <a16:creationId xmlns:a16="http://schemas.microsoft.com/office/drawing/2014/main" id="{21A5D7F6-B374-4A49-9CDF-B9DA86E204B6}"/>
                </a:ext>
              </a:extLst>
            </p:cNvPr>
            <p:cNvSpPr/>
            <p:nvPr/>
          </p:nvSpPr>
          <p:spPr>
            <a:xfrm>
              <a:off x="8162734" y="1444611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88" name="Gruppo 87">
            <a:extLst>
              <a:ext uri="{FF2B5EF4-FFF2-40B4-BE49-F238E27FC236}">
                <a16:creationId xmlns:a16="http://schemas.microsoft.com/office/drawing/2014/main" id="{9B263065-921D-B0EA-A02F-9EF2FAF67F55}"/>
              </a:ext>
            </a:extLst>
          </p:cNvPr>
          <p:cNvGrpSpPr/>
          <p:nvPr/>
        </p:nvGrpSpPr>
        <p:grpSpPr>
          <a:xfrm>
            <a:off x="8363045" y="1880937"/>
            <a:ext cx="1520093" cy="2983200"/>
            <a:chOff x="9787612" y="1444611"/>
            <a:chExt cx="1520093" cy="2983200"/>
          </a:xfrm>
        </p:grpSpPr>
        <p:sp>
          <p:nvSpPr>
            <p:cNvPr id="199" name="Rettangolo con angoli arrotondati 198">
              <a:extLst>
                <a:ext uri="{FF2B5EF4-FFF2-40B4-BE49-F238E27FC236}">
                  <a16:creationId xmlns:a16="http://schemas.microsoft.com/office/drawing/2014/main" id="{3E9CA850-CDB7-4FB7-BF2B-25237B08BA8B}"/>
                </a:ext>
              </a:extLst>
            </p:cNvPr>
            <p:cNvSpPr/>
            <p:nvPr/>
          </p:nvSpPr>
          <p:spPr>
            <a:xfrm>
              <a:off x="9859061" y="2555811"/>
              <a:ext cx="1377195" cy="1872000"/>
            </a:xfrm>
            <a:prstGeom prst="roundRect">
              <a:avLst/>
            </a:prstGeom>
            <a:solidFill>
              <a:schemeClr val="bg1"/>
            </a:solidFill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Subtitle 2">
              <a:extLst>
                <a:ext uri="{FF2B5EF4-FFF2-40B4-BE49-F238E27FC236}">
                  <a16:creationId xmlns:a16="http://schemas.microsoft.com/office/drawing/2014/main" id="{F71F7FA1-2939-4B63-B7F3-A5B8E7291B11}"/>
                </a:ext>
              </a:extLst>
            </p:cNvPr>
            <p:cNvSpPr txBox="1">
              <a:spLocks/>
            </p:cNvSpPr>
            <p:nvPr/>
          </p:nvSpPr>
          <p:spPr>
            <a:xfrm>
              <a:off x="9787612" y="3465018"/>
              <a:ext cx="1520093" cy="75918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Condivisione </a:t>
              </a:r>
              <a:b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 committente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(gestione dati</a:t>
              </a:r>
              <a:br>
                <a:rPr lang="it-IT" sz="1200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e privacy)</a:t>
              </a:r>
              <a:endPara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98" name="Freeform 3">
              <a:extLst>
                <a:ext uri="{FF2B5EF4-FFF2-40B4-BE49-F238E27FC236}">
                  <a16:creationId xmlns:a16="http://schemas.microsoft.com/office/drawing/2014/main" id="{7ABB332E-8E33-4E44-B54A-D8BF757BA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0938" y="1445412"/>
              <a:ext cx="1353442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95" name="Ovale 194">
              <a:extLst>
                <a:ext uri="{FF2B5EF4-FFF2-40B4-BE49-F238E27FC236}">
                  <a16:creationId xmlns:a16="http://schemas.microsoft.com/office/drawing/2014/main" id="{583CFC68-B0AD-4877-87D8-DEBAE660CFDE}"/>
                </a:ext>
              </a:extLst>
            </p:cNvPr>
            <p:cNvSpPr/>
            <p:nvPr/>
          </p:nvSpPr>
          <p:spPr>
            <a:xfrm>
              <a:off x="10038121" y="1596480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vale 195">
              <a:extLst>
                <a:ext uri="{FF2B5EF4-FFF2-40B4-BE49-F238E27FC236}">
                  <a16:creationId xmlns:a16="http://schemas.microsoft.com/office/drawing/2014/main" id="{1DC0C1AE-BAE5-41E3-AE86-39901E17490C}"/>
                </a:ext>
              </a:extLst>
            </p:cNvPr>
            <p:cNvSpPr/>
            <p:nvPr/>
          </p:nvSpPr>
          <p:spPr>
            <a:xfrm>
              <a:off x="10127109" y="1685468"/>
              <a:ext cx="847509" cy="847509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Rettangolo con angoli arrotondati 192">
              <a:extLst>
                <a:ext uri="{FF2B5EF4-FFF2-40B4-BE49-F238E27FC236}">
                  <a16:creationId xmlns:a16="http://schemas.microsoft.com/office/drawing/2014/main" id="{1D683A1B-3BE7-4505-9227-0A9541C5237F}"/>
                </a:ext>
              </a:extLst>
            </p:cNvPr>
            <p:cNvSpPr/>
            <p:nvPr/>
          </p:nvSpPr>
          <p:spPr>
            <a:xfrm>
              <a:off x="9969314" y="2733362"/>
              <a:ext cx="1156689" cy="576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MARZO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/MAGGIO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2025</a:t>
              </a:r>
            </a:p>
          </p:txBody>
        </p:sp>
        <p:sp>
          <p:nvSpPr>
            <p:cNvPr id="208" name="Ovale 207">
              <a:extLst>
                <a:ext uri="{FF2B5EF4-FFF2-40B4-BE49-F238E27FC236}">
                  <a16:creationId xmlns:a16="http://schemas.microsoft.com/office/drawing/2014/main" id="{C431FF46-96BD-4EA6-A043-9B1DE94F854A}"/>
                </a:ext>
              </a:extLst>
            </p:cNvPr>
            <p:cNvSpPr/>
            <p:nvPr/>
          </p:nvSpPr>
          <p:spPr>
            <a:xfrm>
              <a:off x="9951500" y="1444611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6</a:t>
              </a: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73A4424-6800-6B2E-F0AB-DCBB92EF4F8A}"/>
              </a:ext>
            </a:extLst>
          </p:cNvPr>
          <p:cNvGrpSpPr/>
          <p:nvPr/>
        </p:nvGrpSpPr>
        <p:grpSpPr>
          <a:xfrm>
            <a:off x="9873440" y="2819818"/>
            <a:ext cx="1520093" cy="2875200"/>
            <a:chOff x="9787612" y="1444611"/>
            <a:chExt cx="1520093" cy="2875200"/>
          </a:xfrm>
        </p:grpSpPr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BE7091D6-67B1-0F23-4D66-C0A2991483F5}"/>
                </a:ext>
              </a:extLst>
            </p:cNvPr>
            <p:cNvSpPr/>
            <p:nvPr/>
          </p:nvSpPr>
          <p:spPr>
            <a:xfrm>
              <a:off x="9859061" y="2555811"/>
              <a:ext cx="1377195" cy="1764000"/>
            </a:xfrm>
            <a:prstGeom prst="roundRect">
              <a:avLst/>
            </a:prstGeom>
            <a:solidFill>
              <a:schemeClr val="bg1"/>
            </a:solidFill>
            <a:ln w="6350" cap="rnd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F7907947-AAE0-C1B5-A2B6-4183C130F3A9}"/>
                </a:ext>
              </a:extLst>
            </p:cNvPr>
            <p:cNvSpPr txBox="1">
              <a:spLocks/>
            </p:cNvSpPr>
            <p:nvPr/>
          </p:nvSpPr>
          <p:spPr>
            <a:xfrm>
              <a:off x="9787612" y="3465018"/>
              <a:ext cx="1520093" cy="59247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1300"/>
                </a:lnSpc>
                <a:defRPr/>
              </a:pPr>
              <a:r>
                <a:rPr lang="it-IT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Go-live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soluzione </a:t>
              </a:r>
              <a:b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it-IT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 Light" panose="020F0302020204030204"/>
                  <a:ea typeface="Open Sans Light" panose="020B0306030504020204" pitchFamily="34" charset="0"/>
                  <a:cs typeface="Open Sans Light" panose="020B0306030504020204" pitchFamily="34" charset="0"/>
                </a:rPr>
                <a:t>primo partner</a:t>
              </a:r>
              <a:endPara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C3054F60-4CD0-6DA8-7CD8-A870CE863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0938" y="1445412"/>
              <a:ext cx="1353442" cy="1355376"/>
            </a:xfrm>
            <a:custGeom>
              <a:avLst/>
              <a:gdLst>
                <a:gd name="T0" fmla="*/ 3088 w 3089"/>
                <a:gd name="T1" fmla="*/ 1545 h 3090"/>
                <a:gd name="T2" fmla="*/ 3088 w 3089"/>
                <a:gd name="T3" fmla="*/ 1545 h 3090"/>
                <a:gd name="T4" fmla="*/ 1544 w 3089"/>
                <a:gd name="T5" fmla="*/ 0 h 3090"/>
                <a:gd name="T6" fmla="*/ 1544 w 3089"/>
                <a:gd name="T7" fmla="*/ 0 h 3090"/>
                <a:gd name="T8" fmla="*/ 0 w 3089"/>
                <a:gd name="T9" fmla="*/ 1545 h 3090"/>
                <a:gd name="T10" fmla="*/ 0 w 3089"/>
                <a:gd name="T11" fmla="*/ 1545 h 3090"/>
                <a:gd name="T12" fmla="*/ 1544 w 3089"/>
                <a:gd name="T13" fmla="*/ 3089 h 3090"/>
                <a:gd name="T14" fmla="*/ 1544 w 3089"/>
                <a:gd name="T15" fmla="*/ 3089 h 3090"/>
                <a:gd name="T16" fmla="*/ 3088 w 3089"/>
                <a:gd name="T17" fmla="*/ 1545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9" h="3090">
                  <a:moveTo>
                    <a:pt x="3088" y="1545"/>
                  </a:moveTo>
                  <a:lnTo>
                    <a:pt x="3088" y="1545"/>
                  </a:lnTo>
                  <a:cubicBezTo>
                    <a:pt x="3088" y="692"/>
                    <a:pt x="2397" y="0"/>
                    <a:pt x="1544" y="0"/>
                  </a:cubicBezTo>
                  <a:lnTo>
                    <a:pt x="1544" y="0"/>
                  </a:lnTo>
                  <a:cubicBezTo>
                    <a:pt x="691" y="0"/>
                    <a:pt x="0" y="692"/>
                    <a:pt x="0" y="1545"/>
                  </a:cubicBezTo>
                  <a:lnTo>
                    <a:pt x="0" y="1545"/>
                  </a:lnTo>
                  <a:cubicBezTo>
                    <a:pt x="0" y="2397"/>
                    <a:pt x="691" y="3089"/>
                    <a:pt x="1544" y="3089"/>
                  </a:cubicBezTo>
                  <a:lnTo>
                    <a:pt x="1544" y="3089"/>
                  </a:lnTo>
                  <a:cubicBezTo>
                    <a:pt x="2397" y="3089"/>
                    <a:pt x="3088" y="2397"/>
                    <a:pt x="3088" y="1545"/>
                  </a:cubicBezTo>
                </a:path>
              </a:pathLst>
            </a:custGeom>
            <a:solidFill>
              <a:srgbClr val="12B7A9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12840C4B-D119-6576-EC33-02A8A576B799}"/>
                </a:ext>
              </a:extLst>
            </p:cNvPr>
            <p:cNvSpPr/>
            <p:nvPr/>
          </p:nvSpPr>
          <p:spPr>
            <a:xfrm>
              <a:off x="10038121" y="1596480"/>
              <a:ext cx="1025485" cy="102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A2516584-3711-F3DA-2AB6-5FF548FA8E42}"/>
                </a:ext>
              </a:extLst>
            </p:cNvPr>
            <p:cNvSpPr/>
            <p:nvPr/>
          </p:nvSpPr>
          <p:spPr>
            <a:xfrm>
              <a:off x="10127109" y="1685468"/>
              <a:ext cx="847509" cy="847509"/>
            </a:xfrm>
            <a:prstGeom prst="ellipse">
              <a:avLst/>
            </a:prstGeom>
            <a:blipFill dpi="0" rotWithShape="1">
              <a:blip r:embed="rId11"/>
              <a:srcRect/>
              <a:stretch>
                <a:fillRect l="-2000" t="-4000" r="-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ttangolo con angoli arrotondati 28">
              <a:extLst>
                <a:ext uri="{FF2B5EF4-FFF2-40B4-BE49-F238E27FC236}">
                  <a16:creationId xmlns:a16="http://schemas.microsoft.com/office/drawing/2014/main" id="{13BA9966-B18A-CC01-B972-87CD7AD140D7}"/>
                </a:ext>
              </a:extLst>
            </p:cNvPr>
            <p:cNvSpPr/>
            <p:nvPr/>
          </p:nvSpPr>
          <p:spPr>
            <a:xfrm>
              <a:off x="9969314" y="2733362"/>
              <a:ext cx="1156689" cy="576000"/>
            </a:xfrm>
            <a:prstGeom prst="roundRect">
              <a:avLst/>
            </a:prstGeom>
            <a:solidFill>
              <a:srgbClr val="5E2CE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44000" rIns="72000" bIns="72000" rtlCol="0" anchor="ctr"/>
            <a:lstStyle/>
            <a:p>
              <a:pPr algn="ctr">
                <a:lnSpc>
                  <a:spcPts val="1100"/>
                </a:lnSpc>
              </a:pPr>
              <a: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  <a:t>FINE MAGGIO</a:t>
              </a:r>
              <a:br>
                <a:rPr lang="it-IT" sz="1400" dirty="0">
                  <a:solidFill>
                    <a:prstClr val="white"/>
                  </a:solidFill>
                  <a:latin typeface="Calibri Light" panose="020F0302020204030204"/>
                </a:rPr>
              </a:br>
              <a:r>
                <a:rPr lang="it-IT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2025</a:t>
              </a:r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EF48A618-54E7-6AF2-9C59-716C5A394911}"/>
                </a:ext>
              </a:extLst>
            </p:cNvPr>
            <p:cNvSpPr/>
            <p:nvPr/>
          </p:nvSpPr>
          <p:spPr>
            <a:xfrm>
              <a:off x="9951500" y="1444611"/>
              <a:ext cx="249138" cy="249138"/>
            </a:xfrm>
            <a:prstGeom prst="ellipse">
              <a:avLst/>
            </a:prstGeom>
            <a:solidFill>
              <a:srgbClr val="5E2C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+mj-lt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5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9675191-9335-4D36-A051-76A9003B7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47" t="6447" b="4624"/>
          <a:stretch/>
        </p:blipFill>
        <p:spPr>
          <a:xfrm>
            <a:off x="-1" y="0"/>
            <a:ext cx="9086877" cy="6858000"/>
          </a:xfrm>
          <a:prstGeom prst="rect">
            <a:avLst/>
          </a:prstGeom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102BDD0B-812F-46B1-9CF4-EE5C1092C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053" y="0"/>
            <a:ext cx="7608947" cy="6856624"/>
          </a:xfrm>
          <a:prstGeom prst="rect">
            <a:avLst/>
          </a:prstGeom>
        </p:spPr>
      </p:pic>
      <p:sp>
        <p:nvSpPr>
          <p:cNvPr id="35" name="Titolo 1">
            <a:extLst>
              <a:ext uri="{FF2B5EF4-FFF2-40B4-BE49-F238E27FC236}">
                <a16:creationId xmlns:a16="http://schemas.microsoft.com/office/drawing/2014/main" id="{9708AADA-2313-4E45-9A57-7BDA2445D43B}"/>
              </a:ext>
            </a:extLst>
          </p:cNvPr>
          <p:cNvSpPr txBox="1">
            <a:spLocks/>
          </p:cNvSpPr>
          <p:nvPr/>
        </p:nvSpPr>
        <p:spPr>
          <a:xfrm>
            <a:off x="5266481" y="1008000"/>
            <a:ext cx="6037519" cy="755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4400"/>
              </a:lnSpc>
              <a:spcBef>
                <a:spcPts val="0"/>
              </a:spcBef>
            </a:pPr>
            <a:r>
              <a:rPr lang="en-US" sz="6600" b="1" dirty="0" err="1">
                <a:solidFill>
                  <a:srgbClr val="0EBEB0"/>
                </a:solidFill>
                <a:latin typeface="+mn-lt"/>
                <a:ea typeface="+mn-ea"/>
                <a:cs typeface="+mn-cs"/>
              </a:rPr>
              <a:t>Punti</a:t>
            </a:r>
            <a: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600" dirty="0">
                <a:solidFill>
                  <a:srgbClr val="0EBEB0"/>
                </a:solidFill>
                <a:ea typeface="+mn-ea"/>
                <a:cs typeface="+mn-cs"/>
              </a:rPr>
              <a:t>di </a:t>
            </a:r>
            <a: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forza</a:t>
            </a:r>
            <a:endParaRPr lang="it-IT" sz="6600" b="1" dirty="0">
              <a:solidFill>
                <a:srgbClr val="0EBEB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5205A89-EFA4-4988-B45E-E1C9A2A08591}"/>
              </a:ext>
            </a:extLst>
          </p:cNvPr>
          <p:cNvSpPr txBox="1"/>
          <p:nvPr/>
        </p:nvSpPr>
        <p:spPr>
          <a:xfrm>
            <a:off x="5919281" y="1837135"/>
            <a:ext cx="538472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ts val="1900"/>
              </a:lnSpc>
            </a:pPr>
            <a:r>
              <a:rPr lang="it-IT" sz="1700" dirty="0">
                <a:solidFill>
                  <a:srgbClr val="0EBEB0"/>
                </a:solidFill>
                <a:latin typeface="+mj-lt"/>
              </a:rPr>
              <a:t>1. </a:t>
            </a:r>
            <a:r>
              <a:rPr lang="it-IT" sz="1700" b="1" dirty="0">
                <a:solidFill>
                  <a:srgbClr val="0EBEB0"/>
                </a:solidFill>
              </a:rPr>
              <a:t>Sinergia vincente</a:t>
            </a:r>
            <a:r>
              <a:rPr lang="it-IT" sz="1700" dirty="0">
                <a:solidFill>
                  <a:srgbClr val="0EBEB0"/>
                </a:solidFill>
                <a:latin typeface="+mj-lt"/>
              </a:rPr>
              <a:t>:</a:t>
            </a:r>
            <a:r>
              <a:rPr lang="it-IT" sz="1700" b="1" dirty="0">
                <a:solidFill>
                  <a:srgbClr val="0EBEB0"/>
                </a:solidFill>
              </a:rPr>
              <a:t> 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unione tra i servizi di assistenza di </a:t>
            </a:r>
            <a:r>
              <a:rPr lang="it-IT" sz="1700" b="1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Covercare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e la tecnologia di </a:t>
            </a:r>
            <a:r>
              <a:rPr lang="it-IT" sz="1700" b="1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LiveHelp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, integrata in modo intelligente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per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potenziare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 l’esperienza cliente</a:t>
            </a:r>
          </a:p>
          <a:p>
            <a:pPr lvl="0" algn="r">
              <a:lnSpc>
                <a:spcPts val="1900"/>
              </a:lnSpc>
            </a:pP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srgbClr val="0EBEB0"/>
                </a:solidFill>
                <a:latin typeface="+mj-lt"/>
              </a:rPr>
              <a:t>2. </a:t>
            </a:r>
            <a:r>
              <a:rPr lang="it-IT" sz="1700" b="1" dirty="0">
                <a:solidFill>
                  <a:srgbClr val="0EBEB0"/>
                </a:solidFill>
              </a:rPr>
              <a:t>Innovazione digitale e sostenibilità</a:t>
            </a:r>
            <a:r>
              <a:rPr lang="it-IT" sz="1700" dirty="0">
                <a:solidFill>
                  <a:srgbClr val="0EBEB0"/>
                </a:solidFill>
                <a:latin typeface="+mj-lt"/>
              </a:rPr>
              <a:t>: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orientamento comune verso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soluzioni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digitali avanzate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e pratiche sostenibili</a:t>
            </a:r>
          </a:p>
          <a:p>
            <a:pPr lvl="0" algn="r">
              <a:lnSpc>
                <a:spcPts val="1900"/>
              </a:lnSpc>
            </a:pP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srgbClr val="0EBEB0"/>
                </a:solidFill>
                <a:latin typeface="+mj-lt"/>
              </a:rPr>
              <a:t>3. </a:t>
            </a:r>
            <a:r>
              <a:rPr lang="it-IT" sz="1700" b="1" dirty="0">
                <a:solidFill>
                  <a:srgbClr val="0EBEB0"/>
                </a:solidFill>
              </a:rPr>
              <a:t>Best practices di settore</a:t>
            </a:r>
            <a:r>
              <a:rPr lang="it-IT" sz="1700" dirty="0">
                <a:solidFill>
                  <a:srgbClr val="0EBEB0"/>
                </a:solidFill>
                <a:latin typeface="+mj-lt"/>
              </a:rPr>
              <a:t>: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diffusione e applicazione delle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migliori metodologie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per garantire qualità e continuità operativa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srgbClr val="0EBEB0"/>
                </a:solidFill>
                <a:latin typeface="+mj-lt"/>
              </a:rPr>
              <a:t>4. </a:t>
            </a:r>
            <a:r>
              <a:rPr lang="it-IT" sz="1700" b="1" dirty="0">
                <a:solidFill>
                  <a:srgbClr val="0EBEB0"/>
                </a:solidFill>
              </a:rPr>
              <a:t>Spinta </a:t>
            </a:r>
            <a:r>
              <a:rPr lang="it-IT" sz="1700" dirty="0">
                <a:solidFill>
                  <a:srgbClr val="0EBEB0"/>
                </a:solidFill>
                <a:latin typeface="+mj-lt"/>
              </a:rPr>
              <a:t>del</a:t>
            </a:r>
            <a:r>
              <a:rPr lang="it-IT" sz="1700" b="1" dirty="0">
                <a:solidFill>
                  <a:srgbClr val="0EBEB0"/>
                </a:solidFill>
              </a:rPr>
              <a:t> Gruppo </a:t>
            </a:r>
            <a:r>
              <a:rPr lang="it-IT" sz="1700" b="1" dirty="0" err="1">
                <a:solidFill>
                  <a:srgbClr val="0EBEB0"/>
                </a:solidFill>
              </a:rPr>
              <a:t>Unieuro</a:t>
            </a:r>
            <a:r>
              <a:rPr lang="it-IT" sz="1700" dirty="0">
                <a:solidFill>
                  <a:srgbClr val="0EBEB0"/>
                </a:solidFill>
                <a:latin typeface="+mj-lt"/>
              </a:rPr>
              <a:t>/</a:t>
            </a:r>
            <a:r>
              <a:rPr lang="it-IT" sz="1700" b="1" dirty="0" err="1">
                <a:solidFill>
                  <a:srgbClr val="0EBEB0"/>
                </a:solidFill>
              </a:rPr>
              <a:t>Fnac-Darty</a:t>
            </a:r>
            <a:r>
              <a:rPr lang="it-IT" sz="1700" dirty="0">
                <a:solidFill>
                  <a:srgbClr val="0EBEB0"/>
                </a:solidFill>
                <a:latin typeface="+mj-lt"/>
              </a:rPr>
              <a:t>: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ruolo strategico nel consentire a </a:t>
            </a:r>
            <a:r>
              <a:rPr lang="it-IT" sz="17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Covercare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di offrire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servizi rapidi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,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digitali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 e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semplici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a milioni di clienti, rafforzando l’impatto</a:t>
            </a:r>
          </a:p>
          <a:p>
            <a:pPr lvl="0" algn="r">
              <a:lnSpc>
                <a:spcPts val="1900"/>
              </a:lnSpc>
            </a:pP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della </a:t>
            </a:r>
            <a:r>
              <a:rPr lang="it-IT" sz="1700" i="1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partnership</a:t>
            </a:r>
          </a:p>
        </p:txBody>
      </p:sp>
      <p:cxnSp>
        <p:nvCxnSpPr>
          <p:cNvPr id="37" name="Connettore 1 19">
            <a:extLst>
              <a:ext uri="{FF2B5EF4-FFF2-40B4-BE49-F238E27FC236}">
                <a16:creationId xmlns:a16="http://schemas.microsoft.com/office/drawing/2014/main" id="{B853D59A-4339-4F8B-8612-540037749ACC}"/>
              </a:ext>
            </a:extLst>
          </p:cNvPr>
          <p:cNvCxnSpPr>
            <a:cxnSpLocks/>
          </p:cNvCxnSpPr>
          <p:nvPr/>
        </p:nvCxnSpPr>
        <p:spPr>
          <a:xfrm>
            <a:off x="8285240" y="2972237"/>
            <a:ext cx="290687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Connettore 1 19">
            <a:extLst>
              <a:ext uri="{FF2B5EF4-FFF2-40B4-BE49-F238E27FC236}">
                <a16:creationId xmlns:a16="http://schemas.microsoft.com/office/drawing/2014/main" id="{6A97C266-3BD5-41AD-8CC3-DE1ABE1571CE}"/>
              </a:ext>
            </a:extLst>
          </p:cNvPr>
          <p:cNvCxnSpPr>
            <a:cxnSpLocks/>
          </p:cNvCxnSpPr>
          <p:nvPr/>
        </p:nvCxnSpPr>
        <p:spPr>
          <a:xfrm>
            <a:off x="8029575" y="3952416"/>
            <a:ext cx="3162544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7" name="Titolo 1">
            <a:extLst>
              <a:ext uri="{FF2B5EF4-FFF2-40B4-BE49-F238E27FC236}">
                <a16:creationId xmlns:a16="http://schemas.microsoft.com/office/drawing/2014/main" id="{C64F088F-B5F2-40B4-98E1-87C65A88C5A8}"/>
              </a:ext>
            </a:extLst>
          </p:cNvPr>
          <p:cNvSpPr txBox="1">
            <a:spLocks/>
          </p:cNvSpPr>
          <p:nvPr/>
        </p:nvSpPr>
        <p:spPr>
          <a:xfrm>
            <a:off x="7315200" y="351792"/>
            <a:ext cx="3960447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PARTNERSHIP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ea typeface="+mn-ea"/>
                <a:cs typeface="+mn-cs"/>
              </a:rPr>
              <a:t> |</a:t>
            </a:r>
            <a:r>
              <a:rPr lang="it-IT" sz="1500" dirty="0">
                <a:solidFill>
                  <a:srgbClr val="00AAEE"/>
                </a:solidFill>
                <a:ea typeface="+mn-ea"/>
                <a:cs typeface="+mn-cs"/>
              </a:rPr>
              <a:t>   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 COVERCARE</a:t>
            </a:r>
            <a:r>
              <a:rPr lang="it-IT" sz="1500" dirty="0">
                <a:solidFill>
                  <a:srgbClr val="0EBEB0"/>
                </a:solidFill>
                <a:ea typeface="+mn-ea"/>
                <a:cs typeface="+mn-cs"/>
              </a:rPr>
              <a:t>&amp;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LIVEHELP</a:t>
            </a:r>
          </a:p>
        </p:txBody>
      </p:sp>
      <p:cxnSp>
        <p:nvCxnSpPr>
          <p:cNvPr id="41" name="Connettore 1 19">
            <a:extLst>
              <a:ext uri="{FF2B5EF4-FFF2-40B4-BE49-F238E27FC236}">
                <a16:creationId xmlns:a16="http://schemas.microsoft.com/office/drawing/2014/main" id="{39E8BD0A-54C4-4CB1-9310-1E75B65FADFF}"/>
              </a:ext>
            </a:extLst>
          </p:cNvPr>
          <p:cNvCxnSpPr>
            <a:cxnSpLocks/>
          </p:cNvCxnSpPr>
          <p:nvPr/>
        </p:nvCxnSpPr>
        <p:spPr>
          <a:xfrm>
            <a:off x="7553325" y="4913316"/>
            <a:ext cx="3638794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DA62EE1-9227-4ABE-8B91-7FC05E107369}"/>
              </a:ext>
            </a:extLst>
          </p:cNvPr>
          <p:cNvGrpSpPr/>
          <p:nvPr/>
        </p:nvGrpSpPr>
        <p:grpSpPr>
          <a:xfrm>
            <a:off x="5047020" y="2712609"/>
            <a:ext cx="2097958" cy="1119767"/>
            <a:chOff x="5537791" y="2712609"/>
            <a:chExt cx="2097958" cy="1119767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39314A6E-1E4E-4FD9-BDB0-7499E8E8A637}"/>
                </a:ext>
              </a:extLst>
            </p:cNvPr>
            <p:cNvGrpSpPr/>
            <p:nvPr/>
          </p:nvGrpSpPr>
          <p:grpSpPr>
            <a:xfrm>
              <a:off x="5537791" y="2712609"/>
              <a:ext cx="1116418" cy="1116418"/>
              <a:chOff x="5537791" y="2712609"/>
              <a:chExt cx="1116418" cy="1116418"/>
            </a:xfrm>
          </p:grpSpPr>
          <p:sp>
            <p:nvSpPr>
              <p:cNvPr id="2" name="Ovale 1">
                <a:extLst>
                  <a:ext uri="{FF2B5EF4-FFF2-40B4-BE49-F238E27FC236}">
                    <a16:creationId xmlns:a16="http://schemas.microsoft.com/office/drawing/2014/main" id="{A7CD9656-28EC-4E30-B35B-2269D68D576F}"/>
                  </a:ext>
                </a:extLst>
              </p:cNvPr>
              <p:cNvSpPr/>
              <p:nvPr/>
            </p:nvSpPr>
            <p:spPr>
              <a:xfrm>
                <a:off x="5537791" y="2712609"/>
                <a:ext cx="1116418" cy="1116418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4EF69AC1-E610-1C5E-9FE9-E76953056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6717" y="3010743"/>
                <a:ext cx="727596" cy="571445"/>
              </a:xfrm>
              <a:prstGeom prst="rect">
                <a:avLst/>
              </a:prstGeom>
            </p:spPr>
          </p:pic>
        </p:grp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1689C46E-8FAA-4995-84AE-7BC9C8606291}"/>
                </a:ext>
              </a:extLst>
            </p:cNvPr>
            <p:cNvGrpSpPr/>
            <p:nvPr/>
          </p:nvGrpSpPr>
          <p:grpSpPr>
            <a:xfrm>
              <a:off x="6519331" y="2715958"/>
              <a:ext cx="1116418" cy="1116418"/>
              <a:chOff x="5537791" y="2712609"/>
              <a:chExt cx="1116418" cy="1116418"/>
            </a:xfrm>
          </p:grpSpPr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1E9E0D38-4032-4BDF-BD6C-DA435E0F1BF1}"/>
                  </a:ext>
                </a:extLst>
              </p:cNvPr>
              <p:cNvSpPr/>
              <p:nvPr/>
            </p:nvSpPr>
            <p:spPr>
              <a:xfrm>
                <a:off x="5537791" y="2712609"/>
                <a:ext cx="1116418" cy="1116418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971B8365-AAA8-4B74-ABE0-80ACF7DD9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33401" y="2913318"/>
                <a:ext cx="744886" cy="7448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5671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" y="0"/>
            <a:ext cx="12188873" cy="68573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F71FB51-657F-4C5D-8596-74C42AE49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35" y="2849384"/>
            <a:ext cx="2090880" cy="153052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9D860E-BB1E-4820-B6EA-0679F2724F7D}"/>
              </a:ext>
            </a:extLst>
          </p:cNvPr>
          <p:cNvSpPr txBox="1"/>
          <p:nvPr/>
        </p:nvSpPr>
        <p:spPr>
          <a:xfrm>
            <a:off x="4069402" y="4471304"/>
            <a:ext cx="3884746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www.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livehelp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.it</a:t>
            </a:r>
          </a:p>
        </p:txBody>
      </p:sp>
    </p:spTree>
    <p:extLst>
      <p:ext uri="{BB962C8B-B14F-4D97-AF65-F5344CB8AC3E}">
        <p14:creationId xmlns:p14="http://schemas.microsoft.com/office/powerpoint/2010/main" val="22940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1 4">
            <a:extLst>
              <a:ext uri="{FF2B5EF4-FFF2-40B4-BE49-F238E27FC236}">
                <a16:creationId xmlns:a16="http://schemas.microsoft.com/office/drawing/2014/main" id="{6C476B37-8B1D-4DB6-94AB-D3A44E2A088C}"/>
              </a:ext>
            </a:extLst>
          </p:cNvPr>
          <p:cNvCxnSpPr>
            <a:cxnSpLocks/>
          </p:cNvCxnSpPr>
          <p:nvPr/>
        </p:nvCxnSpPr>
        <p:spPr>
          <a:xfrm>
            <a:off x="8407" y="760194"/>
            <a:ext cx="1217518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3" name="Titolo 1">
            <a:extLst>
              <a:ext uri="{FF2B5EF4-FFF2-40B4-BE49-F238E27FC236}">
                <a16:creationId xmlns:a16="http://schemas.microsoft.com/office/drawing/2014/main" id="{531975AA-0855-467C-AD47-0865F249BC4F}"/>
              </a:ext>
            </a:extLst>
          </p:cNvPr>
          <p:cNvSpPr txBox="1">
            <a:spLocks/>
          </p:cNvSpPr>
          <p:nvPr/>
        </p:nvSpPr>
        <p:spPr>
          <a:xfrm>
            <a:off x="3851034" y="351792"/>
            <a:ext cx="7424614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PARTNERSHIP NELLA FILIERA DEL 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Calibri Light" panose="020F0302020204030204" pitchFamily="34" charset="0"/>
              </a:rPr>
              <a:t>CUSTOMER MANAGEMENT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ea typeface="+mn-ea"/>
                <a:cs typeface="+mn-cs"/>
              </a:rPr>
              <a:t>|    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CMMC</a:t>
            </a:r>
            <a:r>
              <a:rPr lang="it-IT" sz="1500" dirty="0">
                <a:solidFill>
                  <a:srgbClr val="0EBEB0"/>
                </a:solidFill>
                <a:ea typeface="+mn-ea"/>
                <a:cs typeface="+mn-cs"/>
              </a:rPr>
              <a:t> AWARDS 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2025</a:t>
            </a:r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5D968197-0FB4-4CD1-8F0B-7E12C5F2DDAF}"/>
              </a:ext>
            </a:extLst>
          </p:cNvPr>
          <p:cNvCxnSpPr>
            <a:cxnSpLocks/>
          </p:cNvCxnSpPr>
          <p:nvPr/>
        </p:nvCxnSpPr>
        <p:spPr>
          <a:xfrm>
            <a:off x="6096000" y="1461125"/>
            <a:ext cx="0" cy="4337888"/>
          </a:xfrm>
          <a:prstGeom prst="line">
            <a:avLst/>
          </a:prstGeom>
          <a:ln>
            <a:solidFill>
              <a:srgbClr val="E5E5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99B760CF-C8B2-4DD9-95E6-574CAAE499F0}"/>
              </a:ext>
            </a:extLst>
          </p:cNvPr>
          <p:cNvGrpSpPr/>
          <p:nvPr/>
        </p:nvGrpSpPr>
        <p:grpSpPr>
          <a:xfrm>
            <a:off x="1442109" y="1434230"/>
            <a:ext cx="3926859" cy="4481023"/>
            <a:chOff x="1442109" y="1434230"/>
            <a:chExt cx="3926859" cy="4481023"/>
          </a:xfrm>
        </p:grpSpPr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B414CAB7-CCC8-4050-B37A-907FB54FA6A0}"/>
                </a:ext>
              </a:extLst>
            </p:cNvPr>
            <p:cNvGrpSpPr/>
            <p:nvPr/>
          </p:nvGrpSpPr>
          <p:grpSpPr>
            <a:xfrm>
              <a:off x="1442109" y="1434230"/>
              <a:ext cx="3514683" cy="4481023"/>
              <a:chOff x="1442109" y="1219213"/>
              <a:chExt cx="3514683" cy="4481023"/>
            </a:xfrm>
          </p:grpSpPr>
          <p:pic>
            <p:nvPicPr>
              <p:cNvPr id="39" name="Immagine 38">
                <a:extLst>
                  <a:ext uri="{FF2B5EF4-FFF2-40B4-BE49-F238E27FC236}">
                    <a16:creationId xmlns:a16="http://schemas.microsoft.com/office/drawing/2014/main" id="{1E3C66FF-DA69-4120-B156-32B54A281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2109" y="1219213"/>
                <a:ext cx="2543586" cy="2543586"/>
              </a:xfrm>
              <a:prstGeom prst="rect">
                <a:avLst/>
              </a:prstGeom>
            </p:spPr>
          </p:pic>
          <p:grpSp>
            <p:nvGrpSpPr>
              <p:cNvPr id="40" name="Gruppo 39">
                <a:extLst>
                  <a:ext uri="{FF2B5EF4-FFF2-40B4-BE49-F238E27FC236}">
                    <a16:creationId xmlns:a16="http://schemas.microsoft.com/office/drawing/2014/main" id="{EEE1DF5A-157F-4D70-A4C4-1DE922E8D650}"/>
                  </a:ext>
                </a:extLst>
              </p:cNvPr>
              <p:cNvGrpSpPr/>
              <p:nvPr/>
            </p:nvGrpSpPr>
            <p:grpSpPr>
              <a:xfrm>
                <a:off x="1456771" y="3994641"/>
                <a:ext cx="3500021" cy="1705595"/>
                <a:chOff x="1456771" y="4121857"/>
                <a:chExt cx="3500021" cy="1705595"/>
              </a:xfrm>
            </p:grpSpPr>
            <p:sp>
              <p:nvSpPr>
                <p:cNvPr id="41" name="TextBox 6">
                  <a:extLst>
                    <a:ext uri="{FF2B5EF4-FFF2-40B4-BE49-F238E27FC236}">
                      <a16:creationId xmlns:a16="http://schemas.microsoft.com/office/drawing/2014/main" id="{2B762205-ED1E-4F37-BB71-96620056F3FF}"/>
                    </a:ext>
                  </a:extLst>
                </p:cNvPr>
                <p:cNvSpPr txBox="1"/>
                <p:nvPr/>
              </p:nvSpPr>
              <p:spPr>
                <a:xfrm>
                  <a:off x="1466172" y="4121857"/>
                  <a:ext cx="3490620" cy="170559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1900"/>
                    </a:lnSpc>
                  </a:pPr>
                  <a:r>
                    <a:rPr lang="en-US" sz="2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Chiara </a:t>
                  </a:r>
                  <a:r>
                    <a:rPr lang="en-US" sz="2800" b="1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Arlati</a:t>
                  </a:r>
                  <a:r>
                    <a:rPr lang="en-US" sz="2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br>
                    <a:rPr lang="en-US" sz="2800" dirty="0">
                      <a:solidFill>
                        <a:srgbClr val="060252"/>
                      </a:solidFill>
                    </a:rPr>
                  </a:br>
                  <a:br>
                    <a:rPr lang="en-US" sz="2800" dirty="0">
                      <a:solidFill>
                        <a:srgbClr val="060252"/>
                      </a:solidFill>
                    </a:rPr>
                  </a:br>
                  <a:r>
                    <a:rPr lang="it-IT" b="1" dirty="0">
                      <a:solidFill>
                        <a:schemeClr val="accent3"/>
                      </a:solidFill>
                    </a:rPr>
                    <a:t>Esperta Intelligenza Artificiale</a:t>
                  </a:r>
                  <a:br>
                    <a:rPr lang="it-IT" b="1" dirty="0">
                      <a:solidFill>
                        <a:schemeClr val="accent3"/>
                      </a:solidFill>
                    </a:rPr>
                  </a:br>
                  <a:r>
                    <a:rPr lang="it-IT" dirty="0">
                      <a:solidFill>
                        <a:schemeClr val="accent3"/>
                      </a:solidFill>
                      <a:latin typeface="+mj-lt"/>
                    </a:rPr>
                    <a:t>e</a:t>
                  </a:r>
                  <a:r>
                    <a:rPr lang="it-IT" b="1" dirty="0">
                      <a:solidFill>
                        <a:schemeClr val="accent3"/>
                      </a:solidFill>
                    </a:rPr>
                    <a:t> Mente Umana</a:t>
                  </a:r>
                </a:p>
                <a:p>
                  <a:pPr>
                    <a:lnSpc>
                      <a:spcPts val="1600"/>
                    </a:lnSpc>
                  </a:pPr>
                  <a:endParaRPr lang="it-IT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endParaRPr>
                </a:p>
                <a:p>
                  <a:pPr>
                    <a:lnSpc>
                      <a:spcPts val="1900"/>
                    </a:lnSpc>
                  </a:pPr>
                  <a:r>
                    <a:rPr lang="en-US" sz="16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AI ADVISOR DI LIVEHELP® 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en-US" sz="16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c.arlati@livehelp.it</a:t>
                  </a:r>
                </a:p>
              </p:txBody>
            </p:sp>
            <p:cxnSp>
              <p:nvCxnSpPr>
                <p:cNvPr id="42" name="Connettore diritto 41">
                  <a:extLst>
                    <a:ext uri="{FF2B5EF4-FFF2-40B4-BE49-F238E27FC236}">
                      <a16:creationId xmlns:a16="http://schemas.microsoft.com/office/drawing/2014/main" id="{92341F6A-58C8-47EE-83FD-C6198D481D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56771" y="4489379"/>
                  <a:ext cx="1851205" cy="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5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FDAA3E94-DE94-4B67-8848-72A9A44F0DB0}"/>
                </a:ext>
              </a:extLst>
            </p:cNvPr>
            <p:cNvGrpSpPr/>
            <p:nvPr/>
          </p:nvGrpSpPr>
          <p:grpSpPr>
            <a:xfrm>
              <a:off x="3621655" y="1458046"/>
              <a:ext cx="1747313" cy="1747311"/>
              <a:chOff x="3621655" y="1243029"/>
              <a:chExt cx="1747313" cy="1747311"/>
            </a:xfrm>
          </p:grpSpPr>
          <p:sp>
            <p:nvSpPr>
              <p:cNvPr id="48" name="Ovale 1">
                <a:extLst>
                  <a:ext uri="{FF2B5EF4-FFF2-40B4-BE49-F238E27FC236}">
                    <a16:creationId xmlns:a16="http://schemas.microsoft.com/office/drawing/2014/main" id="{D68377EA-FAD1-473E-AC60-87BB8EA1282A}"/>
                  </a:ext>
                </a:extLst>
              </p:cNvPr>
              <p:cNvSpPr/>
              <p:nvPr/>
            </p:nvSpPr>
            <p:spPr>
              <a:xfrm>
                <a:off x="3621655" y="1243029"/>
                <a:ext cx="1747313" cy="1747311"/>
              </a:xfrm>
              <a:prstGeom prst="ellipse">
                <a:avLst/>
              </a:prstGeom>
              <a:solidFill>
                <a:schemeClr val="bg1">
                  <a:alpha val="81000"/>
                </a:schemeClr>
              </a:solidFill>
              <a:ln w="3175" cap="flat">
                <a:solidFill>
                  <a:schemeClr val="bg1">
                    <a:lumMod val="85000"/>
                  </a:schemeClr>
                </a:solidFill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>
                  <a:lnSpc>
                    <a:spcPts val="2300"/>
                  </a:lnSpc>
                  <a:defRPr sz="3600">
                    <a:solidFill>
                      <a:srgbClr val="009F3C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pic>
            <p:nvPicPr>
              <p:cNvPr id="49" name="Immagine 48">
                <a:extLst>
                  <a:ext uri="{FF2B5EF4-FFF2-40B4-BE49-F238E27FC236}">
                    <a16:creationId xmlns:a16="http://schemas.microsoft.com/office/drawing/2014/main" id="{9A03163D-ACCD-4EEE-8CDC-9C643BCCF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31949" y="1653322"/>
                <a:ext cx="926725" cy="926725"/>
              </a:xfrm>
              <a:prstGeom prst="rect">
                <a:avLst/>
              </a:prstGeom>
            </p:spPr>
          </p:pic>
        </p:grp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8148531-4384-4FF5-8671-A23BAAC10BB6}"/>
              </a:ext>
            </a:extLst>
          </p:cNvPr>
          <p:cNvGrpSpPr/>
          <p:nvPr/>
        </p:nvGrpSpPr>
        <p:grpSpPr>
          <a:xfrm>
            <a:off x="6797216" y="1434807"/>
            <a:ext cx="3884054" cy="4664309"/>
            <a:chOff x="6797216" y="1434807"/>
            <a:chExt cx="3884054" cy="4664309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87E2315F-7F05-4FC2-A3EF-321940470019}"/>
                </a:ext>
              </a:extLst>
            </p:cNvPr>
            <p:cNvGrpSpPr/>
            <p:nvPr/>
          </p:nvGrpSpPr>
          <p:grpSpPr>
            <a:xfrm>
              <a:off x="7041417" y="4226809"/>
              <a:ext cx="3601755" cy="1872307"/>
              <a:chOff x="5949902" y="4121857"/>
              <a:chExt cx="4694885" cy="1872307"/>
            </a:xfrm>
          </p:grpSpPr>
          <p:sp>
            <p:nvSpPr>
              <p:cNvPr id="45" name="TextBox 6">
                <a:extLst>
                  <a:ext uri="{FF2B5EF4-FFF2-40B4-BE49-F238E27FC236}">
                    <a16:creationId xmlns:a16="http://schemas.microsoft.com/office/drawing/2014/main" id="{481D8DDE-DB69-403A-900C-F2BAE2F98E40}"/>
                  </a:ext>
                </a:extLst>
              </p:cNvPr>
              <p:cNvSpPr txBox="1"/>
              <p:nvPr/>
            </p:nvSpPr>
            <p:spPr>
              <a:xfrm>
                <a:off x="5949902" y="4121857"/>
                <a:ext cx="4694885" cy="18723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>
                  <a:lnSpc>
                    <a:spcPts val="1900"/>
                  </a:lnSpc>
                </a:pPr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Marco </a:t>
                </a:r>
                <a:r>
                  <a:rPr lang="en-US" sz="28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Zanirati</a:t>
                </a:r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</a:p>
              <a:p>
                <a:pPr algn="r">
                  <a:lnSpc>
                    <a:spcPts val="1800"/>
                  </a:lnSpc>
                </a:pPr>
                <a:r>
                  <a:rPr lang="en-US" sz="2400" dirty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>
                    <a:solidFill>
                      <a:srgbClr val="A56FD5"/>
                    </a:solidFill>
                    <a:latin typeface="+mj-lt"/>
                  </a:rPr>
                  <a:t>  </a:t>
                </a:r>
                <a:br>
                  <a:rPr lang="en-US" sz="2400" dirty="0">
                    <a:solidFill>
                      <a:srgbClr val="A56FD5"/>
                    </a:solidFill>
                    <a:latin typeface="+mj-lt"/>
                  </a:rPr>
                </a:br>
                <a:r>
                  <a:rPr lang="en-US" b="1" dirty="0">
                    <a:solidFill>
                      <a:schemeClr val="accent3"/>
                    </a:solidFill>
                  </a:rPr>
                  <a:t>IT Director</a:t>
                </a:r>
                <a:br>
                  <a:rPr lang="en-US" b="1" dirty="0">
                    <a:solidFill>
                      <a:schemeClr val="accent3"/>
                    </a:solidFill>
                  </a:rPr>
                </a:br>
                <a:endParaRPr lang="en-US" b="1" dirty="0">
                  <a:solidFill>
                    <a:schemeClr val="accent3"/>
                  </a:solidFill>
                </a:endParaRPr>
              </a:p>
              <a:p>
                <a:pPr algn="r">
                  <a:lnSpc>
                    <a:spcPts val="1800"/>
                  </a:lnSpc>
                </a:pPr>
                <a:endParaRPr lang="en-US" sz="1600" b="1" dirty="0">
                  <a:solidFill>
                    <a:schemeClr val="accent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r">
                  <a:lnSpc>
                    <a:spcPts val="1800"/>
                  </a:lnSpc>
                </a:pPr>
                <a:r>
                  <a:rPr lang="it-IT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COVERCARE </a:t>
                </a:r>
                <a:r>
                  <a:rPr lang="it-IT" sz="16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SpA</a:t>
                </a:r>
                <a:endParaRPr lang="it-IT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r">
                  <a:lnSpc>
                    <a:spcPts val="180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mzanirati@covercare.it</a:t>
                </a:r>
              </a:p>
              <a:p>
                <a:pPr algn="r">
                  <a:lnSpc>
                    <a:spcPts val="1800"/>
                  </a:lnSpc>
                </a:pP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46" name="Connettore diritto 45">
                <a:extLst>
                  <a:ext uri="{FF2B5EF4-FFF2-40B4-BE49-F238E27FC236}">
                    <a16:creationId xmlns:a16="http://schemas.microsoft.com/office/drawing/2014/main" id="{D496675B-6C8A-4989-84A2-5576848270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0966" y="4489379"/>
                <a:ext cx="2807547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5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1B14547B-979F-4FC5-99A1-913371E25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137684" y="1434807"/>
              <a:ext cx="2543586" cy="2543586"/>
            </a:xfrm>
            <a:prstGeom prst="rect">
              <a:avLst/>
            </a:prstGeom>
          </p:spPr>
        </p:pic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B7B3F614-ACC0-42AD-8FE0-A100E81CBBC6}"/>
                </a:ext>
              </a:extLst>
            </p:cNvPr>
            <p:cNvGrpSpPr/>
            <p:nvPr/>
          </p:nvGrpSpPr>
          <p:grpSpPr>
            <a:xfrm>
              <a:off x="6797216" y="1477557"/>
              <a:ext cx="1747313" cy="1747311"/>
              <a:chOff x="6797216" y="1477557"/>
              <a:chExt cx="1747313" cy="1747311"/>
            </a:xfrm>
          </p:grpSpPr>
          <p:sp>
            <p:nvSpPr>
              <p:cNvPr id="52" name="Ovale 1">
                <a:extLst>
                  <a:ext uri="{FF2B5EF4-FFF2-40B4-BE49-F238E27FC236}">
                    <a16:creationId xmlns:a16="http://schemas.microsoft.com/office/drawing/2014/main" id="{E7C0B246-4F37-4313-9523-6F3944DDBFEF}"/>
                  </a:ext>
                </a:extLst>
              </p:cNvPr>
              <p:cNvSpPr/>
              <p:nvPr/>
            </p:nvSpPr>
            <p:spPr>
              <a:xfrm>
                <a:off x="6797216" y="1477557"/>
                <a:ext cx="1747313" cy="1747311"/>
              </a:xfrm>
              <a:prstGeom prst="ellipse">
                <a:avLst/>
              </a:prstGeom>
              <a:solidFill>
                <a:schemeClr val="bg1">
                  <a:alpha val="81000"/>
                </a:schemeClr>
              </a:solidFill>
              <a:ln w="3175" cap="flat">
                <a:solidFill>
                  <a:schemeClr val="bg1">
                    <a:lumMod val="85000"/>
                  </a:schemeClr>
                </a:solidFill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>
                  <a:lnSpc>
                    <a:spcPts val="2300"/>
                  </a:lnSpc>
                  <a:defRPr sz="3600">
                    <a:solidFill>
                      <a:srgbClr val="009F3C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pic>
            <p:nvPicPr>
              <p:cNvPr id="2" name="Elemento grafico 1">
                <a:extLst>
                  <a:ext uri="{FF2B5EF4-FFF2-40B4-BE49-F238E27FC236}">
                    <a16:creationId xmlns:a16="http://schemas.microsoft.com/office/drawing/2014/main" id="{5E0A89A6-B802-1F9B-7FAE-75F3F1757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854041" y="1534381"/>
                <a:ext cx="1633663" cy="1633663"/>
              </a:xfrm>
              <a:prstGeom prst="rect">
                <a:avLst/>
              </a:prstGeom>
            </p:spPr>
          </p:pic>
        </p:grp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3D91630C-4DD7-4F54-AA17-A4FB6688F394}"/>
              </a:ext>
            </a:extLst>
          </p:cNvPr>
          <p:cNvGrpSpPr/>
          <p:nvPr/>
        </p:nvGrpSpPr>
        <p:grpSpPr>
          <a:xfrm>
            <a:off x="428401" y="313662"/>
            <a:ext cx="1823727" cy="278104"/>
            <a:chOff x="428401" y="313662"/>
            <a:chExt cx="1823727" cy="278104"/>
          </a:xfrm>
        </p:grpSpPr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28B11C59-CCD9-414A-BE88-2C40990FB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01" y="350820"/>
              <a:ext cx="1134585" cy="224080"/>
            </a:xfrm>
            <a:prstGeom prst="rect">
              <a:avLst/>
            </a:prstGeom>
          </p:spPr>
        </p:pic>
        <p:grpSp>
          <p:nvGrpSpPr>
            <p:cNvPr id="65" name="Gruppo 64">
              <a:extLst>
                <a:ext uri="{FF2B5EF4-FFF2-40B4-BE49-F238E27FC236}">
                  <a16:creationId xmlns:a16="http://schemas.microsoft.com/office/drawing/2014/main" id="{5B9B8CB6-C3B0-4281-9E2B-2D689262F3D8}"/>
                </a:ext>
              </a:extLst>
            </p:cNvPr>
            <p:cNvGrpSpPr/>
            <p:nvPr/>
          </p:nvGrpSpPr>
          <p:grpSpPr>
            <a:xfrm>
              <a:off x="1728132" y="313662"/>
              <a:ext cx="523996" cy="278104"/>
              <a:chOff x="10204238" y="658515"/>
              <a:chExt cx="523996" cy="278104"/>
            </a:xfrm>
          </p:grpSpPr>
          <p:pic>
            <p:nvPicPr>
              <p:cNvPr id="66" name="Picture 2">
                <a:extLst>
                  <a:ext uri="{FF2B5EF4-FFF2-40B4-BE49-F238E27FC236}">
                    <a16:creationId xmlns:a16="http://schemas.microsoft.com/office/drawing/2014/main" id="{4D4147BF-F52D-4BEA-9663-3CC2CB0E4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tretch>
                <a:fillRect/>
              </a:stretch>
            </p:blipFill>
            <p:spPr bwMode="auto">
              <a:xfrm>
                <a:off x="10374135" y="658515"/>
                <a:ext cx="354099" cy="278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7" name="Connettore diritto 66">
                <a:extLst>
                  <a:ext uri="{FF2B5EF4-FFF2-40B4-BE49-F238E27FC236}">
                    <a16:creationId xmlns:a16="http://schemas.microsoft.com/office/drawing/2014/main" id="{FCBE6F49-6352-4B2E-9630-A5F940A1FB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4238" y="691291"/>
                <a:ext cx="0" cy="203007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256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magine 57">
            <a:extLst>
              <a:ext uri="{FF2B5EF4-FFF2-40B4-BE49-F238E27FC236}">
                <a16:creationId xmlns:a16="http://schemas.microsoft.com/office/drawing/2014/main" id="{F04CF601-E230-4322-94FF-07EA4A720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27" b="10837"/>
          <a:stretch/>
        </p:blipFill>
        <p:spPr>
          <a:xfrm>
            <a:off x="0" y="767378"/>
            <a:ext cx="12191997" cy="6098920"/>
          </a:xfrm>
          <a:prstGeom prst="rect">
            <a:avLst/>
          </a:prstGeom>
        </p:spPr>
      </p:pic>
      <p:cxnSp>
        <p:nvCxnSpPr>
          <p:cNvPr id="35" name="Connettore 1 4">
            <a:extLst>
              <a:ext uri="{FF2B5EF4-FFF2-40B4-BE49-F238E27FC236}">
                <a16:creationId xmlns:a16="http://schemas.microsoft.com/office/drawing/2014/main" id="{6C476B37-8B1D-4DB6-94AB-D3A44E2A088C}"/>
              </a:ext>
            </a:extLst>
          </p:cNvPr>
          <p:cNvCxnSpPr>
            <a:cxnSpLocks/>
          </p:cNvCxnSpPr>
          <p:nvPr/>
        </p:nvCxnSpPr>
        <p:spPr>
          <a:xfrm>
            <a:off x="8407" y="760194"/>
            <a:ext cx="1217518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3" name="Titolo 1">
            <a:extLst>
              <a:ext uri="{FF2B5EF4-FFF2-40B4-BE49-F238E27FC236}">
                <a16:creationId xmlns:a16="http://schemas.microsoft.com/office/drawing/2014/main" id="{531975AA-0855-467C-AD47-0865F249BC4F}"/>
              </a:ext>
            </a:extLst>
          </p:cNvPr>
          <p:cNvSpPr txBox="1">
            <a:spLocks/>
          </p:cNvSpPr>
          <p:nvPr/>
        </p:nvSpPr>
        <p:spPr>
          <a:xfrm>
            <a:off x="3851034" y="351792"/>
            <a:ext cx="7424614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Calibri Light" panose="020F0302020204030204" pitchFamily="34" charset="0"/>
              </a:rPr>
              <a:t>PARTNERSHIP</a:t>
            </a: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NELLA FILIERA DEL 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Calibri Light" panose="020F0302020204030204" pitchFamily="34" charset="0"/>
              </a:rPr>
              <a:t>CUSTOMER MANAGEMENT</a:t>
            </a: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ea typeface="+mn-ea"/>
                <a:cs typeface="+mn-cs"/>
              </a:rPr>
              <a:t>|</a:t>
            </a:r>
            <a:r>
              <a:rPr lang="it-IT" sz="1500" dirty="0">
                <a:solidFill>
                  <a:srgbClr val="00AAEE"/>
                </a:solidFill>
                <a:ea typeface="+mn-ea"/>
                <a:cs typeface="+mn-cs"/>
              </a:rPr>
              <a:t>    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PREVEDERE </a:t>
            </a:r>
            <a:r>
              <a:rPr lang="it-IT" sz="1500" dirty="0">
                <a:solidFill>
                  <a:srgbClr val="0EBEB0"/>
                </a:solidFill>
                <a:ea typeface="+mn-ea"/>
                <a:cs typeface="+mn-cs"/>
              </a:rPr>
              <a:t>IL 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FUTURO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73D5BB6D-BA33-4AB8-B019-C9C87CE58FD8}"/>
              </a:ext>
            </a:extLst>
          </p:cNvPr>
          <p:cNvGrpSpPr/>
          <p:nvPr/>
        </p:nvGrpSpPr>
        <p:grpSpPr>
          <a:xfrm>
            <a:off x="428401" y="313662"/>
            <a:ext cx="1823727" cy="278104"/>
            <a:chOff x="428401" y="313662"/>
            <a:chExt cx="1823727" cy="278104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FCA202C-9AD9-4AD3-A72F-317F45426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01" y="350820"/>
              <a:ext cx="1134585" cy="224080"/>
            </a:xfrm>
            <a:prstGeom prst="rect">
              <a:avLst/>
            </a:prstGeom>
          </p:spPr>
        </p:pic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3118630B-C593-4DC1-882C-AF8362EDD8FE}"/>
                </a:ext>
              </a:extLst>
            </p:cNvPr>
            <p:cNvGrpSpPr/>
            <p:nvPr/>
          </p:nvGrpSpPr>
          <p:grpSpPr>
            <a:xfrm>
              <a:off x="1728132" y="313662"/>
              <a:ext cx="523996" cy="278104"/>
              <a:chOff x="10204238" y="658515"/>
              <a:chExt cx="523996" cy="278104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8F75713C-F56F-48A2-AACE-2FD7C2F534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tretch>
                <a:fillRect/>
              </a:stretch>
            </p:blipFill>
            <p:spPr bwMode="auto">
              <a:xfrm>
                <a:off x="10374135" y="658515"/>
                <a:ext cx="354099" cy="278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Connettore diritto 13">
                <a:extLst>
                  <a:ext uri="{FF2B5EF4-FFF2-40B4-BE49-F238E27FC236}">
                    <a16:creationId xmlns:a16="http://schemas.microsoft.com/office/drawing/2014/main" id="{56BACAF0-3304-4FAD-B28A-5AB4CCA4C2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4238" y="691291"/>
                <a:ext cx="0" cy="203007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321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>
            <a:extLst>
              <a:ext uri="{FF2B5EF4-FFF2-40B4-BE49-F238E27FC236}">
                <a16:creationId xmlns:a16="http://schemas.microsoft.com/office/drawing/2014/main" id="{595758CC-8C02-4DB5-B491-9D33FE1EA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75" r="2961" b="16816"/>
          <a:stretch/>
        </p:blipFill>
        <p:spPr>
          <a:xfrm>
            <a:off x="-2" y="766800"/>
            <a:ext cx="12193202" cy="6099785"/>
          </a:xfrm>
          <a:prstGeom prst="rect">
            <a:avLst/>
          </a:prstGeom>
        </p:spPr>
      </p:pic>
      <p:sp>
        <p:nvSpPr>
          <p:cNvPr id="53" name="Titolo 1">
            <a:extLst>
              <a:ext uri="{FF2B5EF4-FFF2-40B4-BE49-F238E27FC236}">
                <a16:creationId xmlns:a16="http://schemas.microsoft.com/office/drawing/2014/main" id="{531975AA-0855-467C-AD47-0865F249BC4F}"/>
              </a:ext>
            </a:extLst>
          </p:cNvPr>
          <p:cNvSpPr txBox="1">
            <a:spLocks/>
          </p:cNvSpPr>
          <p:nvPr/>
        </p:nvSpPr>
        <p:spPr>
          <a:xfrm>
            <a:off x="3851034" y="351792"/>
            <a:ext cx="7424614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Calibri Light" panose="020F0302020204030204" pitchFamily="34" charset="0"/>
              </a:rPr>
              <a:t>PARTNERSHIP</a:t>
            </a: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NELLA FILIERA DEL 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Calibri Light" panose="020F0302020204030204" pitchFamily="34" charset="0"/>
              </a:rPr>
              <a:t>CUSTOMER MANAGEMENT</a:t>
            </a: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ea typeface="+mn-ea"/>
                <a:cs typeface="+mn-cs"/>
              </a:rPr>
              <a:t> |    </a:t>
            </a:r>
            <a:r>
              <a:rPr lang="it-IT" sz="1500" dirty="0">
                <a:solidFill>
                  <a:srgbClr val="0EBEB0"/>
                </a:solidFill>
                <a:ea typeface="+mn-ea"/>
                <a:cs typeface="+mn-cs"/>
              </a:rPr>
              <a:t>LIVE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SUITE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50F1A326-5FFD-45FC-9218-75C1E22B5FB8}"/>
              </a:ext>
            </a:extLst>
          </p:cNvPr>
          <p:cNvGrpSpPr>
            <a:grpSpLocks noChangeAspect="1"/>
          </p:cNvGrpSpPr>
          <p:nvPr/>
        </p:nvGrpSpPr>
        <p:grpSpPr>
          <a:xfrm>
            <a:off x="9580366" y="2638037"/>
            <a:ext cx="1582880" cy="2168165"/>
            <a:chOff x="9873737" y="1495716"/>
            <a:chExt cx="1268955" cy="1738163"/>
          </a:xfrm>
        </p:grpSpPr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3B529D12-67E7-4074-96F4-2CAC4E12BECE}"/>
                </a:ext>
              </a:extLst>
            </p:cNvPr>
            <p:cNvGrpSpPr/>
            <p:nvPr/>
          </p:nvGrpSpPr>
          <p:grpSpPr>
            <a:xfrm>
              <a:off x="9873737" y="1794560"/>
              <a:ext cx="1268955" cy="1268955"/>
              <a:chOff x="5480111" y="2636459"/>
              <a:chExt cx="1268955" cy="1268955"/>
            </a:xfrm>
          </p:grpSpPr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995DF4EE-A59D-4C82-9114-DB392AB0B5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0111" y="2636459"/>
                <a:ext cx="1268955" cy="126895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BCB7E3AD-0757-4FD6-96BA-872FF6D98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47169" y="2900532"/>
                <a:ext cx="734835" cy="721608"/>
              </a:xfrm>
              <a:prstGeom prst="rect">
                <a:avLst/>
              </a:prstGeom>
            </p:spPr>
          </p:pic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0D14A780-CEE0-4CDE-ABBB-9F8AFCB6B23F}"/>
                </a:ext>
              </a:extLst>
            </p:cNvPr>
            <p:cNvGrpSpPr/>
            <p:nvPr/>
          </p:nvGrpSpPr>
          <p:grpSpPr>
            <a:xfrm>
              <a:off x="10547723" y="1495716"/>
              <a:ext cx="577206" cy="577206"/>
              <a:chOff x="6156852" y="2337615"/>
              <a:chExt cx="577206" cy="577206"/>
            </a:xfrm>
          </p:grpSpPr>
          <p:sp>
            <p:nvSpPr>
              <p:cNvPr id="42" name="Ovale 41">
                <a:extLst>
                  <a:ext uri="{FF2B5EF4-FFF2-40B4-BE49-F238E27FC236}">
                    <a16:creationId xmlns:a16="http://schemas.microsoft.com/office/drawing/2014/main" id="{70CF8787-0D19-4615-BD67-FB94F3795729}"/>
                  </a:ext>
                </a:extLst>
              </p:cNvPr>
              <p:cNvSpPr/>
              <p:nvPr/>
            </p:nvSpPr>
            <p:spPr>
              <a:xfrm>
                <a:off x="6156852" y="2337615"/>
                <a:ext cx="577206" cy="57720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43" name="Immagine 148">
                <a:extLst>
                  <a:ext uri="{FF2B5EF4-FFF2-40B4-BE49-F238E27FC236}">
                    <a16:creationId xmlns:a16="http://schemas.microsoft.com/office/drawing/2014/main" id="{9A68939B-B4F6-4E0B-964B-3C64C0A48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292518" y="2478134"/>
                <a:ext cx="309709" cy="309709"/>
              </a:xfrm>
              <a:prstGeom prst="rect">
                <a:avLst/>
              </a:prstGeom>
            </p:spPr>
          </p:pic>
        </p:grpSp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id="{BD9853CF-810C-4A8F-BF02-706E10DA3537}"/>
                </a:ext>
              </a:extLst>
            </p:cNvPr>
            <p:cNvSpPr/>
            <p:nvPr/>
          </p:nvSpPr>
          <p:spPr>
            <a:xfrm>
              <a:off x="10068542" y="2999761"/>
              <a:ext cx="879348" cy="234118"/>
            </a:xfrm>
            <a:prstGeom prst="roundRect">
              <a:avLst>
                <a:gd name="adj" fmla="val 7267"/>
              </a:avLst>
            </a:prstGeom>
            <a:solidFill>
              <a:srgbClr val="0EBEB0"/>
            </a:solidFill>
            <a:ln w="3175" cap="flat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2000" tIns="90000" rIns="72000" bIns="72000" numCol="1" spcCol="38100" rtlCol="0" anchor="ctr" anchorCtr="1">
              <a:spAutoFit/>
            </a:bodyPr>
            <a:lstStyle/>
            <a:p>
              <a:pPr algn="ctr" hangingPunct="0">
                <a:lnSpc>
                  <a:spcPts val="1000"/>
                </a:lnSpc>
              </a:pPr>
              <a:r>
                <a:rPr lang="en-US" sz="1000" kern="0" dirty="0">
                  <a:solidFill>
                    <a:schemeClr val="bg1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GENIUS</a:t>
              </a:r>
              <a:r>
                <a:rPr lang="en-US" sz="1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AGENTS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FB5A8815-6C23-4FE0-91E7-A0C17AEA18C1}"/>
              </a:ext>
            </a:extLst>
          </p:cNvPr>
          <p:cNvGrpSpPr/>
          <p:nvPr/>
        </p:nvGrpSpPr>
        <p:grpSpPr>
          <a:xfrm>
            <a:off x="8078745" y="1490186"/>
            <a:ext cx="967493" cy="967494"/>
            <a:chOff x="5040900" y="1384956"/>
            <a:chExt cx="606639" cy="606638"/>
          </a:xfrm>
        </p:grpSpPr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61B1742B-92F9-4700-9D89-2A4CD1A40585}"/>
                </a:ext>
              </a:extLst>
            </p:cNvPr>
            <p:cNvSpPr/>
            <p:nvPr/>
          </p:nvSpPr>
          <p:spPr>
            <a:xfrm>
              <a:off x="5040900" y="1384956"/>
              <a:ext cx="606639" cy="6066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CBE7F9F3-0565-4238-84AD-B55C7B00F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122" y="1467321"/>
              <a:ext cx="459174" cy="459173"/>
            </a:xfrm>
            <a:prstGeom prst="rect">
              <a:avLst/>
            </a:prstGeom>
          </p:spPr>
        </p:pic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2563CA7B-927F-402B-A58B-141589A54E55}"/>
              </a:ext>
            </a:extLst>
          </p:cNvPr>
          <p:cNvGrpSpPr/>
          <p:nvPr/>
        </p:nvGrpSpPr>
        <p:grpSpPr>
          <a:xfrm>
            <a:off x="5458122" y="3911834"/>
            <a:ext cx="967493" cy="967494"/>
            <a:chOff x="5040901" y="1995833"/>
            <a:chExt cx="606639" cy="606638"/>
          </a:xfrm>
        </p:grpSpPr>
        <p:sp>
          <p:nvSpPr>
            <p:cNvPr id="50" name="Ovale 49">
              <a:extLst>
                <a:ext uri="{FF2B5EF4-FFF2-40B4-BE49-F238E27FC236}">
                  <a16:creationId xmlns:a16="http://schemas.microsoft.com/office/drawing/2014/main" id="{02DEAAEB-95B4-4DC9-A39E-47A33D00526E}"/>
                </a:ext>
              </a:extLst>
            </p:cNvPr>
            <p:cNvSpPr/>
            <p:nvPr/>
          </p:nvSpPr>
          <p:spPr>
            <a:xfrm>
              <a:off x="5040901" y="1995833"/>
              <a:ext cx="606639" cy="6066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612DB90E-31FC-40C2-9F87-2C5352693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734" y="2128467"/>
              <a:ext cx="351945" cy="351944"/>
            </a:xfrm>
            <a:prstGeom prst="rect">
              <a:avLst/>
            </a:prstGeom>
          </p:spPr>
        </p:pic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C27CD8FD-053D-4AF1-BE16-9B85397CC704}"/>
              </a:ext>
            </a:extLst>
          </p:cNvPr>
          <p:cNvGrpSpPr/>
          <p:nvPr/>
        </p:nvGrpSpPr>
        <p:grpSpPr>
          <a:xfrm>
            <a:off x="5458123" y="2716000"/>
            <a:ext cx="967493" cy="967494"/>
            <a:chOff x="5079503" y="2682899"/>
            <a:chExt cx="606639" cy="606638"/>
          </a:xfrm>
        </p:grpSpPr>
        <p:sp>
          <p:nvSpPr>
            <p:cNvPr id="54" name="Ovale 53">
              <a:extLst>
                <a:ext uri="{FF2B5EF4-FFF2-40B4-BE49-F238E27FC236}">
                  <a16:creationId xmlns:a16="http://schemas.microsoft.com/office/drawing/2014/main" id="{3531CA05-C220-4FC4-9DF5-F1B94C463D74}"/>
                </a:ext>
              </a:extLst>
            </p:cNvPr>
            <p:cNvSpPr/>
            <p:nvPr/>
          </p:nvSpPr>
          <p:spPr>
            <a:xfrm>
              <a:off x="5079503" y="2682899"/>
              <a:ext cx="606639" cy="6066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B4E39931-67A4-41C0-ABF2-78A28EC9B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0828" y="2784224"/>
              <a:ext cx="403989" cy="403989"/>
            </a:xfrm>
            <a:prstGeom prst="rect">
              <a:avLst/>
            </a:prstGeom>
            <a:noFill/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62DBC320-947F-4F0D-9504-F19FBE883B95}"/>
              </a:ext>
            </a:extLst>
          </p:cNvPr>
          <p:cNvGrpSpPr/>
          <p:nvPr/>
        </p:nvGrpSpPr>
        <p:grpSpPr>
          <a:xfrm>
            <a:off x="8078738" y="3911834"/>
            <a:ext cx="967500" cy="967494"/>
            <a:chOff x="5095570" y="4135104"/>
            <a:chExt cx="606639" cy="606638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E731AB2B-2475-4702-A09F-E8BF2AF52629}"/>
                </a:ext>
              </a:extLst>
            </p:cNvPr>
            <p:cNvSpPr/>
            <p:nvPr/>
          </p:nvSpPr>
          <p:spPr>
            <a:xfrm>
              <a:off x="5095570" y="4135104"/>
              <a:ext cx="606639" cy="6066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A37866C1-007F-43A1-A875-77394BFE9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15947" y="4266876"/>
              <a:ext cx="365884" cy="343095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77FAE41E-F477-4ADC-8410-BE3D6E1B2C8E}"/>
              </a:ext>
            </a:extLst>
          </p:cNvPr>
          <p:cNvGrpSpPr/>
          <p:nvPr/>
        </p:nvGrpSpPr>
        <p:grpSpPr>
          <a:xfrm>
            <a:off x="8086779" y="5087991"/>
            <a:ext cx="967493" cy="967494"/>
            <a:chOff x="5469194" y="3462659"/>
            <a:chExt cx="606638" cy="606638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8D8BF512-79BA-460C-B9E0-9EA36C339F78}"/>
                </a:ext>
              </a:extLst>
            </p:cNvPr>
            <p:cNvSpPr/>
            <p:nvPr/>
          </p:nvSpPr>
          <p:spPr>
            <a:xfrm>
              <a:off x="5469194" y="3462659"/>
              <a:ext cx="606638" cy="6066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C27AD415-ECC9-488A-8478-44B55D643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02828" y="3593167"/>
              <a:ext cx="349453" cy="346883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F03F541B-7304-43BA-9C7E-BF5071092DF1}"/>
              </a:ext>
            </a:extLst>
          </p:cNvPr>
          <p:cNvGrpSpPr/>
          <p:nvPr/>
        </p:nvGrpSpPr>
        <p:grpSpPr>
          <a:xfrm>
            <a:off x="6813546" y="5092314"/>
            <a:ext cx="967493" cy="967494"/>
            <a:chOff x="4382504" y="4647948"/>
            <a:chExt cx="518540" cy="518540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F59B210D-4228-4EF0-9F06-BB10DA0F4D32}"/>
                </a:ext>
              </a:extLst>
            </p:cNvPr>
            <p:cNvSpPr/>
            <p:nvPr/>
          </p:nvSpPr>
          <p:spPr>
            <a:xfrm>
              <a:off x="4382504" y="4647948"/>
              <a:ext cx="518540" cy="5185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8" name="Immagine 67">
              <a:extLst>
                <a:ext uri="{FF2B5EF4-FFF2-40B4-BE49-F238E27FC236}">
                  <a16:creationId xmlns:a16="http://schemas.microsoft.com/office/drawing/2014/main" id="{FD1D9B8B-F6DD-453E-AE24-3554DFF47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91043" y="4756490"/>
              <a:ext cx="301460" cy="30146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F1963CB8-856C-4AA2-8532-1269CB5D4F9E}"/>
              </a:ext>
            </a:extLst>
          </p:cNvPr>
          <p:cNvGrpSpPr/>
          <p:nvPr/>
        </p:nvGrpSpPr>
        <p:grpSpPr>
          <a:xfrm>
            <a:off x="6800709" y="3911834"/>
            <a:ext cx="967495" cy="967494"/>
            <a:chOff x="4377741" y="6269432"/>
            <a:chExt cx="518540" cy="518540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E3D464AE-E44A-4236-9D06-A4451CE531EC}"/>
                </a:ext>
              </a:extLst>
            </p:cNvPr>
            <p:cNvSpPr/>
            <p:nvPr/>
          </p:nvSpPr>
          <p:spPr>
            <a:xfrm>
              <a:off x="4377741" y="6269432"/>
              <a:ext cx="518540" cy="5185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Immagine 110">
              <a:extLst>
                <a:ext uri="{FF2B5EF4-FFF2-40B4-BE49-F238E27FC236}">
                  <a16:creationId xmlns:a16="http://schemas.microsoft.com/office/drawing/2014/main" id="{80355165-0D4E-49EF-AFA4-7A0EEB87E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502523" y="6384621"/>
              <a:ext cx="288164" cy="288162"/>
            </a:xfrm>
            <a:prstGeom prst="rect">
              <a:avLst/>
            </a:prstGeom>
          </p:spPr>
        </p:pic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BF168C27-9DC5-4DDC-872D-03677E618E34}"/>
              </a:ext>
            </a:extLst>
          </p:cNvPr>
          <p:cNvGrpSpPr/>
          <p:nvPr/>
        </p:nvGrpSpPr>
        <p:grpSpPr>
          <a:xfrm>
            <a:off x="6813546" y="2661527"/>
            <a:ext cx="967495" cy="967494"/>
            <a:chOff x="4382507" y="5725323"/>
            <a:chExt cx="518540" cy="518540"/>
          </a:xfrm>
        </p:grpSpPr>
        <p:sp>
          <p:nvSpPr>
            <p:cNvPr id="73" name="Ovale 72">
              <a:extLst>
                <a:ext uri="{FF2B5EF4-FFF2-40B4-BE49-F238E27FC236}">
                  <a16:creationId xmlns:a16="http://schemas.microsoft.com/office/drawing/2014/main" id="{42462EE7-77C0-419F-BDA6-ED9F4509CFE2}"/>
                </a:ext>
              </a:extLst>
            </p:cNvPr>
            <p:cNvSpPr/>
            <p:nvPr/>
          </p:nvSpPr>
          <p:spPr>
            <a:xfrm>
              <a:off x="4382507" y="5725323"/>
              <a:ext cx="518540" cy="5185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4" name="Immagine 128">
              <a:extLst>
                <a:ext uri="{FF2B5EF4-FFF2-40B4-BE49-F238E27FC236}">
                  <a16:creationId xmlns:a16="http://schemas.microsoft.com/office/drawing/2014/main" id="{465F9112-BF87-4D90-97E4-779B85BC7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516941" y="5857024"/>
              <a:ext cx="255138" cy="255138"/>
            </a:xfrm>
            <a:prstGeom prst="rect">
              <a:avLst/>
            </a:prstGeom>
          </p:spPr>
        </p:pic>
      </p:grp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90387693-F221-47BE-8ADE-46DA1C72AAF9}"/>
              </a:ext>
            </a:extLst>
          </p:cNvPr>
          <p:cNvGrpSpPr/>
          <p:nvPr/>
        </p:nvGrpSpPr>
        <p:grpSpPr>
          <a:xfrm>
            <a:off x="6800708" y="1514395"/>
            <a:ext cx="967495" cy="967494"/>
            <a:chOff x="4382500" y="5186637"/>
            <a:chExt cx="518540" cy="518540"/>
          </a:xfrm>
        </p:grpSpPr>
        <p:sp>
          <p:nvSpPr>
            <p:cNvPr id="76" name="Ovale 75">
              <a:extLst>
                <a:ext uri="{FF2B5EF4-FFF2-40B4-BE49-F238E27FC236}">
                  <a16:creationId xmlns:a16="http://schemas.microsoft.com/office/drawing/2014/main" id="{0C99779E-0D2B-4B82-BB29-AE5537352CBE}"/>
                </a:ext>
              </a:extLst>
            </p:cNvPr>
            <p:cNvSpPr/>
            <p:nvPr/>
          </p:nvSpPr>
          <p:spPr>
            <a:xfrm>
              <a:off x="4382500" y="5186637"/>
              <a:ext cx="518540" cy="5185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7" name="Immagine 76">
              <a:extLst>
                <a:ext uri="{FF2B5EF4-FFF2-40B4-BE49-F238E27FC236}">
                  <a16:creationId xmlns:a16="http://schemas.microsoft.com/office/drawing/2014/main" id="{53F6BFB1-9944-4F2E-AB46-BF25644AB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02890" y="5306561"/>
              <a:ext cx="277760" cy="278692"/>
            </a:xfrm>
            <a:prstGeom prst="rect">
              <a:avLst/>
            </a:prstGeom>
          </p:spPr>
        </p:pic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A989402D-6AA7-407C-9C5C-6CA5E6D01410}"/>
              </a:ext>
            </a:extLst>
          </p:cNvPr>
          <p:cNvGrpSpPr/>
          <p:nvPr/>
        </p:nvGrpSpPr>
        <p:grpSpPr>
          <a:xfrm>
            <a:off x="8086779" y="2656247"/>
            <a:ext cx="967500" cy="967494"/>
            <a:chOff x="5086935" y="4645067"/>
            <a:chExt cx="606639" cy="606638"/>
          </a:xfrm>
        </p:grpSpPr>
        <p:sp>
          <p:nvSpPr>
            <p:cNvPr id="79" name="Ovale 78">
              <a:extLst>
                <a:ext uri="{FF2B5EF4-FFF2-40B4-BE49-F238E27FC236}">
                  <a16:creationId xmlns:a16="http://schemas.microsoft.com/office/drawing/2014/main" id="{F16790B8-C2D8-49BE-9015-FF22458FB5B2}"/>
                </a:ext>
              </a:extLst>
            </p:cNvPr>
            <p:cNvSpPr/>
            <p:nvPr/>
          </p:nvSpPr>
          <p:spPr>
            <a:xfrm>
              <a:off x="5086935" y="4645067"/>
              <a:ext cx="606639" cy="6066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D2E4F60A-C03E-48A6-8492-2113ABB8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59448" y="4721340"/>
              <a:ext cx="470419" cy="470419"/>
            </a:xfrm>
            <a:prstGeom prst="rect">
              <a:avLst/>
            </a:prstGeom>
          </p:spPr>
        </p:pic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76436266-6F7C-4BD0-9939-AE870D0D8C1C}"/>
              </a:ext>
            </a:extLst>
          </p:cNvPr>
          <p:cNvGrpSpPr/>
          <p:nvPr/>
        </p:nvGrpSpPr>
        <p:grpSpPr>
          <a:xfrm>
            <a:off x="5473249" y="5087991"/>
            <a:ext cx="967495" cy="967494"/>
            <a:chOff x="4479910" y="5410348"/>
            <a:chExt cx="378590" cy="378590"/>
          </a:xfrm>
        </p:grpSpPr>
        <p:sp>
          <p:nvSpPr>
            <p:cNvPr id="82" name="Ovale 81">
              <a:extLst>
                <a:ext uri="{FF2B5EF4-FFF2-40B4-BE49-F238E27FC236}">
                  <a16:creationId xmlns:a16="http://schemas.microsoft.com/office/drawing/2014/main" id="{6BE29DBD-DED6-41FE-BAD7-C2744FBAD060}"/>
                </a:ext>
              </a:extLst>
            </p:cNvPr>
            <p:cNvSpPr/>
            <p:nvPr/>
          </p:nvSpPr>
          <p:spPr>
            <a:xfrm>
              <a:off x="4479910" y="5410348"/>
              <a:ext cx="378590" cy="37859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3" name="Immagine 82">
              <a:extLst>
                <a:ext uri="{FF2B5EF4-FFF2-40B4-BE49-F238E27FC236}">
                  <a16:creationId xmlns:a16="http://schemas.microsoft.com/office/drawing/2014/main" id="{25CC7E29-EC86-4903-A7C9-355A0CB6D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1129" y="5504632"/>
              <a:ext cx="196152" cy="190022"/>
            </a:xfrm>
            <a:prstGeom prst="rect">
              <a:avLst/>
            </a:prstGeom>
          </p:spPr>
        </p:pic>
      </p:grp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7F8A9AB7-26E4-4AEB-B82D-534FB18188A6}"/>
              </a:ext>
            </a:extLst>
          </p:cNvPr>
          <p:cNvGrpSpPr/>
          <p:nvPr/>
        </p:nvGrpSpPr>
        <p:grpSpPr>
          <a:xfrm>
            <a:off x="5458123" y="1514395"/>
            <a:ext cx="967495" cy="967494"/>
            <a:chOff x="4479910" y="5804660"/>
            <a:chExt cx="378590" cy="378590"/>
          </a:xfrm>
        </p:grpSpPr>
        <p:sp>
          <p:nvSpPr>
            <p:cNvPr id="85" name="Ovale 84">
              <a:extLst>
                <a:ext uri="{FF2B5EF4-FFF2-40B4-BE49-F238E27FC236}">
                  <a16:creationId xmlns:a16="http://schemas.microsoft.com/office/drawing/2014/main" id="{FCC48B57-D052-449E-B589-34757ECCEC04}"/>
                </a:ext>
              </a:extLst>
            </p:cNvPr>
            <p:cNvSpPr/>
            <p:nvPr/>
          </p:nvSpPr>
          <p:spPr>
            <a:xfrm>
              <a:off x="4479910" y="5804660"/>
              <a:ext cx="378590" cy="37859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6" name="Immagine 85">
              <a:extLst>
                <a:ext uri="{FF2B5EF4-FFF2-40B4-BE49-F238E27FC236}">
                  <a16:creationId xmlns:a16="http://schemas.microsoft.com/office/drawing/2014/main" id="{747E234A-FFAA-4538-A4CE-06C6F58CA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4194" y="5898944"/>
              <a:ext cx="190022" cy="190022"/>
            </a:xfrm>
            <a:prstGeom prst="rect">
              <a:avLst/>
            </a:prstGeom>
          </p:spPr>
        </p:pic>
      </p:grp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97FADA04-6B74-46D3-8A4B-68453BD1AAD3}"/>
              </a:ext>
            </a:extLst>
          </p:cNvPr>
          <p:cNvGrpSpPr/>
          <p:nvPr/>
        </p:nvGrpSpPr>
        <p:grpSpPr>
          <a:xfrm>
            <a:off x="428401" y="313662"/>
            <a:ext cx="1823727" cy="278104"/>
            <a:chOff x="428401" y="313662"/>
            <a:chExt cx="1823727" cy="278104"/>
          </a:xfrm>
        </p:grpSpPr>
        <p:pic>
          <p:nvPicPr>
            <p:cNvPr id="87" name="Immagine 86">
              <a:extLst>
                <a:ext uri="{FF2B5EF4-FFF2-40B4-BE49-F238E27FC236}">
                  <a16:creationId xmlns:a16="http://schemas.microsoft.com/office/drawing/2014/main" id="{E20CFE71-D8D3-46CD-ACE1-835D0BC55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01" y="350820"/>
              <a:ext cx="1134585" cy="224080"/>
            </a:xfrm>
            <a:prstGeom prst="rect">
              <a:avLst/>
            </a:prstGeom>
          </p:spPr>
        </p:pic>
        <p:grpSp>
          <p:nvGrpSpPr>
            <p:cNvPr id="88" name="Gruppo 87">
              <a:extLst>
                <a:ext uri="{FF2B5EF4-FFF2-40B4-BE49-F238E27FC236}">
                  <a16:creationId xmlns:a16="http://schemas.microsoft.com/office/drawing/2014/main" id="{A97975DE-9996-40FD-8760-FD0C132FC291}"/>
                </a:ext>
              </a:extLst>
            </p:cNvPr>
            <p:cNvGrpSpPr/>
            <p:nvPr/>
          </p:nvGrpSpPr>
          <p:grpSpPr>
            <a:xfrm>
              <a:off x="1728132" y="313662"/>
              <a:ext cx="523996" cy="278104"/>
              <a:chOff x="10204238" y="658515"/>
              <a:chExt cx="523996" cy="278104"/>
            </a:xfrm>
          </p:grpSpPr>
          <p:pic>
            <p:nvPicPr>
              <p:cNvPr id="89" name="Picture 2">
                <a:extLst>
                  <a:ext uri="{FF2B5EF4-FFF2-40B4-BE49-F238E27FC236}">
                    <a16:creationId xmlns:a16="http://schemas.microsoft.com/office/drawing/2014/main" id="{11BD5902-762D-48C9-B9F5-AD88136A69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/>
              <a:stretch>
                <a:fillRect/>
              </a:stretch>
            </p:blipFill>
            <p:spPr bwMode="auto">
              <a:xfrm>
                <a:off x="10374135" y="658515"/>
                <a:ext cx="354099" cy="278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0" name="Connettore diritto 89">
                <a:extLst>
                  <a:ext uri="{FF2B5EF4-FFF2-40B4-BE49-F238E27FC236}">
                    <a16:creationId xmlns:a16="http://schemas.microsoft.com/office/drawing/2014/main" id="{CBF13DFC-C90D-474E-A2F7-6B42275041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4238" y="691291"/>
                <a:ext cx="0" cy="203007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960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1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utterstock_1614546283.jpg" descr="shutterstock_1614546283.jpg">
            <a:extLst>
              <a:ext uri="{FF2B5EF4-FFF2-40B4-BE49-F238E27FC236}">
                <a16:creationId xmlns:a16="http://schemas.microsoft.com/office/drawing/2014/main" id="{3AC660CE-9146-409A-BF8D-D44ADE363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7" r="1809" b="22434"/>
          <a:stretch/>
        </p:blipFill>
        <p:spPr>
          <a:xfrm>
            <a:off x="-3" y="766800"/>
            <a:ext cx="12192000" cy="622932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75B7708-1172-48BE-820F-D37227943E69}"/>
              </a:ext>
            </a:extLst>
          </p:cNvPr>
          <p:cNvSpPr/>
          <p:nvPr/>
        </p:nvSpPr>
        <p:spPr>
          <a:xfrm>
            <a:off x="-3" y="766800"/>
            <a:ext cx="12175186" cy="1321036"/>
          </a:xfrm>
          <a:prstGeom prst="rect">
            <a:avLst/>
          </a:prstGeom>
          <a:solidFill>
            <a:srgbClr val="5EC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Connettore 1 4">
            <a:extLst>
              <a:ext uri="{FF2B5EF4-FFF2-40B4-BE49-F238E27FC236}">
                <a16:creationId xmlns:a16="http://schemas.microsoft.com/office/drawing/2014/main" id="{6C476B37-8B1D-4DB6-94AB-D3A44E2A088C}"/>
              </a:ext>
            </a:extLst>
          </p:cNvPr>
          <p:cNvCxnSpPr>
            <a:cxnSpLocks/>
          </p:cNvCxnSpPr>
          <p:nvPr/>
        </p:nvCxnSpPr>
        <p:spPr>
          <a:xfrm>
            <a:off x="8407" y="760194"/>
            <a:ext cx="1217518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3" name="Titolo 1">
            <a:extLst>
              <a:ext uri="{FF2B5EF4-FFF2-40B4-BE49-F238E27FC236}">
                <a16:creationId xmlns:a16="http://schemas.microsoft.com/office/drawing/2014/main" id="{531975AA-0855-467C-AD47-0865F249BC4F}"/>
              </a:ext>
            </a:extLst>
          </p:cNvPr>
          <p:cNvSpPr txBox="1">
            <a:spLocks/>
          </p:cNvSpPr>
          <p:nvPr/>
        </p:nvSpPr>
        <p:spPr>
          <a:xfrm>
            <a:off x="2122538" y="351792"/>
            <a:ext cx="9153110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Calibri Light" panose="020F0302020204030204" pitchFamily="34" charset="0"/>
              </a:rPr>
              <a:t>PARTNERSHIP</a:t>
            </a: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NELLA FILIERA DEL 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Calibri Light" panose="020F0302020204030204" pitchFamily="34" charset="0"/>
              </a:rPr>
              <a:t>CUSTOMER MANAGEMENT 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ea typeface="+mn-ea"/>
                <a:cs typeface="+mn-cs"/>
              </a:rPr>
              <a:t>|</a:t>
            </a:r>
            <a:r>
              <a:rPr lang="it-IT" sz="1500" dirty="0">
                <a:solidFill>
                  <a:srgbClr val="00AAEE"/>
                </a:solidFill>
                <a:latin typeface="Calibri" panose="020F0502020204030204"/>
                <a:ea typeface="+mn-ea"/>
                <a:cs typeface="+mn-cs"/>
              </a:rPr>
              <a:t>    </a:t>
            </a:r>
            <a:r>
              <a:rPr lang="it-IT" sz="1500" dirty="0">
                <a:solidFill>
                  <a:srgbClr val="0EBEB0"/>
                </a:solidFill>
                <a:latin typeface="Calibri" panose="020F0502020204030204"/>
                <a:ea typeface="+mn-ea"/>
                <a:cs typeface="+mn-cs"/>
              </a:rPr>
              <a:t>LIVE</a:t>
            </a:r>
            <a:r>
              <a:rPr lang="it-IT" sz="1500" b="1" dirty="0">
                <a:solidFill>
                  <a:srgbClr val="0EBEB0"/>
                </a:solidFill>
                <a:latin typeface="Calibri" panose="020F0502020204030204"/>
                <a:ea typeface="+mn-ea"/>
                <a:cs typeface="+mn-cs"/>
              </a:rPr>
              <a:t>HELP</a:t>
            </a:r>
          </a:p>
          <a:p>
            <a:pPr lvl="0" algn="r">
              <a:lnSpc>
                <a:spcPts val="1500"/>
              </a:lnSpc>
              <a:spcBef>
                <a:spcPts val="0"/>
              </a:spcBef>
            </a:pPr>
            <a:endParaRPr lang="it-IT" sz="1500" b="1" dirty="0">
              <a:solidFill>
                <a:srgbClr val="0EBEB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DAE2C8BF-7E59-4CE3-97EE-FFD84F947742}"/>
              </a:ext>
            </a:extLst>
          </p:cNvPr>
          <p:cNvGrpSpPr/>
          <p:nvPr/>
        </p:nvGrpSpPr>
        <p:grpSpPr>
          <a:xfrm>
            <a:off x="3480282" y="2622622"/>
            <a:ext cx="2325673" cy="2325671"/>
            <a:chOff x="3616050" y="1792252"/>
            <a:chExt cx="2325673" cy="2325671"/>
          </a:xfrm>
        </p:grpSpPr>
        <p:sp>
          <p:nvSpPr>
            <p:cNvPr id="88" name="Ovale 1">
              <a:extLst>
                <a:ext uri="{FF2B5EF4-FFF2-40B4-BE49-F238E27FC236}">
                  <a16:creationId xmlns:a16="http://schemas.microsoft.com/office/drawing/2014/main" id="{23986C3A-3FE1-4E71-BBBE-F201C11C513A}"/>
                </a:ext>
              </a:extLst>
            </p:cNvPr>
            <p:cNvSpPr/>
            <p:nvPr/>
          </p:nvSpPr>
          <p:spPr>
            <a:xfrm>
              <a:off x="3616050" y="1792252"/>
              <a:ext cx="2325673" cy="2325671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lnSpc>
                  <a:spcPts val="2300"/>
                </a:lnSpc>
                <a:defRPr sz="3600">
                  <a:solidFill>
                    <a:srgbClr val="009F3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89" name="Elemento grafico 88">
              <a:extLst>
                <a:ext uri="{FF2B5EF4-FFF2-40B4-BE49-F238E27FC236}">
                  <a16:creationId xmlns:a16="http://schemas.microsoft.com/office/drawing/2014/main" id="{33FAEFC1-1253-4275-962C-F9FB64F66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81608" y="2690121"/>
              <a:ext cx="1394556" cy="529932"/>
            </a:xfrm>
            <a:prstGeom prst="rect">
              <a:avLst/>
            </a:prstGeom>
          </p:spPr>
        </p:pic>
      </p:grp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99DF945E-0FF5-4D6B-AA58-F6D88A1AC02F}"/>
              </a:ext>
            </a:extLst>
          </p:cNvPr>
          <p:cNvGrpSpPr/>
          <p:nvPr/>
        </p:nvGrpSpPr>
        <p:grpSpPr>
          <a:xfrm>
            <a:off x="542962" y="2622622"/>
            <a:ext cx="2325673" cy="2325671"/>
            <a:chOff x="678730" y="1792252"/>
            <a:chExt cx="2325673" cy="2325671"/>
          </a:xfrm>
        </p:grpSpPr>
        <p:sp>
          <p:nvSpPr>
            <p:cNvPr id="91" name="Ovale 1">
              <a:extLst>
                <a:ext uri="{FF2B5EF4-FFF2-40B4-BE49-F238E27FC236}">
                  <a16:creationId xmlns:a16="http://schemas.microsoft.com/office/drawing/2014/main" id="{77CEDC10-006F-41D1-8353-5DD5B1689742}"/>
                </a:ext>
              </a:extLst>
            </p:cNvPr>
            <p:cNvSpPr/>
            <p:nvPr/>
          </p:nvSpPr>
          <p:spPr>
            <a:xfrm>
              <a:off x="678730" y="1792252"/>
              <a:ext cx="2325673" cy="2325671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lnSpc>
                  <a:spcPts val="2300"/>
                </a:lnSpc>
                <a:defRPr sz="3600">
                  <a:solidFill>
                    <a:srgbClr val="009F3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92" name="Elemento grafico 48">
              <a:extLst>
                <a:ext uri="{FF2B5EF4-FFF2-40B4-BE49-F238E27FC236}">
                  <a16:creationId xmlns:a16="http://schemas.microsoft.com/office/drawing/2014/main" id="{EFC968EF-D0F8-414D-B39A-B6041F2E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118392" y="2787614"/>
              <a:ext cx="1446349" cy="374702"/>
            </a:xfrm>
            <a:prstGeom prst="rect">
              <a:avLst/>
            </a:prstGeom>
          </p:spPr>
        </p:pic>
      </p:grpSp>
      <p:grpSp>
        <p:nvGrpSpPr>
          <p:cNvPr id="96" name="Gruppo 95">
            <a:extLst>
              <a:ext uri="{FF2B5EF4-FFF2-40B4-BE49-F238E27FC236}">
                <a16:creationId xmlns:a16="http://schemas.microsoft.com/office/drawing/2014/main" id="{391E06AD-5D4E-42A4-8172-A4744476E725}"/>
              </a:ext>
            </a:extLst>
          </p:cNvPr>
          <p:cNvGrpSpPr/>
          <p:nvPr/>
        </p:nvGrpSpPr>
        <p:grpSpPr>
          <a:xfrm>
            <a:off x="7886262" y="4166188"/>
            <a:ext cx="2325673" cy="2325671"/>
            <a:chOff x="8022030" y="2880974"/>
            <a:chExt cx="2325673" cy="2325671"/>
          </a:xfrm>
        </p:grpSpPr>
        <p:sp>
          <p:nvSpPr>
            <p:cNvPr id="97" name="Ovale 1">
              <a:extLst>
                <a:ext uri="{FF2B5EF4-FFF2-40B4-BE49-F238E27FC236}">
                  <a16:creationId xmlns:a16="http://schemas.microsoft.com/office/drawing/2014/main" id="{ADF05CDC-5554-4339-9640-DDE53E39801B}"/>
                </a:ext>
              </a:extLst>
            </p:cNvPr>
            <p:cNvSpPr/>
            <p:nvPr/>
          </p:nvSpPr>
          <p:spPr>
            <a:xfrm>
              <a:off x="8022030" y="2880974"/>
              <a:ext cx="2325673" cy="2325671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lnSpc>
                  <a:spcPts val="2300"/>
                </a:lnSpc>
                <a:defRPr sz="3600">
                  <a:solidFill>
                    <a:srgbClr val="009F3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98" name="Immagine 97">
              <a:extLst>
                <a:ext uri="{FF2B5EF4-FFF2-40B4-BE49-F238E27FC236}">
                  <a16:creationId xmlns:a16="http://schemas.microsoft.com/office/drawing/2014/main" id="{FFD8D939-0B47-4816-9ABA-A54E5D77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1298" t="-28738" r="-3037" b="-22800"/>
            <a:stretch/>
          </p:blipFill>
          <p:spPr>
            <a:xfrm>
              <a:off x="8306105" y="3906294"/>
              <a:ext cx="1822635" cy="253723"/>
            </a:xfrm>
            <a:prstGeom prst="rect">
              <a:avLst/>
            </a:prstGeom>
          </p:spPr>
        </p:pic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A15B31E7-2ACE-4618-9BEF-05D4C1BABA06}"/>
              </a:ext>
            </a:extLst>
          </p:cNvPr>
          <p:cNvGrpSpPr/>
          <p:nvPr/>
        </p:nvGrpSpPr>
        <p:grpSpPr>
          <a:xfrm>
            <a:off x="4948942" y="4166188"/>
            <a:ext cx="2325673" cy="2325671"/>
            <a:chOff x="9490689" y="1792252"/>
            <a:chExt cx="2325673" cy="2325671"/>
          </a:xfrm>
        </p:grpSpPr>
        <p:sp>
          <p:nvSpPr>
            <p:cNvPr id="100" name="Ovale 1">
              <a:extLst>
                <a:ext uri="{FF2B5EF4-FFF2-40B4-BE49-F238E27FC236}">
                  <a16:creationId xmlns:a16="http://schemas.microsoft.com/office/drawing/2014/main" id="{5854C0B5-B75B-4958-AFF4-966DF73D5B8F}"/>
                </a:ext>
              </a:extLst>
            </p:cNvPr>
            <p:cNvSpPr/>
            <p:nvPr/>
          </p:nvSpPr>
          <p:spPr>
            <a:xfrm>
              <a:off x="9490689" y="1792252"/>
              <a:ext cx="2325673" cy="2325671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lnSpc>
                  <a:spcPts val="2300"/>
                </a:lnSpc>
                <a:defRPr sz="3600">
                  <a:solidFill>
                    <a:srgbClr val="009F3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101" name="Immagine 60">
              <a:extLst>
                <a:ext uri="{FF2B5EF4-FFF2-40B4-BE49-F238E27FC236}">
                  <a16:creationId xmlns:a16="http://schemas.microsoft.com/office/drawing/2014/main" id="{C7A65FC5-3591-4C18-86F7-51DC901F0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831809" y="2819165"/>
              <a:ext cx="1643433" cy="375755"/>
            </a:xfrm>
            <a:prstGeom prst="rect">
              <a:avLst/>
            </a:prstGeom>
          </p:spPr>
        </p:pic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021FDB39-9708-4A7B-B5E7-EA5E7C1617F4}"/>
              </a:ext>
            </a:extLst>
          </p:cNvPr>
          <p:cNvGrpSpPr/>
          <p:nvPr/>
        </p:nvGrpSpPr>
        <p:grpSpPr>
          <a:xfrm>
            <a:off x="6417602" y="2622622"/>
            <a:ext cx="2325673" cy="2325671"/>
            <a:chOff x="6553370" y="1792252"/>
            <a:chExt cx="2325673" cy="2325671"/>
          </a:xfrm>
        </p:grpSpPr>
        <p:sp>
          <p:nvSpPr>
            <p:cNvPr id="103" name="Ovale 1">
              <a:extLst>
                <a:ext uri="{FF2B5EF4-FFF2-40B4-BE49-F238E27FC236}">
                  <a16:creationId xmlns:a16="http://schemas.microsoft.com/office/drawing/2014/main" id="{343FE6FD-6394-49F7-BC17-CF02C4DEE162}"/>
                </a:ext>
              </a:extLst>
            </p:cNvPr>
            <p:cNvSpPr/>
            <p:nvPr/>
          </p:nvSpPr>
          <p:spPr>
            <a:xfrm>
              <a:off x="6553370" y="1792252"/>
              <a:ext cx="2325673" cy="2325671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lnSpc>
                  <a:spcPts val="2300"/>
                </a:lnSpc>
                <a:defRPr sz="3600">
                  <a:solidFill>
                    <a:srgbClr val="009F3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104" name="Elemento grafico 103">
              <a:extLst>
                <a:ext uri="{FF2B5EF4-FFF2-40B4-BE49-F238E27FC236}">
                  <a16:creationId xmlns:a16="http://schemas.microsoft.com/office/drawing/2014/main" id="{0EEAA5CC-A8F8-48D6-A6D5-00F005A15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676628" y="1915509"/>
              <a:ext cx="2079156" cy="2079156"/>
            </a:xfrm>
            <a:prstGeom prst="rect">
              <a:avLst/>
            </a:prstGeom>
          </p:spPr>
        </p:pic>
      </p:grpSp>
      <p:sp>
        <p:nvSpPr>
          <p:cNvPr id="109" name="Titolo 1">
            <a:extLst>
              <a:ext uri="{FF2B5EF4-FFF2-40B4-BE49-F238E27FC236}">
                <a16:creationId xmlns:a16="http://schemas.microsoft.com/office/drawing/2014/main" id="{444738EB-EE05-4867-9BF0-42B80C8D8299}"/>
              </a:ext>
            </a:extLst>
          </p:cNvPr>
          <p:cNvSpPr txBox="1">
            <a:spLocks/>
          </p:cNvSpPr>
          <p:nvPr/>
        </p:nvSpPr>
        <p:spPr>
          <a:xfrm>
            <a:off x="558369" y="1151526"/>
            <a:ext cx="11075263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2500"/>
              </a:lnSpc>
              <a:spcBef>
                <a:spcPts val="0"/>
              </a:spcBef>
            </a:pPr>
            <a:r>
              <a:rPr lang="it-IT" sz="2800" dirty="0">
                <a:solidFill>
                  <a:schemeClr val="bg1"/>
                </a:solidFill>
                <a:ea typeface="+mn-ea"/>
                <a:cs typeface="+mn-cs"/>
              </a:rPr>
              <a:t>Aiutiamo le aziende ad utilizzare la </a:t>
            </a:r>
            <a:r>
              <a:rPr lang="it-IT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tecnologia</a:t>
            </a:r>
            <a:r>
              <a:rPr lang="it-IT" sz="2800" dirty="0">
                <a:solidFill>
                  <a:schemeClr val="bg1"/>
                </a:solidFill>
                <a:ea typeface="+mn-ea"/>
                <a:cs typeface="+mn-cs"/>
              </a:rPr>
              <a:t> in </a:t>
            </a:r>
            <a:r>
              <a:rPr lang="it-IT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modo intelligente</a:t>
            </a:r>
          </a:p>
          <a:p>
            <a:pPr lvl="0">
              <a:lnSpc>
                <a:spcPts val="2500"/>
              </a:lnSpc>
              <a:spcBef>
                <a:spcPts val="0"/>
              </a:spcBef>
            </a:pPr>
            <a:r>
              <a:rPr lang="it-IT" sz="2800" dirty="0">
                <a:solidFill>
                  <a:schemeClr val="bg1"/>
                </a:solidFill>
                <a:ea typeface="+mn-ea"/>
                <a:cs typeface="+mn-cs"/>
              </a:rPr>
              <a:t>per lasciare spazio alla </a:t>
            </a:r>
            <a:r>
              <a:rPr lang="it-IT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relazione umana 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8308DAA7-E309-46FB-BA7D-918E78901B58}"/>
              </a:ext>
            </a:extLst>
          </p:cNvPr>
          <p:cNvCxnSpPr/>
          <p:nvPr/>
        </p:nvCxnSpPr>
        <p:spPr>
          <a:xfrm>
            <a:off x="-24000" y="2087153"/>
            <a:ext cx="12240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98A17431-58E9-44A9-937A-199837E191DC}"/>
              </a:ext>
            </a:extLst>
          </p:cNvPr>
          <p:cNvGrpSpPr/>
          <p:nvPr/>
        </p:nvGrpSpPr>
        <p:grpSpPr>
          <a:xfrm>
            <a:off x="9343188" y="2622622"/>
            <a:ext cx="2325673" cy="2325671"/>
            <a:chOff x="9343188" y="2622622"/>
            <a:chExt cx="2325673" cy="2325671"/>
          </a:xfrm>
        </p:grpSpPr>
        <p:sp>
          <p:nvSpPr>
            <p:cNvPr id="106" name="Ovale 1">
              <a:extLst>
                <a:ext uri="{FF2B5EF4-FFF2-40B4-BE49-F238E27FC236}">
                  <a16:creationId xmlns:a16="http://schemas.microsoft.com/office/drawing/2014/main" id="{EC6C3B39-6FFA-4724-9F31-AF302A933EC8}"/>
                </a:ext>
              </a:extLst>
            </p:cNvPr>
            <p:cNvSpPr/>
            <p:nvPr/>
          </p:nvSpPr>
          <p:spPr>
            <a:xfrm>
              <a:off x="9343188" y="2622622"/>
              <a:ext cx="2325673" cy="2325671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lnSpc>
                  <a:spcPts val="2300"/>
                </a:lnSpc>
                <a:defRPr sz="3600">
                  <a:solidFill>
                    <a:srgbClr val="009F3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5" name="Elemento grafico 4">
              <a:extLst>
                <a:ext uri="{FF2B5EF4-FFF2-40B4-BE49-F238E27FC236}">
                  <a16:creationId xmlns:a16="http://schemas.microsoft.com/office/drawing/2014/main" id="{5FFF6812-631E-4480-8A36-F582AB11A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360816" y="2640249"/>
              <a:ext cx="2290416" cy="2290416"/>
            </a:xfrm>
            <a:prstGeom prst="rect">
              <a:avLst/>
            </a:prstGeom>
          </p:spPr>
        </p:pic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E9441CEC-7849-4C62-9EC6-E77056999415}"/>
              </a:ext>
            </a:extLst>
          </p:cNvPr>
          <p:cNvGrpSpPr/>
          <p:nvPr/>
        </p:nvGrpSpPr>
        <p:grpSpPr>
          <a:xfrm>
            <a:off x="428401" y="313662"/>
            <a:ext cx="1823727" cy="278104"/>
            <a:chOff x="428401" y="313662"/>
            <a:chExt cx="1823727" cy="278104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E2DA9B38-1B25-4F51-B1C8-458D61188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01" y="350820"/>
              <a:ext cx="1134585" cy="224080"/>
            </a:xfrm>
            <a:prstGeom prst="rect">
              <a:avLst/>
            </a:prstGeom>
          </p:spPr>
        </p:pic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9B88192A-2E9E-4724-A1AA-38F81BBA5DD0}"/>
                </a:ext>
              </a:extLst>
            </p:cNvPr>
            <p:cNvGrpSpPr/>
            <p:nvPr/>
          </p:nvGrpSpPr>
          <p:grpSpPr>
            <a:xfrm>
              <a:off x="1728132" y="313662"/>
              <a:ext cx="523996" cy="278104"/>
              <a:chOff x="10204238" y="658515"/>
              <a:chExt cx="523996" cy="278104"/>
            </a:xfrm>
          </p:grpSpPr>
          <p:pic>
            <p:nvPicPr>
              <p:cNvPr id="38" name="Picture 2">
                <a:extLst>
                  <a:ext uri="{FF2B5EF4-FFF2-40B4-BE49-F238E27FC236}">
                    <a16:creationId xmlns:a16="http://schemas.microsoft.com/office/drawing/2014/main" id="{930439D2-1B4E-4A1A-B4FC-3BF128D9AB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tretch>
                <a:fillRect/>
              </a:stretch>
            </p:blipFill>
            <p:spPr bwMode="auto">
              <a:xfrm>
                <a:off x="10374135" y="658515"/>
                <a:ext cx="354099" cy="278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B0C75580-4233-441B-B73B-21A114A1FA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4238" y="691291"/>
                <a:ext cx="0" cy="203007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6D1B6933-C4A7-048A-BFE9-472A651404F6}"/>
              </a:ext>
            </a:extLst>
          </p:cNvPr>
          <p:cNvGrpSpPr/>
          <p:nvPr/>
        </p:nvGrpSpPr>
        <p:grpSpPr>
          <a:xfrm>
            <a:off x="2049436" y="4166188"/>
            <a:ext cx="2325673" cy="2325671"/>
            <a:chOff x="9343188" y="1532552"/>
            <a:chExt cx="2325673" cy="2325671"/>
          </a:xfrm>
        </p:grpSpPr>
        <p:sp>
          <p:nvSpPr>
            <p:cNvPr id="6" name="Ovale 1">
              <a:extLst>
                <a:ext uri="{FF2B5EF4-FFF2-40B4-BE49-F238E27FC236}">
                  <a16:creationId xmlns:a16="http://schemas.microsoft.com/office/drawing/2014/main" id="{B74EC83B-D70B-6A53-1F08-064368F31C5E}"/>
                </a:ext>
              </a:extLst>
            </p:cNvPr>
            <p:cNvSpPr/>
            <p:nvPr/>
          </p:nvSpPr>
          <p:spPr>
            <a:xfrm>
              <a:off x="9343188" y="1532552"/>
              <a:ext cx="2325673" cy="2325671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lnSpc>
                  <a:spcPts val="2300"/>
                </a:lnSpc>
                <a:defRPr sz="3600">
                  <a:solidFill>
                    <a:srgbClr val="009F3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394701A-83CE-7E6C-EF18-86D43EAE4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 bwMode="auto">
            <a:xfrm>
              <a:off x="9859765" y="2240509"/>
              <a:ext cx="1292518" cy="909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6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D607084-0466-467B-8A39-7AC15B973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1205" t="10441" b="160"/>
          <a:stretch/>
        </p:blipFill>
        <p:spPr bwMode="auto">
          <a:xfrm>
            <a:off x="0" y="-1374"/>
            <a:ext cx="11333592" cy="685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102BDD0B-812F-46B1-9CF4-EE5C1092C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053" y="0"/>
            <a:ext cx="7608947" cy="6856624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39314A6E-1E4E-4FD9-BDB0-7499E8E8A637}"/>
              </a:ext>
            </a:extLst>
          </p:cNvPr>
          <p:cNvGrpSpPr/>
          <p:nvPr/>
        </p:nvGrpSpPr>
        <p:grpSpPr>
          <a:xfrm>
            <a:off x="5537791" y="2712609"/>
            <a:ext cx="1116418" cy="1116418"/>
            <a:chOff x="5537791" y="2712609"/>
            <a:chExt cx="1116418" cy="1116418"/>
          </a:xfrm>
        </p:grpSpPr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A7CD9656-28EC-4E30-B35B-2269D68D576F}"/>
                </a:ext>
              </a:extLst>
            </p:cNvPr>
            <p:cNvSpPr/>
            <p:nvPr/>
          </p:nvSpPr>
          <p:spPr>
            <a:xfrm>
              <a:off x="5537791" y="2712609"/>
              <a:ext cx="1116418" cy="111641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EF69AC1-E610-1C5E-9FE9-E7695305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2202" y="3015682"/>
              <a:ext cx="727596" cy="571445"/>
            </a:xfrm>
            <a:prstGeom prst="rect">
              <a:avLst/>
            </a:prstGeom>
          </p:spPr>
        </p:pic>
      </p:grpSp>
      <p:sp>
        <p:nvSpPr>
          <p:cNvPr id="35" name="Titolo 1">
            <a:extLst>
              <a:ext uri="{FF2B5EF4-FFF2-40B4-BE49-F238E27FC236}">
                <a16:creationId xmlns:a16="http://schemas.microsoft.com/office/drawing/2014/main" id="{9708AADA-2313-4E45-9A57-7BDA2445D43B}"/>
              </a:ext>
            </a:extLst>
          </p:cNvPr>
          <p:cNvSpPr txBox="1">
            <a:spLocks/>
          </p:cNvSpPr>
          <p:nvPr/>
        </p:nvSpPr>
        <p:spPr>
          <a:xfrm>
            <a:off x="5266481" y="1008000"/>
            <a:ext cx="6037519" cy="6741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4400"/>
              </a:lnSpc>
              <a:spcBef>
                <a:spcPts val="0"/>
              </a:spcBef>
            </a:pPr>
            <a:r>
              <a:rPr lang="en-US" sz="6600" dirty="0" err="1">
                <a:solidFill>
                  <a:srgbClr val="0EBEB0"/>
                </a:solidFill>
                <a:ea typeface="+mn-ea"/>
                <a:cs typeface="+mn-cs"/>
              </a:rPr>
              <a:t>L’</a:t>
            </a:r>
            <a:r>
              <a:rPr lang="en-US" sz="6600" b="1" dirty="0" err="1">
                <a:solidFill>
                  <a:srgbClr val="0EBEB0"/>
                </a:solidFill>
                <a:latin typeface="+mn-lt"/>
                <a:ea typeface="+mn-ea"/>
                <a:cs typeface="+mn-cs"/>
              </a:rPr>
              <a:t>azienda</a:t>
            </a:r>
            <a:endParaRPr lang="it-IT" sz="6600" b="1" dirty="0">
              <a:solidFill>
                <a:srgbClr val="0EBEB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5205A89-EFA4-4988-B45E-E1C9A2A08591}"/>
              </a:ext>
            </a:extLst>
          </p:cNvPr>
          <p:cNvSpPr txBox="1"/>
          <p:nvPr/>
        </p:nvSpPr>
        <p:spPr>
          <a:xfrm>
            <a:off x="5732203" y="1831889"/>
            <a:ext cx="557179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STORIA</a:t>
            </a:r>
          </a:p>
          <a:p>
            <a:pPr lvl="0" algn="r">
              <a:lnSpc>
                <a:spcPts val="1900"/>
              </a:lnSpc>
            </a:pPr>
            <a:endParaRPr lang="it-IT" sz="1500" dirty="0">
              <a:solidFill>
                <a:srgbClr val="0EBEB0"/>
              </a:solidFill>
              <a:cs typeface="Calibri" panose="020F0502020204030204" pitchFamily="34" charset="0"/>
            </a:endParaRPr>
          </a:p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</a:t>
            </a:r>
            <a:r>
              <a:rPr lang="it-IT" sz="1500" dirty="0">
                <a:solidFill>
                  <a:srgbClr val="FF671F"/>
                </a:solidFill>
                <a:cs typeface="Calibri" panose="020F0502020204030204" pitchFamily="34" charset="0"/>
              </a:rPr>
              <a:t> </a:t>
            </a: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 </a:t>
            </a:r>
            <a:r>
              <a:rPr lang="it-IT" sz="1700" b="1" dirty="0">
                <a:solidFill>
                  <a:srgbClr val="0EBEB0"/>
                </a:solidFill>
              </a:rPr>
              <a:t>2011: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leader in Italia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per i servizi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di garanzia e 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riparazione dei cellulari</a:t>
            </a:r>
            <a:b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e dispositivi portatili</a:t>
            </a:r>
          </a:p>
          <a:p>
            <a:pPr lvl="0" algn="r">
              <a:lnSpc>
                <a:spcPts val="1900"/>
              </a:lnSpc>
            </a:pPr>
            <a:b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</a:b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 ●  </a:t>
            </a:r>
            <a:r>
              <a:rPr lang="it-IT" sz="1700" b="1" dirty="0">
                <a:solidFill>
                  <a:srgbClr val="0EBEB0"/>
                </a:solidFill>
              </a:rPr>
              <a:t>Partnership strategiche: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collaborazioni con principali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operatori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del mercato </a:t>
            </a:r>
            <a:r>
              <a:rPr lang="it-IT" sz="1700" b="1" i="1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retail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e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telefonia B2B</a:t>
            </a:r>
          </a:p>
          <a:p>
            <a:pPr lvl="0" algn="r">
              <a:lnSpc>
                <a:spcPts val="1900"/>
              </a:lnSpc>
            </a:pPr>
            <a:b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</a:b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 ● 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Proposizione di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servizi collaterali </a:t>
            </a:r>
          </a:p>
          <a:p>
            <a:pPr lvl="0" algn="r">
              <a:lnSpc>
                <a:spcPts val="1900"/>
              </a:lnSpc>
            </a:pPr>
            <a:b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</a:b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 ●  </a:t>
            </a:r>
            <a:r>
              <a:rPr lang="it-IT" sz="1700" b="1" dirty="0">
                <a:solidFill>
                  <a:srgbClr val="0EBEB0"/>
                </a:solidFill>
              </a:rPr>
              <a:t>2023: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acquisita dal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Gruppo </a:t>
            </a:r>
            <a:r>
              <a:rPr lang="it-IT" sz="1700" b="1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Unieuro</a:t>
            </a:r>
            <a:b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come principale gestore post-vendita,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ricondizionamento,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garanzia </a:t>
            </a:r>
            <a:r>
              <a:rPr lang="it-IT" sz="1700" i="1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private label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e rete vendita </a:t>
            </a:r>
            <a:r>
              <a:rPr lang="it-IT" sz="1700" i="1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B2B</a:t>
            </a:r>
          </a:p>
        </p:txBody>
      </p:sp>
      <p:cxnSp>
        <p:nvCxnSpPr>
          <p:cNvPr id="37" name="Connettore 1 19">
            <a:extLst>
              <a:ext uri="{FF2B5EF4-FFF2-40B4-BE49-F238E27FC236}">
                <a16:creationId xmlns:a16="http://schemas.microsoft.com/office/drawing/2014/main" id="{B853D59A-4339-4F8B-8612-540037749ACC}"/>
              </a:ext>
            </a:extLst>
          </p:cNvPr>
          <p:cNvCxnSpPr>
            <a:cxnSpLocks/>
          </p:cNvCxnSpPr>
          <p:nvPr/>
        </p:nvCxnSpPr>
        <p:spPr>
          <a:xfrm>
            <a:off x="8261350" y="4400667"/>
            <a:ext cx="293076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Connettore 1 19">
            <a:extLst>
              <a:ext uri="{FF2B5EF4-FFF2-40B4-BE49-F238E27FC236}">
                <a16:creationId xmlns:a16="http://schemas.microsoft.com/office/drawing/2014/main" id="{6A97C266-3BD5-41AD-8CC3-DE1ABE1571CE}"/>
              </a:ext>
            </a:extLst>
          </p:cNvPr>
          <p:cNvCxnSpPr>
            <a:cxnSpLocks/>
          </p:cNvCxnSpPr>
          <p:nvPr/>
        </p:nvCxnSpPr>
        <p:spPr>
          <a:xfrm>
            <a:off x="9417050" y="3450266"/>
            <a:ext cx="177506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7" name="Titolo 1">
            <a:extLst>
              <a:ext uri="{FF2B5EF4-FFF2-40B4-BE49-F238E27FC236}">
                <a16:creationId xmlns:a16="http://schemas.microsoft.com/office/drawing/2014/main" id="{C64F088F-B5F2-40B4-98E1-87C65A88C5A8}"/>
              </a:ext>
            </a:extLst>
          </p:cNvPr>
          <p:cNvSpPr txBox="1">
            <a:spLocks/>
          </p:cNvSpPr>
          <p:nvPr/>
        </p:nvSpPr>
        <p:spPr>
          <a:xfrm>
            <a:off x="7315200" y="351792"/>
            <a:ext cx="3960447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PARTNERSHIP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ea typeface="+mn-ea"/>
                <a:cs typeface="+mn-cs"/>
              </a:rPr>
              <a:t> |</a:t>
            </a:r>
            <a:r>
              <a:rPr lang="it-IT" sz="1500" dirty="0">
                <a:solidFill>
                  <a:srgbClr val="00AAEE"/>
                </a:solidFill>
                <a:ea typeface="+mn-ea"/>
                <a:cs typeface="+mn-cs"/>
              </a:rPr>
              <a:t>    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COVERCARE</a:t>
            </a:r>
          </a:p>
        </p:txBody>
      </p:sp>
      <p:cxnSp>
        <p:nvCxnSpPr>
          <p:cNvPr id="41" name="Connettore 1 19">
            <a:extLst>
              <a:ext uri="{FF2B5EF4-FFF2-40B4-BE49-F238E27FC236}">
                <a16:creationId xmlns:a16="http://schemas.microsoft.com/office/drawing/2014/main" id="{39E8BD0A-54C4-4CB1-9310-1E75B65FADFF}"/>
              </a:ext>
            </a:extLst>
          </p:cNvPr>
          <p:cNvCxnSpPr>
            <a:cxnSpLocks/>
          </p:cNvCxnSpPr>
          <p:nvPr/>
        </p:nvCxnSpPr>
        <p:spPr>
          <a:xfrm>
            <a:off x="8204200" y="4908474"/>
            <a:ext cx="298791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600B3CE1-73AA-4645-8317-959FFF518A53}"/>
              </a:ext>
            </a:extLst>
          </p:cNvPr>
          <p:cNvGrpSpPr/>
          <p:nvPr/>
        </p:nvGrpSpPr>
        <p:grpSpPr>
          <a:xfrm>
            <a:off x="447846" y="935890"/>
            <a:ext cx="2248048" cy="2515901"/>
            <a:chOff x="992737" y="3404889"/>
            <a:chExt cx="2248048" cy="2515901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2CA84B0A-4B98-4325-91C6-D706A96872CC}"/>
                </a:ext>
              </a:extLst>
            </p:cNvPr>
            <p:cNvGrpSpPr/>
            <p:nvPr/>
          </p:nvGrpSpPr>
          <p:grpSpPr>
            <a:xfrm>
              <a:off x="992737" y="3404889"/>
              <a:ext cx="2248048" cy="2515901"/>
              <a:chOff x="992737" y="2397082"/>
              <a:chExt cx="2248048" cy="2515901"/>
            </a:xfrm>
          </p:grpSpPr>
          <p:sp>
            <p:nvSpPr>
              <p:cNvPr id="61" name="Rettangolo con angoli arrotondati 60">
                <a:extLst>
                  <a:ext uri="{FF2B5EF4-FFF2-40B4-BE49-F238E27FC236}">
                    <a16:creationId xmlns:a16="http://schemas.microsoft.com/office/drawing/2014/main" id="{67A56267-A984-4E16-8771-E503F2F78B4C}"/>
                  </a:ext>
                </a:extLst>
              </p:cNvPr>
              <p:cNvSpPr/>
              <p:nvPr/>
            </p:nvSpPr>
            <p:spPr>
              <a:xfrm>
                <a:off x="996566" y="3652983"/>
                <a:ext cx="2240391" cy="1260000"/>
              </a:xfrm>
              <a:prstGeom prst="roundRect">
                <a:avLst/>
              </a:prstGeom>
              <a:solidFill>
                <a:schemeClr val="bg1"/>
              </a:solidFill>
              <a:ln w="6350" cap="rnd">
                <a:solidFill>
                  <a:srgbClr val="12B7A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Subtitle 2">
                <a:extLst>
                  <a:ext uri="{FF2B5EF4-FFF2-40B4-BE49-F238E27FC236}">
                    <a16:creationId xmlns:a16="http://schemas.microsoft.com/office/drawing/2014/main" id="{C6F8B86F-E0F6-4D29-91A8-3FBF6CB124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2737" y="4001296"/>
                <a:ext cx="2248048" cy="75674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087636" rtl="0" eaLnBrk="1" fontAlgn="auto" latinLnBrk="0" hangingPunct="1">
                  <a:lnSpc>
                    <a:spcPts val="17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 Light" panose="020F03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+ </a:t>
                </a:r>
                <a:r>
                  <a:rPr kumimoji="0" lang="it-I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4.5 Mln</a:t>
                </a:r>
                <a:br>
                  <a:rPr kumimoji="0" lang="it-I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</a:b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 Light" panose="020F03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di </a:t>
                </a:r>
                <a:r>
                  <a:rPr kumimoji="0" lang="it-IT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contratti</a:t>
                </a:r>
              </a:p>
              <a:p>
                <a:pPr marL="0" marR="0" lvl="0" indent="0" algn="ctr" defTabSz="1087636" rtl="0" eaLnBrk="1" fontAlgn="auto" latinLnBrk="0" hangingPunct="1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it-IT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gestiti</a:t>
                </a:r>
                <a:endPara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B5BAFE64-83A0-45CF-8B0B-74AA10596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849" y="2397082"/>
                <a:ext cx="1503824" cy="1505973"/>
              </a:xfrm>
              <a:custGeom>
                <a:avLst/>
                <a:gdLst>
                  <a:gd name="T0" fmla="*/ 3088 w 3089"/>
                  <a:gd name="T1" fmla="*/ 1545 h 3090"/>
                  <a:gd name="T2" fmla="*/ 3088 w 3089"/>
                  <a:gd name="T3" fmla="*/ 1545 h 3090"/>
                  <a:gd name="T4" fmla="*/ 1544 w 3089"/>
                  <a:gd name="T5" fmla="*/ 0 h 3090"/>
                  <a:gd name="T6" fmla="*/ 1544 w 3089"/>
                  <a:gd name="T7" fmla="*/ 0 h 3090"/>
                  <a:gd name="T8" fmla="*/ 0 w 3089"/>
                  <a:gd name="T9" fmla="*/ 1545 h 3090"/>
                  <a:gd name="T10" fmla="*/ 0 w 3089"/>
                  <a:gd name="T11" fmla="*/ 1545 h 3090"/>
                  <a:gd name="T12" fmla="*/ 1544 w 3089"/>
                  <a:gd name="T13" fmla="*/ 3089 h 3090"/>
                  <a:gd name="T14" fmla="*/ 1544 w 3089"/>
                  <a:gd name="T15" fmla="*/ 3089 h 3090"/>
                  <a:gd name="T16" fmla="*/ 3088 w 3089"/>
                  <a:gd name="T17" fmla="*/ 1545 h 3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89" h="3090">
                    <a:moveTo>
                      <a:pt x="3088" y="1545"/>
                    </a:moveTo>
                    <a:lnTo>
                      <a:pt x="3088" y="1545"/>
                    </a:lnTo>
                    <a:cubicBezTo>
                      <a:pt x="3088" y="692"/>
                      <a:pt x="2397" y="0"/>
                      <a:pt x="1544" y="0"/>
                    </a:cubicBezTo>
                    <a:lnTo>
                      <a:pt x="1544" y="0"/>
                    </a:lnTo>
                    <a:cubicBezTo>
                      <a:pt x="691" y="0"/>
                      <a:pt x="0" y="692"/>
                      <a:pt x="0" y="1545"/>
                    </a:cubicBezTo>
                    <a:lnTo>
                      <a:pt x="0" y="1545"/>
                    </a:lnTo>
                    <a:cubicBezTo>
                      <a:pt x="0" y="2397"/>
                      <a:pt x="691" y="3089"/>
                      <a:pt x="1544" y="3089"/>
                    </a:cubicBezTo>
                    <a:lnTo>
                      <a:pt x="1544" y="3089"/>
                    </a:lnTo>
                    <a:cubicBezTo>
                      <a:pt x="2397" y="3089"/>
                      <a:pt x="3088" y="2397"/>
                      <a:pt x="3088" y="1545"/>
                    </a:cubicBezTo>
                  </a:path>
                </a:pathLst>
              </a:custGeom>
              <a:solidFill>
                <a:srgbClr val="12B7A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02F17146-A520-43C6-9942-51609898ABAD}"/>
                </a:ext>
              </a:extLst>
            </p:cNvPr>
            <p:cNvSpPr/>
            <p:nvPr/>
          </p:nvSpPr>
          <p:spPr>
            <a:xfrm>
              <a:off x="1550608" y="3572742"/>
              <a:ext cx="1139428" cy="1139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66C10621-939C-409F-BBA1-3FB4B8A387ED}"/>
                </a:ext>
              </a:extLst>
            </p:cNvPr>
            <p:cNvSpPr/>
            <p:nvPr/>
          </p:nvSpPr>
          <p:spPr>
            <a:xfrm>
              <a:off x="1649484" y="3671618"/>
              <a:ext cx="941676" cy="941676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l="7000" t="7000" r="3000" b="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2545B231-75BD-4EB3-B3AB-8752FB9088FA}"/>
              </a:ext>
            </a:extLst>
          </p:cNvPr>
          <p:cNvGrpSpPr/>
          <p:nvPr/>
        </p:nvGrpSpPr>
        <p:grpSpPr>
          <a:xfrm>
            <a:off x="2855337" y="935890"/>
            <a:ext cx="2248048" cy="2515901"/>
            <a:chOff x="992737" y="3404889"/>
            <a:chExt cx="2248048" cy="2515901"/>
          </a:xfrm>
        </p:grpSpPr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20C931A4-DFFE-4A3D-A2CA-188DFD988058}"/>
                </a:ext>
              </a:extLst>
            </p:cNvPr>
            <p:cNvGrpSpPr/>
            <p:nvPr/>
          </p:nvGrpSpPr>
          <p:grpSpPr>
            <a:xfrm>
              <a:off x="992737" y="3404889"/>
              <a:ext cx="2248048" cy="2515901"/>
              <a:chOff x="992737" y="2397082"/>
              <a:chExt cx="2248048" cy="2515901"/>
            </a:xfrm>
          </p:grpSpPr>
          <p:sp>
            <p:nvSpPr>
              <p:cNvPr id="66" name="Rettangolo con angoli arrotondati 65">
                <a:extLst>
                  <a:ext uri="{FF2B5EF4-FFF2-40B4-BE49-F238E27FC236}">
                    <a16:creationId xmlns:a16="http://schemas.microsoft.com/office/drawing/2014/main" id="{C1772020-F16A-4BAE-B87D-4D476619C1C4}"/>
                  </a:ext>
                </a:extLst>
              </p:cNvPr>
              <p:cNvSpPr/>
              <p:nvPr/>
            </p:nvSpPr>
            <p:spPr>
              <a:xfrm>
                <a:off x="996566" y="3652983"/>
                <a:ext cx="2240391" cy="1260000"/>
              </a:xfrm>
              <a:prstGeom prst="roundRect">
                <a:avLst/>
              </a:prstGeom>
              <a:solidFill>
                <a:schemeClr val="bg1"/>
              </a:solidFill>
              <a:ln w="6350" cap="rnd">
                <a:solidFill>
                  <a:srgbClr val="12B7A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Subtitle 2">
                <a:extLst>
                  <a:ext uri="{FF2B5EF4-FFF2-40B4-BE49-F238E27FC236}">
                    <a16:creationId xmlns:a16="http://schemas.microsoft.com/office/drawing/2014/main" id="{F9350836-4100-4140-B89B-13E3AACF33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2737" y="4001296"/>
                <a:ext cx="2248048" cy="75674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087636" rtl="0" eaLnBrk="1" fontAlgn="auto" latinLnBrk="0" hangingPunct="1">
                  <a:lnSpc>
                    <a:spcPts val="17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 Light" panose="020F03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+ </a:t>
                </a:r>
                <a:r>
                  <a:rPr kumimoji="0" lang="it-I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800 K</a:t>
                </a:r>
                <a:br>
                  <a:rPr kumimoji="0" lang="it-I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</a:b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 Light" panose="020F03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di </a:t>
                </a:r>
                <a:r>
                  <a:rPr kumimoji="0" lang="it-IT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nuovi clienti</a:t>
                </a:r>
              </a:p>
              <a:p>
                <a:pPr marL="0" marR="0" lvl="0" indent="0" algn="ctr" defTabSz="1087636" rtl="0" eaLnBrk="1" fontAlgn="auto" latinLnBrk="0" hangingPunct="1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it-IT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+mj-lt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ogni anno</a:t>
                </a:r>
                <a:endParaRPr kumimoji="0" lang="it-IT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68" name="Freeform 3">
                <a:extLst>
                  <a:ext uri="{FF2B5EF4-FFF2-40B4-BE49-F238E27FC236}">
                    <a16:creationId xmlns:a16="http://schemas.microsoft.com/office/drawing/2014/main" id="{0687EE35-02DB-4ADC-9C11-1C2636205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849" y="2397082"/>
                <a:ext cx="1503824" cy="1505973"/>
              </a:xfrm>
              <a:custGeom>
                <a:avLst/>
                <a:gdLst>
                  <a:gd name="T0" fmla="*/ 3088 w 3089"/>
                  <a:gd name="T1" fmla="*/ 1545 h 3090"/>
                  <a:gd name="T2" fmla="*/ 3088 w 3089"/>
                  <a:gd name="T3" fmla="*/ 1545 h 3090"/>
                  <a:gd name="T4" fmla="*/ 1544 w 3089"/>
                  <a:gd name="T5" fmla="*/ 0 h 3090"/>
                  <a:gd name="T6" fmla="*/ 1544 w 3089"/>
                  <a:gd name="T7" fmla="*/ 0 h 3090"/>
                  <a:gd name="T8" fmla="*/ 0 w 3089"/>
                  <a:gd name="T9" fmla="*/ 1545 h 3090"/>
                  <a:gd name="T10" fmla="*/ 0 w 3089"/>
                  <a:gd name="T11" fmla="*/ 1545 h 3090"/>
                  <a:gd name="T12" fmla="*/ 1544 w 3089"/>
                  <a:gd name="T13" fmla="*/ 3089 h 3090"/>
                  <a:gd name="T14" fmla="*/ 1544 w 3089"/>
                  <a:gd name="T15" fmla="*/ 3089 h 3090"/>
                  <a:gd name="T16" fmla="*/ 3088 w 3089"/>
                  <a:gd name="T17" fmla="*/ 1545 h 3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89" h="3090">
                    <a:moveTo>
                      <a:pt x="3088" y="1545"/>
                    </a:moveTo>
                    <a:lnTo>
                      <a:pt x="3088" y="1545"/>
                    </a:lnTo>
                    <a:cubicBezTo>
                      <a:pt x="3088" y="692"/>
                      <a:pt x="2397" y="0"/>
                      <a:pt x="1544" y="0"/>
                    </a:cubicBezTo>
                    <a:lnTo>
                      <a:pt x="1544" y="0"/>
                    </a:lnTo>
                    <a:cubicBezTo>
                      <a:pt x="691" y="0"/>
                      <a:pt x="0" y="692"/>
                      <a:pt x="0" y="1545"/>
                    </a:cubicBezTo>
                    <a:lnTo>
                      <a:pt x="0" y="1545"/>
                    </a:lnTo>
                    <a:cubicBezTo>
                      <a:pt x="0" y="2397"/>
                      <a:pt x="691" y="3089"/>
                      <a:pt x="1544" y="3089"/>
                    </a:cubicBezTo>
                    <a:lnTo>
                      <a:pt x="1544" y="3089"/>
                    </a:lnTo>
                    <a:cubicBezTo>
                      <a:pt x="2397" y="3089"/>
                      <a:pt x="3088" y="2397"/>
                      <a:pt x="3088" y="1545"/>
                    </a:cubicBezTo>
                  </a:path>
                </a:pathLst>
              </a:custGeom>
              <a:solidFill>
                <a:srgbClr val="12B7A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AF3EBDBB-AC0D-4CCC-A03C-7FF95A0E7A52}"/>
                </a:ext>
              </a:extLst>
            </p:cNvPr>
            <p:cNvSpPr/>
            <p:nvPr/>
          </p:nvSpPr>
          <p:spPr>
            <a:xfrm>
              <a:off x="1550608" y="3572742"/>
              <a:ext cx="1139428" cy="1139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e 64">
              <a:extLst>
                <a:ext uri="{FF2B5EF4-FFF2-40B4-BE49-F238E27FC236}">
                  <a16:creationId xmlns:a16="http://schemas.microsoft.com/office/drawing/2014/main" id="{B852DE9B-FE42-4849-872C-9574B277310B}"/>
                </a:ext>
              </a:extLst>
            </p:cNvPr>
            <p:cNvSpPr/>
            <p:nvPr/>
          </p:nvSpPr>
          <p:spPr>
            <a:xfrm>
              <a:off x="1649484" y="3671618"/>
              <a:ext cx="941676" cy="941676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 l="2000" t="2000" r="2000" b="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4ABB3E8F-F7FB-4D1B-9D6F-77D171B4B82B}"/>
              </a:ext>
            </a:extLst>
          </p:cNvPr>
          <p:cNvGrpSpPr/>
          <p:nvPr/>
        </p:nvGrpSpPr>
        <p:grpSpPr>
          <a:xfrm>
            <a:off x="447846" y="3665273"/>
            <a:ext cx="2248048" cy="2515901"/>
            <a:chOff x="992737" y="3404889"/>
            <a:chExt cx="2248048" cy="2515901"/>
          </a:xfrm>
        </p:grpSpPr>
        <p:grpSp>
          <p:nvGrpSpPr>
            <p:cNvPr id="70" name="Gruppo 69">
              <a:extLst>
                <a:ext uri="{FF2B5EF4-FFF2-40B4-BE49-F238E27FC236}">
                  <a16:creationId xmlns:a16="http://schemas.microsoft.com/office/drawing/2014/main" id="{FAEBA24A-F6A9-4993-897E-D03133E6D828}"/>
                </a:ext>
              </a:extLst>
            </p:cNvPr>
            <p:cNvGrpSpPr/>
            <p:nvPr/>
          </p:nvGrpSpPr>
          <p:grpSpPr>
            <a:xfrm>
              <a:off x="992737" y="3404889"/>
              <a:ext cx="2248048" cy="2515901"/>
              <a:chOff x="992737" y="2397082"/>
              <a:chExt cx="2248048" cy="2515901"/>
            </a:xfrm>
          </p:grpSpPr>
          <p:sp>
            <p:nvSpPr>
              <p:cNvPr id="73" name="Rettangolo con angoli arrotondati 72">
                <a:extLst>
                  <a:ext uri="{FF2B5EF4-FFF2-40B4-BE49-F238E27FC236}">
                    <a16:creationId xmlns:a16="http://schemas.microsoft.com/office/drawing/2014/main" id="{BAA6EE23-22C8-4341-A794-BA2F81A93493}"/>
                  </a:ext>
                </a:extLst>
              </p:cNvPr>
              <p:cNvSpPr/>
              <p:nvPr/>
            </p:nvSpPr>
            <p:spPr>
              <a:xfrm>
                <a:off x="996566" y="3652983"/>
                <a:ext cx="2240391" cy="1260000"/>
              </a:xfrm>
              <a:prstGeom prst="roundRect">
                <a:avLst/>
              </a:prstGeom>
              <a:solidFill>
                <a:schemeClr val="bg1"/>
              </a:solidFill>
              <a:ln w="6350" cap="rnd">
                <a:solidFill>
                  <a:srgbClr val="12B7A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Subtitle 2">
                <a:extLst>
                  <a:ext uri="{FF2B5EF4-FFF2-40B4-BE49-F238E27FC236}">
                    <a16:creationId xmlns:a16="http://schemas.microsoft.com/office/drawing/2014/main" id="{B31B7AAF-553D-4F59-97CB-3376B39675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2737" y="4022562"/>
                <a:ext cx="2248048" cy="75674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087636" rtl="0" eaLnBrk="1" fontAlgn="auto" latinLnBrk="0" hangingPunct="1">
                  <a:lnSpc>
                    <a:spcPts val="17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 Light" panose="020F03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+ </a:t>
                </a:r>
                <a:r>
                  <a:rPr kumimoji="0" lang="it-I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90 K</a:t>
                </a:r>
                <a:br>
                  <a:rPr kumimoji="0" lang="it-I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</a:br>
                <a:r>
                  <a:rPr kumimoji="0" lang="it-IT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richieste di assistenza</a:t>
                </a:r>
              </a:p>
              <a:p>
                <a:pPr marL="0" marR="0" lvl="0" indent="0" algn="ctr" defTabSz="1087636" rtl="0" eaLnBrk="1" fontAlgn="auto" latinLnBrk="0" hangingPunct="1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it-IT" sz="16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completate </a:t>
                </a:r>
                <a:r>
                  <a:rPr lang="it-IT" sz="1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j-lt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ogni anno</a:t>
                </a:r>
                <a:endParaRPr kumimoji="0" lang="it-IT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75" name="Freeform 3">
                <a:extLst>
                  <a:ext uri="{FF2B5EF4-FFF2-40B4-BE49-F238E27FC236}">
                    <a16:creationId xmlns:a16="http://schemas.microsoft.com/office/drawing/2014/main" id="{7D9B9FA9-7024-41ED-8B87-30BDAD857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849" y="2397082"/>
                <a:ext cx="1503824" cy="1505973"/>
              </a:xfrm>
              <a:custGeom>
                <a:avLst/>
                <a:gdLst>
                  <a:gd name="T0" fmla="*/ 3088 w 3089"/>
                  <a:gd name="T1" fmla="*/ 1545 h 3090"/>
                  <a:gd name="T2" fmla="*/ 3088 w 3089"/>
                  <a:gd name="T3" fmla="*/ 1545 h 3090"/>
                  <a:gd name="T4" fmla="*/ 1544 w 3089"/>
                  <a:gd name="T5" fmla="*/ 0 h 3090"/>
                  <a:gd name="T6" fmla="*/ 1544 w 3089"/>
                  <a:gd name="T7" fmla="*/ 0 h 3090"/>
                  <a:gd name="T8" fmla="*/ 0 w 3089"/>
                  <a:gd name="T9" fmla="*/ 1545 h 3090"/>
                  <a:gd name="T10" fmla="*/ 0 w 3089"/>
                  <a:gd name="T11" fmla="*/ 1545 h 3090"/>
                  <a:gd name="T12" fmla="*/ 1544 w 3089"/>
                  <a:gd name="T13" fmla="*/ 3089 h 3090"/>
                  <a:gd name="T14" fmla="*/ 1544 w 3089"/>
                  <a:gd name="T15" fmla="*/ 3089 h 3090"/>
                  <a:gd name="T16" fmla="*/ 3088 w 3089"/>
                  <a:gd name="T17" fmla="*/ 1545 h 3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89" h="3090">
                    <a:moveTo>
                      <a:pt x="3088" y="1545"/>
                    </a:moveTo>
                    <a:lnTo>
                      <a:pt x="3088" y="1545"/>
                    </a:lnTo>
                    <a:cubicBezTo>
                      <a:pt x="3088" y="692"/>
                      <a:pt x="2397" y="0"/>
                      <a:pt x="1544" y="0"/>
                    </a:cubicBezTo>
                    <a:lnTo>
                      <a:pt x="1544" y="0"/>
                    </a:lnTo>
                    <a:cubicBezTo>
                      <a:pt x="691" y="0"/>
                      <a:pt x="0" y="692"/>
                      <a:pt x="0" y="1545"/>
                    </a:cubicBezTo>
                    <a:lnTo>
                      <a:pt x="0" y="1545"/>
                    </a:lnTo>
                    <a:cubicBezTo>
                      <a:pt x="0" y="2397"/>
                      <a:pt x="691" y="3089"/>
                      <a:pt x="1544" y="3089"/>
                    </a:cubicBezTo>
                    <a:lnTo>
                      <a:pt x="1544" y="3089"/>
                    </a:lnTo>
                    <a:cubicBezTo>
                      <a:pt x="2397" y="3089"/>
                      <a:pt x="3088" y="2397"/>
                      <a:pt x="3088" y="1545"/>
                    </a:cubicBezTo>
                  </a:path>
                </a:pathLst>
              </a:custGeom>
              <a:solidFill>
                <a:srgbClr val="12B7A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1" name="Ovale 70">
              <a:extLst>
                <a:ext uri="{FF2B5EF4-FFF2-40B4-BE49-F238E27FC236}">
                  <a16:creationId xmlns:a16="http://schemas.microsoft.com/office/drawing/2014/main" id="{9B0A77B2-3913-456B-833F-78CE31C17326}"/>
                </a:ext>
              </a:extLst>
            </p:cNvPr>
            <p:cNvSpPr/>
            <p:nvPr/>
          </p:nvSpPr>
          <p:spPr>
            <a:xfrm>
              <a:off x="1550608" y="3572742"/>
              <a:ext cx="1139428" cy="1139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e 71">
              <a:extLst>
                <a:ext uri="{FF2B5EF4-FFF2-40B4-BE49-F238E27FC236}">
                  <a16:creationId xmlns:a16="http://schemas.microsoft.com/office/drawing/2014/main" id="{BCB18E18-C06C-4313-8C36-A9DE1DD463A5}"/>
                </a:ext>
              </a:extLst>
            </p:cNvPr>
            <p:cNvSpPr/>
            <p:nvPr/>
          </p:nvSpPr>
          <p:spPr>
            <a:xfrm>
              <a:off x="1649484" y="3671618"/>
              <a:ext cx="941676" cy="941676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 l="2000" t="2000" r="2000" b="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AE69809C-AB12-40C1-8D64-CB26FC965A46}"/>
              </a:ext>
            </a:extLst>
          </p:cNvPr>
          <p:cNvGrpSpPr/>
          <p:nvPr/>
        </p:nvGrpSpPr>
        <p:grpSpPr>
          <a:xfrm>
            <a:off x="2855337" y="3665273"/>
            <a:ext cx="2248048" cy="2515901"/>
            <a:chOff x="992737" y="3404889"/>
            <a:chExt cx="2248048" cy="2515901"/>
          </a:xfrm>
        </p:grpSpPr>
        <p:grpSp>
          <p:nvGrpSpPr>
            <p:cNvPr id="77" name="Gruppo 76">
              <a:extLst>
                <a:ext uri="{FF2B5EF4-FFF2-40B4-BE49-F238E27FC236}">
                  <a16:creationId xmlns:a16="http://schemas.microsoft.com/office/drawing/2014/main" id="{F6F50081-4CD5-44EB-A0FB-2EC032FEF0F0}"/>
                </a:ext>
              </a:extLst>
            </p:cNvPr>
            <p:cNvGrpSpPr/>
            <p:nvPr/>
          </p:nvGrpSpPr>
          <p:grpSpPr>
            <a:xfrm>
              <a:off x="992737" y="3404889"/>
              <a:ext cx="2248048" cy="2515901"/>
              <a:chOff x="992737" y="2397082"/>
              <a:chExt cx="2248048" cy="2515901"/>
            </a:xfrm>
          </p:grpSpPr>
          <p:sp>
            <p:nvSpPr>
              <p:cNvPr id="80" name="Rettangolo con angoli arrotondati 79">
                <a:extLst>
                  <a:ext uri="{FF2B5EF4-FFF2-40B4-BE49-F238E27FC236}">
                    <a16:creationId xmlns:a16="http://schemas.microsoft.com/office/drawing/2014/main" id="{5A15FDD7-4C15-448E-B4AB-D970B6B31FBF}"/>
                  </a:ext>
                </a:extLst>
              </p:cNvPr>
              <p:cNvSpPr/>
              <p:nvPr/>
            </p:nvSpPr>
            <p:spPr>
              <a:xfrm>
                <a:off x="996566" y="3652983"/>
                <a:ext cx="2240391" cy="1260000"/>
              </a:xfrm>
              <a:prstGeom prst="roundRect">
                <a:avLst/>
              </a:prstGeom>
              <a:solidFill>
                <a:schemeClr val="bg1"/>
              </a:solidFill>
              <a:ln w="6350" cap="rnd">
                <a:solidFill>
                  <a:srgbClr val="12B7A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Subtitle 2">
                <a:extLst>
                  <a:ext uri="{FF2B5EF4-FFF2-40B4-BE49-F238E27FC236}">
                    <a16:creationId xmlns:a16="http://schemas.microsoft.com/office/drawing/2014/main" id="{D839682E-D3B4-4421-96CE-DC2918F78C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2737" y="4022562"/>
                <a:ext cx="2248048" cy="72789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087636" rtl="0" eaLnBrk="1" fontAlgn="auto" latinLnBrk="0" hangingPunct="1">
                  <a:lnSpc>
                    <a:spcPts val="17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 Light" panose="020F03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+ </a:t>
                </a:r>
                <a:r>
                  <a:rPr lang="it-IT" b="1" dirty="0">
                    <a:solidFill>
                      <a:srgbClr val="12B7A9"/>
                    </a:solidFill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4</a:t>
                </a:r>
                <a:r>
                  <a:rPr kumimoji="0" lang="it-I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0 K</a:t>
                </a:r>
                <a:br>
                  <a:rPr kumimoji="0" lang="it-I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B7A9"/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</a:b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 Light" panose="020F03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di </a:t>
                </a:r>
                <a:r>
                  <a:rPr kumimoji="0" lang="it-IT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riparazioni</a:t>
                </a:r>
              </a:p>
              <a:p>
                <a:pPr marL="0" marR="0" lvl="0" indent="0" algn="ctr" defTabSz="1087636" rtl="0" eaLnBrk="1" fontAlgn="auto" latinLnBrk="0" hangingPunct="1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it-IT" sz="1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 Light" panose="020F03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annue</a:t>
                </a:r>
                <a:r>
                  <a:rPr kumimoji="0" lang="it-IT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gestite</a:t>
                </a:r>
                <a:endParaRPr kumimoji="0" lang="it-IT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82" name="Freeform 3">
                <a:extLst>
                  <a:ext uri="{FF2B5EF4-FFF2-40B4-BE49-F238E27FC236}">
                    <a16:creationId xmlns:a16="http://schemas.microsoft.com/office/drawing/2014/main" id="{B9D50362-E843-46A8-A4DB-0306C4160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849" y="2397082"/>
                <a:ext cx="1503824" cy="1505973"/>
              </a:xfrm>
              <a:custGeom>
                <a:avLst/>
                <a:gdLst>
                  <a:gd name="T0" fmla="*/ 3088 w 3089"/>
                  <a:gd name="T1" fmla="*/ 1545 h 3090"/>
                  <a:gd name="T2" fmla="*/ 3088 w 3089"/>
                  <a:gd name="T3" fmla="*/ 1545 h 3090"/>
                  <a:gd name="T4" fmla="*/ 1544 w 3089"/>
                  <a:gd name="T5" fmla="*/ 0 h 3090"/>
                  <a:gd name="T6" fmla="*/ 1544 w 3089"/>
                  <a:gd name="T7" fmla="*/ 0 h 3090"/>
                  <a:gd name="T8" fmla="*/ 0 w 3089"/>
                  <a:gd name="T9" fmla="*/ 1545 h 3090"/>
                  <a:gd name="T10" fmla="*/ 0 w 3089"/>
                  <a:gd name="T11" fmla="*/ 1545 h 3090"/>
                  <a:gd name="T12" fmla="*/ 1544 w 3089"/>
                  <a:gd name="T13" fmla="*/ 3089 h 3090"/>
                  <a:gd name="T14" fmla="*/ 1544 w 3089"/>
                  <a:gd name="T15" fmla="*/ 3089 h 3090"/>
                  <a:gd name="T16" fmla="*/ 3088 w 3089"/>
                  <a:gd name="T17" fmla="*/ 1545 h 3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89" h="3090">
                    <a:moveTo>
                      <a:pt x="3088" y="1545"/>
                    </a:moveTo>
                    <a:lnTo>
                      <a:pt x="3088" y="1545"/>
                    </a:lnTo>
                    <a:cubicBezTo>
                      <a:pt x="3088" y="692"/>
                      <a:pt x="2397" y="0"/>
                      <a:pt x="1544" y="0"/>
                    </a:cubicBezTo>
                    <a:lnTo>
                      <a:pt x="1544" y="0"/>
                    </a:lnTo>
                    <a:cubicBezTo>
                      <a:pt x="691" y="0"/>
                      <a:pt x="0" y="692"/>
                      <a:pt x="0" y="1545"/>
                    </a:cubicBezTo>
                    <a:lnTo>
                      <a:pt x="0" y="1545"/>
                    </a:lnTo>
                    <a:cubicBezTo>
                      <a:pt x="0" y="2397"/>
                      <a:pt x="691" y="3089"/>
                      <a:pt x="1544" y="3089"/>
                    </a:cubicBezTo>
                    <a:lnTo>
                      <a:pt x="1544" y="3089"/>
                    </a:lnTo>
                    <a:cubicBezTo>
                      <a:pt x="2397" y="3089"/>
                      <a:pt x="3088" y="2397"/>
                      <a:pt x="3088" y="1545"/>
                    </a:cubicBezTo>
                  </a:path>
                </a:pathLst>
              </a:custGeom>
              <a:solidFill>
                <a:srgbClr val="12B7A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Ovale 77">
              <a:extLst>
                <a:ext uri="{FF2B5EF4-FFF2-40B4-BE49-F238E27FC236}">
                  <a16:creationId xmlns:a16="http://schemas.microsoft.com/office/drawing/2014/main" id="{FE6FD8C4-148C-4205-BEA2-F4759629D77C}"/>
                </a:ext>
              </a:extLst>
            </p:cNvPr>
            <p:cNvSpPr/>
            <p:nvPr/>
          </p:nvSpPr>
          <p:spPr>
            <a:xfrm>
              <a:off x="1550608" y="3572742"/>
              <a:ext cx="1139428" cy="1139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e 78">
              <a:extLst>
                <a:ext uri="{FF2B5EF4-FFF2-40B4-BE49-F238E27FC236}">
                  <a16:creationId xmlns:a16="http://schemas.microsoft.com/office/drawing/2014/main" id="{98B4C6CE-BA1E-410C-85B7-23B0A3319682}"/>
                </a:ext>
              </a:extLst>
            </p:cNvPr>
            <p:cNvSpPr/>
            <p:nvPr/>
          </p:nvSpPr>
          <p:spPr>
            <a:xfrm>
              <a:off x="1649484" y="3671618"/>
              <a:ext cx="941676" cy="941676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 l="2000" t="2000" r="2000" b="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0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5D61DD61-C73A-4952-BB9B-E769415B3699}"/>
              </a:ext>
            </a:extLst>
          </p:cNvPr>
          <p:cNvSpPr/>
          <p:nvPr/>
        </p:nvSpPr>
        <p:spPr>
          <a:xfrm>
            <a:off x="5093046" y="1780960"/>
            <a:ext cx="2005905" cy="20059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F60AA94D-6BFD-4063-80C5-1E7F9B6F897C}"/>
              </a:ext>
            </a:extLst>
          </p:cNvPr>
          <p:cNvSpPr txBox="1">
            <a:spLocks/>
          </p:cNvSpPr>
          <p:nvPr/>
        </p:nvSpPr>
        <p:spPr>
          <a:xfrm>
            <a:off x="1473827" y="3986086"/>
            <a:ext cx="924434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000"/>
              </a:lnSpc>
            </a:pPr>
            <a:r>
              <a:rPr lang="it-IT" sz="1500" dirty="0">
                <a:solidFill>
                  <a:schemeClr val="bg1">
                    <a:lumMod val="65000"/>
                  </a:schemeClr>
                </a:solidFill>
              </a:rPr>
              <a:t>PARTNERSHIP</a:t>
            </a:r>
          </a:p>
          <a:p>
            <a:pPr algn="ctr">
              <a:lnSpc>
                <a:spcPts val="4000"/>
              </a:lnSpc>
            </a:pPr>
            <a:r>
              <a:rPr lang="it-IT" sz="5400" dirty="0">
                <a:solidFill>
                  <a:srgbClr val="0EBEB0"/>
                </a:solidFill>
              </a:rPr>
              <a:t>Progetto </a:t>
            </a:r>
            <a:r>
              <a:rPr lang="it-IT" sz="5400" b="1" dirty="0">
                <a:solidFill>
                  <a:srgbClr val="0EBEB0"/>
                </a:solidFill>
                <a:latin typeface="+mn-lt"/>
              </a:rPr>
              <a:t>Gruppo Bancario</a:t>
            </a:r>
            <a:br>
              <a:rPr lang="it-IT" sz="5400" b="1" dirty="0">
                <a:solidFill>
                  <a:srgbClr val="0EBEB0"/>
                </a:solidFill>
                <a:latin typeface="+mn-lt"/>
              </a:rPr>
            </a:br>
            <a:r>
              <a:rPr lang="it-IT" sz="2500" dirty="0">
                <a:solidFill>
                  <a:srgbClr val="0EBEB0"/>
                </a:solidFill>
              </a:rPr>
              <a:t>BOOKING TOOL    </a:t>
            </a:r>
            <a:r>
              <a:rPr lang="it-IT" sz="2500" dirty="0">
                <a:solidFill>
                  <a:schemeClr val="bg1">
                    <a:lumMod val="85000"/>
                  </a:schemeClr>
                </a:solidFill>
              </a:rPr>
              <a:t>|</a:t>
            </a:r>
            <a:r>
              <a:rPr lang="it-IT" sz="2500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it-IT" sz="2500" dirty="0">
                <a:solidFill>
                  <a:srgbClr val="0EBEB0"/>
                </a:solidFill>
              </a:rPr>
              <a:t>VIDEOCHAT</a:t>
            </a:r>
            <a:r>
              <a:rPr lang="it-IT" sz="2500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it-IT" sz="2500" dirty="0">
                <a:solidFill>
                  <a:schemeClr val="bg1">
                    <a:lumMod val="85000"/>
                  </a:schemeClr>
                </a:solidFill>
              </a:rPr>
              <a:t>|</a:t>
            </a:r>
            <a:r>
              <a:rPr lang="it-IT" sz="2500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it-IT" sz="2500" dirty="0">
                <a:solidFill>
                  <a:srgbClr val="0EBEB0"/>
                </a:solidFill>
              </a:rPr>
              <a:t>REPORT</a:t>
            </a:r>
          </a:p>
          <a:p>
            <a:pPr algn="ctr">
              <a:lnSpc>
                <a:spcPts val="4000"/>
              </a:lnSpc>
            </a:pPr>
            <a:endParaRPr lang="it-IT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11E762F-0EA5-4275-8F66-3FA8225DA36D}"/>
              </a:ext>
            </a:extLst>
          </p:cNvPr>
          <p:cNvSpPr/>
          <p:nvPr/>
        </p:nvSpPr>
        <p:spPr>
          <a:xfrm>
            <a:off x="6595077" y="1691067"/>
            <a:ext cx="1245509" cy="12455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2DB2DE85-D374-4603-B8DC-132CAA57EE48}"/>
              </a:ext>
            </a:extLst>
          </p:cNvPr>
          <p:cNvSpPr/>
          <p:nvPr/>
        </p:nvSpPr>
        <p:spPr>
          <a:xfrm>
            <a:off x="4351414" y="1691066"/>
            <a:ext cx="1245509" cy="12455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7AD0AF5-EFAE-42BD-AD21-CA4EA7D41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2734" y="1901414"/>
            <a:ext cx="762868" cy="762868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B527F97B-93E2-4A22-8BB0-F9E0FACE452F}"/>
              </a:ext>
            </a:extLst>
          </p:cNvPr>
          <p:cNvSpPr/>
          <p:nvPr/>
        </p:nvSpPr>
        <p:spPr>
          <a:xfrm>
            <a:off x="5481882" y="1033546"/>
            <a:ext cx="1245509" cy="12455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A399F6C-623F-46B9-A4A7-CFC5AD1BC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1801" y="1923024"/>
            <a:ext cx="698413" cy="69841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B914716-E3A9-4B1F-9E94-B55331313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57" y="1257646"/>
            <a:ext cx="753938" cy="77052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670B982-F898-44FB-9EE7-B98FDFE65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2888" y="2358833"/>
            <a:ext cx="1426220" cy="1120136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BCE4427D-F4C0-4ED5-A682-E6186E1DAC7A}"/>
              </a:ext>
            </a:extLst>
          </p:cNvPr>
          <p:cNvGrpSpPr/>
          <p:nvPr/>
        </p:nvGrpSpPr>
        <p:grpSpPr>
          <a:xfrm>
            <a:off x="428401" y="313662"/>
            <a:ext cx="1823727" cy="278104"/>
            <a:chOff x="428401" y="313662"/>
            <a:chExt cx="1823727" cy="278104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C5136FAB-CD85-4B76-AAC2-F8861CA5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01" y="350820"/>
              <a:ext cx="1134585" cy="224080"/>
            </a:xfrm>
            <a:prstGeom prst="rect">
              <a:avLst/>
            </a:prstGeom>
          </p:spPr>
        </p:pic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C802A6D3-1B5D-470B-A436-EBDF2F20BD08}"/>
                </a:ext>
              </a:extLst>
            </p:cNvPr>
            <p:cNvGrpSpPr/>
            <p:nvPr/>
          </p:nvGrpSpPr>
          <p:grpSpPr>
            <a:xfrm>
              <a:off x="1728132" y="313662"/>
              <a:ext cx="523996" cy="278104"/>
              <a:chOff x="10204238" y="658515"/>
              <a:chExt cx="523996" cy="278104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3F9BD411-1E9D-4078-AEF1-CABF2CC4CC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10374135" y="658515"/>
                <a:ext cx="354099" cy="278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21B5E58B-8783-4CD6-9DC8-695B0AA462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4238" y="691291"/>
                <a:ext cx="0" cy="203007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6342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8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D607084-0466-467B-8A39-7AC15B973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9555"/>
          <a:stretch/>
        </p:blipFill>
        <p:spPr bwMode="auto">
          <a:xfrm>
            <a:off x="-4571" y="-1"/>
            <a:ext cx="11005370" cy="684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102BDD0B-812F-46B1-9CF4-EE5C1092C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053" y="0"/>
            <a:ext cx="7608947" cy="6856624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39314A6E-1E4E-4FD9-BDB0-7499E8E8A637}"/>
              </a:ext>
            </a:extLst>
          </p:cNvPr>
          <p:cNvGrpSpPr/>
          <p:nvPr/>
        </p:nvGrpSpPr>
        <p:grpSpPr>
          <a:xfrm>
            <a:off x="5537791" y="2712609"/>
            <a:ext cx="1116418" cy="1116418"/>
            <a:chOff x="5537791" y="2712609"/>
            <a:chExt cx="1116418" cy="1116418"/>
          </a:xfrm>
        </p:grpSpPr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A7CD9656-28EC-4E30-B35B-2269D68D576F}"/>
                </a:ext>
              </a:extLst>
            </p:cNvPr>
            <p:cNvSpPr/>
            <p:nvPr/>
          </p:nvSpPr>
          <p:spPr>
            <a:xfrm>
              <a:off x="5537791" y="2712609"/>
              <a:ext cx="1116418" cy="111641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EF69AC1-E610-1C5E-9FE9-E7695305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99795" y="2934854"/>
              <a:ext cx="633600" cy="633600"/>
            </a:xfrm>
            <a:prstGeom prst="rect">
              <a:avLst/>
            </a:prstGeom>
          </p:spPr>
        </p:pic>
      </p:grpSp>
      <p:sp>
        <p:nvSpPr>
          <p:cNvPr id="35" name="Titolo 1">
            <a:extLst>
              <a:ext uri="{FF2B5EF4-FFF2-40B4-BE49-F238E27FC236}">
                <a16:creationId xmlns:a16="http://schemas.microsoft.com/office/drawing/2014/main" id="{9708AADA-2313-4E45-9A57-7BDA2445D43B}"/>
              </a:ext>
            </a:extLst>
          </p:cNvPr>
          <p:cNvSpPr txBox="1">
            <a:spLocks/>
          </p:cNvSpPr>
          <p:nvPr/>
        </p:nvSpPr>
        <p:spPr>
          <a:xfrm>
            <a:off x="5266481" y="1008000"/>
            <a:ext cx="6037519" cy="1104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4400"/>
              </a:lnSpc>
              <a:spcBef>
                <a:spcPts val="0"/>
              </a:spcBef>
            </a:pPr>
            <a:r>
              <a:rPr lang="en-US" sz="6600" b="1" dirty="0" err="1">
                <a:solidFill>
                  <a:srgbClr val="0EBEB0"/>
                </a:solidFill>
                <a:latin typeface="+mn-lt"/>
                <a:ea typeface="+mn-ea"/>
                <a:cs typeface="+mn-cs"/>
              </a:rPr>
              <a:t>Obiettivi</a:t>
            </a:r>
            <a:br>
              <a:rPr lang="en-US" sz="6600" dirty="0">
                <a:solidFill>
                  <a:srgbClr val="0EBEB0"/>
                </a:solidFill>
                <a:ea typeface="+mn-ea"/>
                <a:cs typeface="+mn-cs"/>
              </a:rPr>
            </a:br>
            <a:r>
              <a:rPr lang="en-US" sz="6600" dirty="0">
                <a:solidFill>
                  <a:srgbClr val="0EBEB0"/>
                </a:solidFill>
                <a:ea typeface="+mn-ea"/>
                <a:cs typeface="+mn-cs"/>
              </a:rPr>
              <a:t>e </a:t>
            </a:r>
            <a: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numeri</a:t>
            </a:r>
            <a:endParaRPr lang="it-IT" sz="6600" b="1" dirty="0">
              <a:solidFill>
                <a:srgbClr val="0EBEB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5205A89-EFA4-4988-B45E-E1C9A2A08591}"/>
              </a:ext>
            </a:extLst>
          </p:cNvPr>
          <p:cNvSpPr txBox="1"/>
          <p:nvPr/>
        </p:nvSpPr>
        <p:spPr>
          <a:xfrm>
            <a:off x="6464313" y="2800616"/>
            <a:ext cx="4839687" cy="350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</a:t>
            </a:r>
            <a:r>
              <a:rPr lang="it-IT" sz="1500" dirty="0">
                <a:solidFill>
                  <a:srgbClr val="FF671F"/>
                </a:solidFill>
                <a:cs typeface="Calibri" panose="020F0502020204030204" pitchFamily="34" charset="0"/>
              </a:rPr>
              <a:t> </a:t>
            </a: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 </a:t>
            </a:r>
            <a:r>
              <a:rPr lang="it-IT" sz="1700" b="1" dirty="0">
                <a:solidFill>
                  <a:srgbClr val="0EBEB0"/>
                </a:solidFill>
              </a:rPr>
              <a:t>12.000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dispositivi da migrare</a:t>
            </a:r>
            <a:b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da una piattaforma di gestione all’altra</a:t>
            </a:r>
            <a:b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endParaRPr lang="it-IT" sz="1700" b="1" dirty="0">
              <a:solidFill>
                <a:srgbClr val="0EBEB0"/>
              </a:solidFill>
            </a:endParaRPr>
          </a:p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</a:t>
            </a:r>
            <a:r>
              <a:rPr lang="it-IT" sz="1500" dirty="0">
                <a:solidFill>
                  <a:srgbClr val="FF671F"/>
                </a:solidFill>
                <a:cs typeface="Calibri" panose="020F0502020204030204" pitchFamily="34" charset="0"/>
              </a:rPr>
              <a:t>   </a:t>
            </a:r>
            <a:r>
              <a:rPr lang="it-IT" sz="1700" b="1" dirty="0">
                <a:solidFill>
                  <a:srgbClr val="0EBEB0"/>
                </a:solidFill>
              </a:rPr>
              <a:t>Necessità </a:t>
            </a:r>
            <a:r>
              <a:rPr lang="it-IT" sz="1700" b="1" dirty="0" err="1">
                <a:solidFill>
                  <a:srgbClr val="0EBEB0"/>
                </a:solidFill>
              </a:rPr>
              <a:t>Covercare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: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attivare un sistema di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assegnazione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automatica</a:t>
            </a:r>
            <a:b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di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appuntamenti in </a:t>
            </a:r>
            <a:r>
              <a:rPr lang="it-IT" sz="1700" b="1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VideoChat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saturando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le disponibilità degli operatori del Call Center,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con possibilità per gli utenti di modificare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l’appuntamento assegnato</a:t>
            </a:r>
          </a:p>
          <a:p>
            <a:pPr lvl="0" algn="r">
              <a:lnSpc>
                <a:spcPts val="1900"/>
              </a:lnSpc>
            </a:pPr>
            <a:endParaRPr lang="it-IT" sz="1700" b="1" dirty="0">
              <a:solidFill>
                <a:prstClr val="black">
                  <a:lumMod val="50000"/>
                  <a:lumOff val="50000"/>
                </a:prstClr>
              </a:solidFill>
              <a:latin typeface="+mj-lt"/>
            </a:endParaRPr>
          </a:p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</a:t>
            </a:r>
            <a:r>
              <a:rPr lang="it-IT" sz="1500" dirty="0">
                <a:solidFill>
                  <a:srgbClr val="FF671F"/>
                </a:solidFill>
                <a:cs typeface="Calibri" panose="020F0502020204030204" pitchFamily="34" charset="0"/>
              </a:rPr>
              <a:t>  </a:t>
            </a:r>
            <a:r>
              <a:rPr lang="it-IT" sz="1700" b="1" dirty="0">
                <a:solidFill>
                  <a:srgbClr val="0EBEB0"/>
                </a:solidFill>
              </a:rPr>
              <a:t>6 mesi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di tempo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endParaRPr lang="it-IT" sz="1700" dirty="0">
              <a:solidFill>
                <a:prstClr val="black">
                  <a:lumMod val="50000"/>
                  <a:lumOff val="50000"/>
                </a:prstClr>
              </a:solidFill>
              <a:latin typeface="+mj-lt"/>
            </a:endParaRPr>
          </a:p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</a:t>
            </a:r>
            <a:r>
              <a:rPr lang="it-IT" sz="1500" dirty="0">
                <a:solidFill>
                  <a:srgbClr val="FF671F"/>
                </a:solidFill>
                <a:cs typeface="Calibri" panose="020F0502020204030204" pitchFamily="34" charset="0"/>
              </a:rPr>
              <a:t>  </a:t>
            </a:r>
            <a:r>
              <a:rPr lang="it-IT" sz="1700" b="1" dirty="0">
                <a:solidFill>
                  <a:srgbClr val="0EBEB0"/>
                </a:solidFill>
              </a:rPr>
              <a:t>14 operatori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di Call Center coinvolti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+ </a:t>
            </a:r>
            <a:r>
              <a:rPr lang="it-IT" sz="1700" b="1" dirty="0">
                <a:solidFill>
                  <a:srgbClr val="0EBEB0"/>
                </a:solidFill>
              </a:rPr>
              <a:t>1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it-IT" sz="1700" b="1" dirty="0">
                <a:solidFill>
                  <a:srgbClr val="0EBEB0"/>
                </a:solidFill>
              </a:rPr>
              <a:t>Team leader</a:t>
            </a:r>
          </a:p>
        </p:txBody>
      </p:sp>
      <p:cxnSp>
        <p:nvCxnSpPr>
          <p:cNvPr id="37" name="Connettore 1 19">
            <a:extLst>
              <a:ext uri="{FF2B5EF4-FFF2-40B4-BE49-F238E27FC236}">
                <a16:creationId xmlns:a16="http://schemas.microsoft.com/office/drawing/2014/main" id="{B853D59A-4339-4F8B-8612-540037749ACC}"/>
              </a:ext>
            </a:extLst>
          </p:cNvPr>
          <p:cNvCxnSpPr>
            <a:cxnSpLocks/>
          </p:cNvCxnSpPr>
          <p:nvPr/>
        </p:nvCxnSpPr>
        <p:spPr>
          <a:xfrm>
            <a:off x="8899301" y="5137039"/>
            <a:ext cx="2292818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Connettore 1 19">
            <a:extLst>
              <a:ext uri="{FF2B5EF4-FFF2-40B4-BE49-F238E27FC236}">
                <a16:creationId xmlns:a16="http://schemas.microsoft.com/office/drawing/2014/main" id="{6A97C266-3BD5-41AD-8CC3-DE1ABE1571CE}"/>
              </a:ext>
            </a:extLst>
          </p:cNvPr>
          <p:cNvCxnSpPr>
            <a:cxnSpLocks/>
          </p:cNvCxnSpPr>
          <p:nvPr/>
        </p:nvCxnSpPr>
        <p:spPr>
          <a:xfrm>
            <a:off x="9623898" y="5611574"/>
            <a:ext cx="156822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7" name="Titolo 1">
            <a:extLst>
              <a:ext uri="{FF2B5EF4-FFF2-40B4-BE49-F238E27FC236}">
                <a16:creationId xmlns:a16="http://schemas.microsoft.com/office/drawing/2014/main" id="{C64F088F-B5F2-40B4-98E1-87C65A88C5A8}"/>
              </a:ext>
            </a:extLst>
          </p:cNvPr>
          <p:cNvSpPr txBox="1">
            <a:spLocks/>
          </p:cNvSpPr>
          <p:nvPr/>
        </p:nvSpPr>
        <p:spPr>
          <a:xfrm>
            <a:off x="7315200" y="351792"/>
            <a:ext cx="3960447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PARTNERSHIP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ea typeface="+mn-ea"/>
                <a:cs typeface="+mn-cs"/>
              </a:rPr>
              <a:t> |</a:t>
            </a:r>
            <a:r>
              <a:rPr lang="it-IT" sz="1500" dirty="0">
                <a:solidFill>
                  <a:srgbClr val="00AAEE"/>
                </a:solidFill>
                <a:ea typeface="+mn-ea"/>
                <a:cs typeface="+mn-cs"/>
              </a:rPr>
              <a:t>    </a:t>
            </a:r>
            <a:r>
              <a:rPr lang="it-IT" sz="1500" dirty="0">
                <a:solidFill>
                  <a:srgbClr val="0EBEB0"/>
                </a:solidFill>
                <a:ea typeface="+mn-ea"/>
                <a:cs typeface="+mn-cs"/>
              </a:rPr>
              <a:t>PROGETTO 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GRUPPO BANCARIO</a:t>
            </a:r>
          </a:p>
        </p:txBody>
      </p:sp>
      <p:sp>
        <p:nvSpPr>
          <p:cNvPr id="90" name="Segnaposto numero diapositiva 1">
            <a:extLst>
              <a:ext uri="{FF2B5EF4-FFF2-40B4-BE49-F238E27FC236}">
                <a16:creationId xmlns:a16="http://schemas.microsoft.com/office/drawing/2014/main" id="{A28AC80C-71C9-455D-855C-C85D93285039}"/>
              </a:ext>
            </a:extLst>
          </p:cNvPr>
          <p:cNvSpPr txBox="1">
            <a:spLocks/>
          </p:cNvSpPr>
          <p:nvPr/>
        </p:nvSpPr>
        <p:spPr>
          <a:xfrm>
            <a:off x="174684" y="6387287"/>
            <a:ext cx="385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562AE2D-1BCF-4BB7-BD41-107ABFCE9882}" type="slidenum">
              <a:rPr lang="it-IT" sz="700" i="1" smtClean="0">
                <a:solidFill>
                  <a:schemeClr val="bg1"/>
                </a:solidFill>
              </a:rPr>
              <a:pPr algn="l"/>
              <a:t>8</a:t>
            </a:fld>
            <a:endParaRPr lang="it-IT" sz="700" i="1" dirty="0">
              <a:solidFill>
                <a:schemeClr val="bg1"/>
              </a:solidFill>
            </a:endParaRPr>
          </a:p>
        </p:txBody>
      </p:sp>
      <p:sp>
        <p:nvSpPr>
          <p:cNvPr id="91" name="Ovale 90">
            <a:extLst>
              <a:ext uri="{FF2B5EF4-FFF2-40B4-BE49-F238E27FC236}">
                <a16:creationId xmlns:a16="http://schemas.microsoft.com/office/drawing/2014/main" id="{DEB8EFCA-27AA-4F21-8E81-6919CD9A35BF}"/>
              </a:ext>
            </a:extLst>
          </p:cNvPr>
          <p:cNvSpPr/>
          <p:nvPr/>
        </p:nvSpPr>
        <p:spPr>
          <a:xfrm>
            <a:off x="187082" y="6471272"/>
            <a:ext cx="197595" cy="19759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1 19">
            <a:extLst>
              <a:ext uri="{FF2B5EF4-FFF2-40B4-BE49-F238E27FC236}">
                <a16:creationId xmlns:a16="http://schemas.microsoft.com/office/drawing/2014/main" id="{39E8BD0A-54C4-4CB1-9310-1E75B65FADFF}"/>
              </a:ext>
            </a:extLst>
          </p:cNvPr>
          <p:cNvCxnSpPr>
            <a:cxnSpLocks/>
          </p:cNvCxnSpPr>
          <p:nvPr/>
        </p:nvCxnSpPr>
        <p:spPr>
          <a:xfrm>
            <a:off x="7872919" y="3474927"/>
            <a:ext cx="33192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5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magine 87">
            <a:extLst>
              <a:ext uri="{FF2B5EF4-FFF2-40B4-BE49-F238E27FC236}">
                <a16:creationId xmlns:a16="http://schemas.microsoft.com/office/drawing/2014/main" id="{102BDD0B-812F-46B1-9CF4-EE5C1092C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53" y="0"/>
            <a:ext cx="7608947" cy="6856624"/>
          </a:xfrm>
          <a:prstGeom prst="rect">
            <a:avLst/>
          </a:prstGeom>
        </p:spPr>
      </p:pic>
      <p:sp>
        <p:nvSpPr>
          <p:cNvPr id="35" name="Titolo 1">
            <a:extLst>
              <a:ext uri="{FF2B5EF4-FFF2-40B4-BE49-F238E27FC236}">
                <a16:creationId xmlns:a16="http://schemas.microsoft.com/office/drawing/2014/main" id="{9708AADA-2313-4E45-9A57-7BDA2445D43B}"/>
              </a:ext>
            </a:extLst>
          </p:cNvPr>
          <p:cNvSpPr txBox="1">
            <a:spLocks/>
          </p:cNvSpPr>
          <p:nvPr/>
        </p:nvSpPr>
        <p:spPr>
          <a:xfrm>
            <a:off x="5266481" y="1008000"/>
            <a:ext cx="6037519" cy="1104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4400"/>
              </a:lnSpc>
              <a:spcBef>
                <a:spcPts val="0"/>
              </a:spcBef>
            </a:pPr>
            <a:r>
              <a:rPr lang="en-US" sz="6600" dirty="0">
                <a:solidFill>
                  <a:srgbClr val="0EBEB0"/>
                </a:solidFill>
                <a:ea typeface="+mn-ea"/>
                <a:cs typeface="+mn-cs"/>
              </a:rPr>
              <a:t>I </a:t>
            </a:r>
            <a: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tool </a:t>
            </a:r>
            <a:b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</a:br>
            <a:r>
              <a:rPr lang="en-US" sz="6600" dirty="0">
                <a:solidFill>
                  <a:srgbClr val="0EBEB0"/>
                </a:solidFill>
                <a:ea typeface="+mn-ea"/>
                <a:cs typeface="+mn-cs"/>
              </a:rPr>
              <a:t>di</a:t>
            </a:r>
            <a: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600" b="1" dirty="0" err="1">
                <a:solidFill>
                  <a:srgbClr val="0EBEB0"/>
                </a:solidFill>
                <a:latin typeface="+mn-lt"/>
                <a:ea typeface="+mn-ea"/>
                <a:cs typeface="+mn-cs"/>
              </a:rPr>
              <a:t>LiveHelp</a:t>
            </a:r>
            <a:r>
              <a:rPr lang="en-US" sz="66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600" b="1" dirty="0" err="1">
                <a:solidFill>
                  <a:srgbClr val="0EBEB0"/>
                </a:solidFill>
                <a:latin typeface="+mn-lt"/>
                <a:ea typeface="+mn-ea"/>
                <a:cs typeface="+mn-cs"/>
              </a:rPr>
              <a:t>coinvolti</a:t>
            </a:r>
            <a:endParaRPr lang="it-IT" sz="6600" b="1" dirty="0">
              <a:solidFill>
                <a:srgbClr val="0EBEB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5205A89-EFA4-4988-B45E-E1C9A2A08591}"/>
              </a:ext>
            </a:extLst>
          </p:cNvPr>
          <p:cNvSpPr txBox="1"/>
          <p:nvPr/>
        </p:nvSpPr>
        <p:spPr>
          <a:xfrm>
            <a:off x="6464313" y="3057791"/>
            <a:ext cx="4839687" cy="350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</a:t>
            </a:r>
            <a:r>
              <a:rPr lang="it-IT" sz="1500" dirty="0">
                <a:solidFill>
                  <a:srgbClr val="FF671F"/>
                </a:solidFill>
                <a:cs typeface="Calibri" panose="020F0502020204030204" pitchFamily="34" charset="0"/>
              </a:rPr>
              <a:t> </a:t>
            </a: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 </a:t>
            </a:r>
            <a:r>
              <a:rPr lang="it-IT" sz="2400" b="1" dirty="0">
                <a:solidFill>
                  <a:srgbClr val="0EBEB0"/>
                </a:solidFill>
              </a:rPr>
              <a:t>Booking </a:t>
            </a:r>
            <a:r>
              <a:rPr lang="it-IT" sz="2400" b="1" dirty="0" err="1">
                <a:solidFill>
                  <a:srgbClr val="0EBEB0"/>
                </a:solidFill>
              </a:rPr>
              <a:t>Tool</a:t>
            </a:r>
            <a:r>
              <a:rPr lang="it-IT" sz="2400" b="1" dirty="0">
                <a:solidFill>
                  <a:srgbClr val="0EBEB0"/>
                </a:solidFill>
              </a:rPr>
              <a:t> </a:t>
            </a:r>
            <a:r>
              <a:rPr lang="it-IT" sz="2400" dirty="0">
                <a:solidFill>
                  <a:srgbClr val="0EBEB0"/>
                </a:solidFill>
                <a:latin typeface="+mj-lt"/>
              </a:rPr>
              <a:t>Avanzato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(«</a:t>
            </a:r>
            <a:r>
              <a:rPr lang="it-IT" sz="1700" i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Concierge</a:t>
            </a:r>
            <a:r>
              <a:rPr lang="it-IT" sz="1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»)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con customizzazioni 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per l’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automatizzazione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 della gestione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degli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appuntamenti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, </a:t>
            </a:r>
            <a:b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per ottimizzare gli </a:t>
            </a:r>
            <a:r>
              <a:rPr lang="it-IT" sz="1700" i="1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slot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 dell’agenda </a:t>
            </a:r>
          </a:p>
          <a:p>
            <a:pPr lvl="0" algn="r">
              <a:lnSpc>
                <a:spcPts val="1900"/>
              </a:lnSpc>
            </a:pPr>
            <a:endParaRPr lang="it-IT" sz="1700" dirty="0">
              <a:solidFill>
                <a:prstClr val="black">
                  <a:lumMod val="50000"/>
                  <a:lumOff val="50000"/>
                </a:prstClr>
              </a:solidFill>
              <a:latin typeface="+mj-lt"/>
            </a:endParaRPr>
          </a:p>
          <a:p>
            <a:pPr lvl="0" algn="r">
              <a:lnSpc>
                <a:spcPts val="1900"/>
              </a:lnSpc>
            </a:pPr>
            <a:b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</a:b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  </a:t>
            </a:r>
            <a:r>
              <a:rPr lang="it-IT" sz="2400" b="1" dirty="0" err="1">
                <a:solidFill>
                  <a:srgbClr val="0EBEB0"/>
                </a:solidFill>
              </a:rPr>
              <a:t>VideoChat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per l’appuntamento di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migrazione</a:t>
            </a:r>
          </a:p>
          <a:p>
            <a:pPr lvl="0" algn="r">
              <a:lnSpc>
                <a:spcPts val="1900"/>
              </a:lnSpc>
            </a:pPr>
            <a:endParaRPr lang="it-IT" sz="1700" dirty="0">
              <a:solidFill>
                <a:prstClr val="black">
                  <a:lumMod val="50000"/>
                  <a:lumOff val="50000"/>
                </a:prstClr>
              </a:solidFill>
              <a:latin typeface="+mj-lt"/>
            </a:endParaRPr>
          </a:p>
          <a:p>
            <a:pPr lvl="0" algn="r">
              <a:lnSpc>
                <a:spcPts val="1900"/>
              </a:lnSpc>
            </a:pPr>
            <a:endParaRPr lang="it-IT" sz="1500" dirty="0">
              <a:solidFill>
                <a:srgbClr val="0EBEB0"/>
              </a:solidFill>
              <a:cs typeface="Calibri" panose="020F0502020204030204" pitchFamily="34" charset="0"/>
            </a:endParaRPr>
          </a:p>
          <a:p>
            <a:pPr lvl="0" algn="r">
              <a:lnSpc>
                <a:spcPts val="1900"/>
              </a:lnSpc>
            </a:pPr>
            <a:r>
              <a:rPr lang="it-IT" sz="1500" dirty="0">
                <a:solidFill>
                  <a:srgbClr val="0EBEB0"/>
                </a:solidFill>
                <a:cs typeface="Calibri" panose="020F0502020204030204" pitchFamily="34" charset="0"/>
              </a:rPr>
              <a:t>●  </a:t>
            </a:r>
            <a:r>
              <a:rPr lang="it-IT" sz="2400" b="1" dirty="0">
                <a:solidFill>
                  <a:srgbClr val="0EBEB0"/>
                </a:solidFill>
              </a:rPr>
              <a:t>Report</a:t>
            </a:r>
            <a:r>
              <a:rPr lang="it-IT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 </a:t>
            </a:r>
            <a:r>
              <a:rPr lang="it-IT" sz="2400" dirty="0">
                <a:solidFill>
                  <a:srgbClr val="0EBEB0"/>
                </a:solidFill>
                <a:latin typeface="+mj-lt"/>
              </a:rPr>
              <a:t>giornalieri</a:t>
            </a:r>
            <a:br>
              <a:rPr lang="it-IT" sz="1700" b="1" dirty="0">
                <a:solidFill>
                  <a:srgbClr val="0EBEB0"/>
                </a:solidFill>
              </a:rPr>
            </a:br>
            <a:r>
              <a:rPr lang="it-IT" sz="1700" i="1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ad hoc </a:t>
            </a:r>
            <a:r>
              <a:rPr lang="it-IT" sz="17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</a:rPr>
              <a:t>al team di </a:t>
            </a:r>
            <a:r>
              <a:rPr lang="it-IT" sz="17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progetto</a:t>
            </a:r>
          </a:p>
          <a:p>
            <a:pPr lvl="0" algn="r">
              <a:lnSpc>
                <a:spcPts val="1900"/>
              </a:lnSpc>
            </a:pPr>
            <a:endParaRPr lang="it-IT" sz="1700" dirty="0">
              <a:solidFill>
                <a:prstClr val="black">
                  <a:lumMod val="50000"/>
                  <a:lumOff val="50000"/>
                </a:prstClr>
              </a:solidFill>
              <a:latin typeface="+mj-lt"/>
            </a:endParaRPr>
          </a:p>
        </p:txBody>
      </p:sp>
      <p:cxnSp>
        <p:nvCxnSpPr>
          <p:cNvPr id="37" name="Connettore 1 19">
            <a:extLst>
              <a:ext uri="{FF2B5EF4-FFF2-40B4-BE49-F238E27FC236}">
                <a16:creationId xmlns:a16="http://schemas.microsoft.com/office/drawing/2014/main" id="{B853D59A-4339-4F8B-8612-540037749ACC}"/>
              </a:ext>
            </a:extLst>
          </p:cNvPr>
          <p:cNvCxnSpPr>
            <a:cxnSpLocks/>
          </p:cNvCxnSpPr>
          <p:nvPr/>
        </p:nvCxnSpPr>
        <p:spPr>
          <a:xfrm>
            <a:off x="8301789" y="4526967"/>
            <a:ext cx="289033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7" name="Titolo 1">
            <a:extLst>
              <a:ext uri="{FF2B5EF4-FFF2-40B4-BE49-F238E27FC236}">
                <a16:creationId xmlns:a16="http://schemas.microsoft.com/office/drawing/2014/main" id="{C64F088F-B5F2-40B4-98E1-87C65A88C5A8}"/>
              </a:ext>
            </a:extLst>
          </p:cNvPr>
          <p:cNvSpPr txBox="1">
            <a:spLocks/>
          </p:cNvSpPr>
          <p:nvPr/>
        </p:nvSpPr>
        <p:spPr>
          <a:xfrm>
            <a:off x="7315200" y="351792"/>
            <a:ext cx="3960447" cy="52783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1500"/>
              </a:lnSpc>
              <a:spcBef>
                <a:spcPts val="0"/>
              </a:spcBef>
            </a:pP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PARTNERSHIP</a:t>
            </a:r>
            <a:r>
              <a:rPr lang="it-IT" sz="15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it-IT" sz="1500" dirty="0">
                <a:solidFill>
                  <a:prstClr val="white">
                    <a:lumMod val="85000"/>
                  </a:prstClr>
                </a:solidFill>
                <a:ea typeface="+mn-ea"/>
                <a:cs typeface="+mn-cs"/>
              </a:rPr>
              <a:t> |</a:t>
            </a:r>
            <a:r>
              <a:rPr lang="it-IT" sz="1500" dirty="0">
                <a:solidFill>
                  <a:srgbClr val="00AAEE"/>
                </a:solidFill>
                <a:ea typeface="+mn-ea"/>
                <a:cs typeface="+mn-cs"/>
              </a:rPr>
              <a:t>    </a:t>
            </a:r>
            <a:r>
              <a:rPr lang="it-IT" sz="1500" dirty="0">
                <a:solidFill>
                  <a:srgbClr val="0EBEB0"/>
                </a:solidFill>
                <a:ea typeface="+mn-ea"/>
                <a:cs typeface="+mn-cs"/>
              </a:rPr>
              <a:t>PROGETTO </a:t>
            </a:r>
            <a:r>
              <a:rPr lang="it-IT" sz="1500" b="1" dirty="0">
                <a:solidFill>
                  <a:srgbClr val="0EBEB0"/>
                </a:solidFill>
                <a:latin typeface="+mn-lt"/>
                <a:ea typeface="+mn-ea"/>
                <a:cs typeface="+mn-cs"/>
              </a:rPr>
              <a:t>GRUPPO BANCARIO</a:t>
            </a:r>
          </a:p>
        </p:txBody>
      </p:sp>
      <p:cxnSp>
        <p:nvCxnSpPr>
          <p:cNvPr id="41" name="Connettore 1 19">
            <a:extLst>
              <a:ext uri="{FF2B5EF4-FFF2-40B4-BE49-F238E27FC236}">
                <a16:creationId xmlns:a16="http://schemas.microsoft.com/office/drawing/2014/main" id="{39E8BD0A-54C4-4CB1-9310-1E75B65FADFF}"/>
              </a:ext>
            </a:extLst>
          </p:cNvPr>
          <p:cNvCxnSpPr>
            <a:cxnSpLocks/>
          </p:cNvCxnSpPr>
          <p:nvPr/>
        </p:nvCxnSpPr>
        <p:spPr>
          <a:xfrm>
            <a:off x="8301789" y="5513277"/>
            <a:ext cx="289033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310B096F-6666-43E2-A066-0EFA5067D9D6}"/>
              </a:ext>
            </a:extLst>
          </p:cNvPr>
          <p:cNvGrpSpPr/>
          <p:nvPr/>
        </p:nvGrpSpPr>
        <p:grpSpPr>
          <a:xfrm>
            <a:off x="5537791" y="2712609"/>
            <a:ext cx="1116418" cy="1116418"/>
            <a:chOff x="5537791" y="2712609"/>
            <a:chExt cx="1116418" cy="1116418"/>
          </a:xfrm>
        </p:grpSpPr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ED8FF9A9-546E-4747-A033-657BF1ECD541}"/>
                </a:ext>
              </a:extLst>
            </p:cNvPr>
            <p:cNvSpPr/>
            <p:nvPr/>
          </p:nvSpPr>
          <p:spPr>
            <a:xfrm>
              <a:off x="5537791" y="2712609"/>
              <a:ext cx="1116418" cy="111641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9E8D3142-E78D-4C7D-A4BF-33A7326D9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3401" y="2913318"/>
              <a:ext cx="744886" cy="744886"/>
            </a:xfrm>
            <a:prstGeom prst="rect">
              <a:avLst/>
            </a:prstGeom>
          </p:spPr>
        </p:pic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5D3C9AB-3E17-471B-913D-7AE63C347E90}"/>
              </a:ext>
            </a:extLst>
          </p:cNvPr>
          <p:cNvGrpSpPr/>
          <p:nvPr/>
        </p:nvGrpSpPr>
        <p:grpSpPr>
          <a:xfrm>
            <a:off x="4904424" y="2032996"/>
            <a:ext cx="2383152" cy="1299795"/>
            <a:chOff x="4904424" y="2032996"/>
            <a:chExt cx="2383152" cy="1299795"/>
          </a:xfrm>
        </p:grpSpPr>
        <p:sp>
          <p:nvSpPr>
            <p:cNvPr id="63" name="Ovale 62">
              <a:extLst>
                <a:ext uri="{FF2B5EF4-FFF2-40B4-BE49-F238E27FC236}">
                  <a16:creationId xmlns:a16="http://schemas.microsoft.com/office/drawing/2014/main" id="{81941A6D-EE1C-4E1A-B2B8-845A8B0C252F}"/>
                </a:ext>
              </a:extLst>
            </p:cNvPr>
            <p:cNvSpPr/>
            <p:nvPr/>
          </p:nvSpPr>
          <p:spPr>
            <a:xfrm>
              <a:off x="6436876" y="2482092"/>
              <a:ext cx="850700" cy="85069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57F58322-04B8-430D-AE78-331A067E3D1E}"/>
                </a:ext>
              </a:extLst>
            </p:cNvPr>
            <p:cNvSpPr/>
            <p:nvPr/>
          </p:nvSpPr>
          <p:spPr>
            <a:xfrm>
              <a:off x="4904424" y="2482091"/>
              <a:ext cx="850700" cy="85069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Immagine 11">
              <a:extLst>
                <a:ext uri="{FF2B5EF4-FFF2-40B4-BE49-F238E27FC236}">
                  <a16:creationId xmlns:a16="http://schemas.microsoft.com/office/drawing/2014/main" id="{6D8B76DF-568E-4BFF-854B-3A1166F56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89345" y="2655905"/>
              <a:ext cx="521049" cy="521049"/>
            </a:xfrm>
            <a:prstGeom prst="rect">
              <a:avLst/>
            </a:prstGeom>
          </p:spPr>
        </p:pic>
        <p:sp>
          <p:nvSpPr>
            <p:cNvPr id="66" name="Ovale 65">
              <a:extLst>
                <a:ext uri="{FF2B5EF4-FFF2-40B4-BE49-F238E27FC236}">
                  <a16:creationId xmlns:a16="http://schemas.microsoft.com/office/drawing/2014/main" id="{F3D00C90-6AA4-4EDC-9894-E7762A6360B3}"/>
                </a:ext>
              </a:extLst>
            </p:cNvPr>
            <p:cNvSpPr/>
            <p:nvPr/>
          </p:nvSpPr>
          <p:spPr>
            <a:xfrm>
              <a:off x="5676549" y="2032996"/>
              <a:ext cx="850700" cy="85069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7" name="Immagine 13">
              <a:extLst>
                <a:ext uri="{FF2B5EF4-FFF2-40B4-BE49-F238E27FC236}">
                  <a16:creationId xmlns:a16="http://schemas.microsoft.com/office/drawing/2014/main" id="{7C093EFA-81E4-423C-A734-E95541C32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39149" y="2670665"/>
              <a:ext cx="477026" cy="477025"/>
            </a:xfrm>
            <a:prstGeom prst="rect">
              <a:avLst/>
            </a:prstGeom>
          </p:spPr>
        </p:pic>
        <p:pic>
          <p:nvPicPr>
            <p:cNvPr id="68" name="Immagine 67">
              <a:extLst>
                <a:ext uri="{FF2B5EF4-FFF2-40B4-BE49-F238E27FC236}">
                  <a16:creationId xmlns:a16="http://schemas.microsoft.com/office/drawing/2014/main" id="{F269837B-EF7B-4A3C-ADA7-DC0367B76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63" y="2186059"/>
              <a:ext cx="514950" cy="526279"/>
            </a:xfrm>
            <a:prstGeom prst="rect">
              <a:avLst/>
            </a:prstGeom>
          </p:spPr>
        </p:pic>
      </p:grpSp>
      <p:sp>
        <p:nvSpPr>
          <p:cNvPr id="95" name="Segnaposto numero diapositiva 1">
            <a:extLst>
              <a:ext uri="{FF2B5EF4-FFF2-40B4-BE49-F238E27FC236}">
                <a16:creationId xmlns:a16="http://schemas.microsoft.com/office/drawing/2014/main" id="{6AD1EAEE-99D8-4441-B601-898A5C4C4868}"/>
              </a:ext>
            </a:extLst>
          </p:cNvPr>
          <p:cNvSpPr txBox="1">
            <a:spLocks/>
          </p:cNvSpPr>
          <p:nvPr/>
        </p:nvSpPr>
        <p:spPr>
          <a:xfrm>
            <a:off x="171074" y="6387287"/>
            <a:ext cx="385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562AE2D-1BCF-4BB7-BD41-107ABFCE9882}" type="slidenum">
              <a:rPr lang="it-IT" sz="700" i="1" smtClean="0">
                <a:solidFill>
                  <a:schemeClr val="bg1">
                    <a:lumMod val="85000"/>
                  </a:schemeClr>
                </a:solidFill>
              </a:rPr>
              <a:pPr algn="l"/>
              <a:t>9</a:t>
            </a:fld>
            <a:endParaRPr lang="it-IT" sz="700" i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017B633A-2090-4A7F-97E4-30A4B6269696}"/>
              </a:ext>
            </a:extLst>
          </p:cNvPr>
          <p:cNvGrpSpPr>
            <a:grpSpLocks noChangeAspect="1"/>
          </p:cNvGrpSpPr>
          <p:nvPr/>
        </p:nvGrpSpPr>
        <p:grpSpPr>
          <a:xfrm>
            <a:off x="253959" y="552574"/>
            <a:ext cx="4286609" cy="2993480"/>
            <a:chOff x="4025178" y="3832155"/>
            <a:chExt cx="4161757" cy="2906291"/>
          </a:xfrm>
        </p:grpSpPr>
        <p:grpSp>
          <p:nvGrpSpPr>
            <p:cNvPr id="69" name="Gruppo 68">
              <a:extLst>
                <a:ext uri="{FF2B5EF4-FFF2-40B4-BE49-F238E27FC236}">
                  <a16:creationId xmlns:a16="http://schemas.microsoft.com/office/drawing/2014/main" id="{9104ECC6-92B7-4716-AD0E-A13F882A6050}"/>
                </a:ext>
              </a:extLst>
            </p:cNvPr>
            <p:cNvGrpSpPr/>
            <p:nvPr/>
          </p:nvGrpSpPr>
          <p:grpSpPr>
            <a:xfrm>
              <a:off x="4025178" y="3832155"/>
              <a:ext cx="4161757" cy="2906291"/>
              <a:chOff x="4025178" y="3832155"/>
              <a:chExt cx="4161757" cy="2906291"/>
            </a:xfrm>
          </p:grpSpPr>
          <p:pic>
            <p:nvPicPr>
              <p:cNvPr id="70" name="Immagine 69">
                <a:extLst>
                  <a:ext uri="{FF2B5EF4-FFF2-40B4-BE49-F238E27FC236}">
                    <a16:creationId xmlns:a16="http://schemas.microsoft.com/office/drawing/2014/main" id="{23250705-5C26-4A4B-ABDE-DDE59C282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5178" y="3832155"/>
                <a:ext cx="4161757" cy="2906291"/>
              </a:xfrm>
              <a:prstGeom prst="rect">
                <a:avLst/>
              </a:prstGeom>
            </p:spPr>
          </p:pic>
          <p:pic>
            <p:nvPicPr>
              <p:cNvPr id="71" name="Immagine 70">
                <a:extLst>
                  <a:ext uri="{FF2B5EF4-FFF2-40B4-BE49-F238E27FC236}">
                    <a16:creationId xmlns:a16="http://schemas.microsoft.com/office/drawing/2014/main" id="{0E097491-CBC2-419D-8B90-828562190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99744" y="4581046"/>
                <a:ext cx="2033705" cy="1529101"/>
              </a:xfrm>
              <a:prstGeom prst="rect">
                <a:avLst/>
              </a:prstGeom>
            </p:spPr>
          </p:pic>
          <p:sp>
            <p:nvSpPr>
              <p:cNvPr id="72" name="Titolo 1">
                <a:extLst>
                  <a:ext uri="{FF2B5EF4-FFF2-40B4-BE49-F238E27FC236}">
                    <a16:creationId xmlns:a16="http://schemas.microsoft.com/office/drawing/2014/main" id="{EF31066E-AF27-4167-937E-1F499B475C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4380" y="4292092"/>
                <a:ext cx="3740137" cy="29810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ts val="1300"/>
                  </a:lnSpc>
                </a:pPr>
                <a:r>
                  <a:rPr lang="it-IT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Seleziona una </a:t>
                </a:r>
                <a:r>
                  <a:rPr lang="it-IT" sz="11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rPr>
                  <a:t>data</a:t>
                </a:r>
                <a:r>
                  <a:rPr lang="it-IT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:	                Seleziona un </a:t>
                </a:r>
                <a:r>
                  <a:rPr lang="it-IT" sz="11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rPr>
                  <a:t>orario</a:t>
                </a:r>
                <a:r>
                  <a:rPr lang="it-IT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:</a:t>
                </a:r>
              </a:p>
              <a:p>
                <a:pPr algn="l">
                  <a:lnSpc>
                    <a:spcPts val="1300"/>
                  </a:lnSpc>
                </a:pPr>
                <a:endParaRPr lang="it-IT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l">
                  <a:lnSpc>
                    <a:spcPts val="1300"/>
                  </a:lnSpc>
                </a:pPr>
                <a:endParaRPr lang="it-IT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grpSp>
            <p:nvGrpSpPr>
              <p:cNvPr id="73" name="Gruppo 72">
                <a:extLst>
                  <a:ext uri="{FF2B5EF4-FFF2-40B4-BE49-F238E27FC236}">
                    <a16:creationId xmlns:a16="http://schemas.microsoft.com/office/drawing/2014/main" id="{51086C34-AB6A-4D18-B51A-1EB01694AA68}"/>
                  </a:ext>
                </a:extLst>
              </p:cNvPr>
              <p:cNvGrpSpPr/>
              <p:nvPr/>
            </p:nvGrpSpPr>
            <p:grpSpPr>
              <a:xfrm>
                <a:off x="6665432" y="4639410"/>
                <a:ext cx="1126512" cy="1445493"/>
                <a:chOff x="6640032" y="4639410"/>
                <a:chExt cx="1126512" cy="1445493"/>
              </a:xfrm>
            </p:grpSpPr>
            <p:grpSp>
              <p:nvGrpSpPr>
                <p:cNvPr id="75" name="Gruppo 74">
                  <a:extLst>
                    <a:ext uri="{FF2B5EF4-FFF2-40B4-BE49-F238E27FC236}">
                      <a16:creationId xmlns:a16="http://schemas.microsoft.com/office/drawing/2014/main" id="{3AD80FCE-B7B6-4677-BB49-B4777034C035}"/>
                    </a:ext>
                  </a:extLst>
                </p:cNvPr>
                <p:cNvGrpSpPr/>
                <p:nvPr/>
              </p:nvGrpSpPr>
              <p:grpSpPr>
                <a:xfrm>
                  <a:off x="6640032" y="4639410"/>
                  <a:ext cx="1126512" cy="250374"/>
                  <a:chOff x="6745261" y="4879597"/>
                  <a:chExt cx="1182852" cy="318105"/>
                </a:xfrm>
              </p:grpSpPr>
              <p:sp>
                <p:nvSpPr>
                  <p:cNvPr id="92" name="Rettangolo con angoli arrotondati 91">
                    <a:extLst>
                      <a:ext uri="{FF2B5EF4-FFF2-40B4-BE49-F238E27FC236}">
                        <a16:creationId xmlns:a16="http://schemas.microsoft.com/office/drawing/2014/main" id="{02C0FA62-ABBE-4159-A2B9-CE7C64DE3195}"/>
                      </a:ext>
                    </a:extLst>
                  </p:cNvPr>
                  <p:cNvSpPr/>
                  <p:nvPr/>
                </p:nvSpPr>
                <p:spPr>
                  <a:xfrm>
                    <a:off x="6745261" y="4879597"/>
                    <a:ext cx="1182852" cy="318105"/>
                  </a:xfrm>
                  <a:prstGeom prst="roundRect">
                    <a:avLst/>
                  </a:prstGeom>
                  <a:solidFill>
                    <a:srgbClr val="00515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 dirty="0">
                      <a:latin typeface="+mj-lt"/>
                    </a:endParaRPr>
                  </a:p>
                </p:txBody>
              </p:sp>
              <p:sp>
                <p:nvSpPr>
                  <p:cNvPr id="93" name="CasellaDiTesto 92">
                    <a:extLst>
                      <a:ext uri="{FF2B5EF4-FFF2-40B4-BE49-F238E27FC236}">
                        <a16:creationId xmlns:a16="http://schemas.microsoft.com/office/drawing/2014/main" id="{8DB0D719-94D1-4162-A103-2C9C96A1D7AD}"/>
                      </a:ext>
                    </a:extLst>
                  </p:cNvPr>
                  <p:cNvSpPr txBox="1"/>
                  <p:nvPr/>
                </p:nvSpPr>
                <p:spPr>
                  <a:xfrm>
                    <a:off x="6880370" y="4904669"/>
                    <a:ext cx="912635" cy="226767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no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it-IT" sz="1000" b="1" dirty="0">
                        <a:solidFill>
                          <a:schemeClr val="bg1"/>
                        </a:solidFill>
                      </a:rPr>
                      <a:t>10:00</a:t>
                    </a:r>
                  </a:p>
                </p:txBody>
              </p:sp>
            </p:grpSp>
            <p:grpSp>
              <p:nvGrpSpPr>
                <p:cNvPr id="76" name="Gruppo 75">
                  <a:extLst>
                    <a:ext uri="{FF2B5EF4-FFF2-40B4-BE49-F238E27FC236}">
                      <a16:creationId xmlns:a16="http://schemas.microsoft.com/office/drawing/2014/main" id="{52CAE5C6-ACCC-445A-AB81-97E60FBC0100}"/>
                    </a:ext>
                  </a:extLst>
                </p:cNvPr>
                <p:cNvGrpSpPr/>
                <p:nvPr/>
              </p:nvGrpSpPr>
              <p:grpSpPr>
                <a:xfrm>
                  <a:off x="6640032" y="4938190"/>
                  <a:ext cx="1126512" cy="250374"/>
                  <a:chOff x="6745261" y="4849291"/>
                  <a:chExt cx="1182852" cy="318105"/>
                </a:xfrm>
              </p:grpSpPr>
              <p:sp>
                <p:nvSpPr>
                  <p:cNvPr id="86" name="Rettangolo con angoli arrotondati 85">
                    <a:extLst>
                      <a:ext uri="{FF2B5EF4-FFF2-40B4-BE49-F238E27FC236}">
                        <a16:creationId xmlns:a16="http://schemas.microsoft.com/office/drawing/2014/main" id="{45EAEFCD-1E5D-4B46-9086-C62F7B005F7E}"/>
                      </a:ext>
                    </a:extLst>
                  </p:cNvPr>
                  <p:cNvSpPr/>
                  <p:nvPr/>
                </p:nvSpPr>
                <p:spPr>
                  <a:xfrm>
                    <a:off x="6745261" y="4849291"/>
                    <a:ext cx="1182852" cy="318105"/>
                  </a:xfrm>
                  <a:prstGeom prst="roundRect">
                    <a:avLst/>
                  </a:prstGeom>
                  <a:solidFill>
                    <a:srgbClr val="00515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 dirty="0">
                      <a:latin typeface="+mj-lt"/>
                    </a:endParaRPr>
                  </a:p>
                </p:txBody>
              </p:sp>
              <p:sp>
                <p:nvSpPr>
                  <p:cNvPr id="89" name="CasellaDiTesto 88">
                    <a:extLst>
                      <a:ext uri="{FF2B5EF4-FFF2-40B4-BE49-F238E27FC236}">
                        <a16:creationId xmlns:a16="http://schemas.microsoft.com/office/drawing/2014/main" id="{95AF0884-16B5-4268-8CDB-A0BAFFFC2D7A}"/>
                      </a:ext>
                    </a:extLst>
                  </p:cNvPr>
                  <p:cNvSpPr txBox="1"/>
                  <p:nvPr/>
                </p:nvSpPr>
                <p:spPr>
                  <a:xfrm>
                    <a:off x="6880370" y="4880848"/>
                    <a:ext cx="912635" cy="226767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no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it-IT" sz="1000" b="1" dirty="0">
                        <a:solidFill>
                          <a:schemeClr val="bg1"/>
                        </a:solidFill>
                      </a:rPr>
                      <a:t>10:30</a:t>
                    </a:r>
                  </a:p>
                </p:txBody>
              </p:sp>
            </p:grpSp>
            <p:grpSp>
              <p:nvGrpSpPr>
                <p:cNvPr id="77" name="Gruppo 76">
                  <a:extLst>
                    <a:ext uri="{FF2B5EF4-FFF2-40B4-BE49-F238E27FC236}">
                      <a16:creationId xmlns:a16="http://schemas.microsoft.com/office/drawing/2014/main" id="{FFFF2AB9-BE30-4051-A89B-E775B531E86E}"/>
                    </a:ext>
                  </a:extLst>
                </p:cNvPr>
                <p:cNvGrpSpPr/>
                <p:nvPr/>
              </p:nvGrpSpPr>
              <p:grpSpPr>
                <a:xfrm>
                  <a:off x="6640032" y="5236970"/>
                  <a:ext cx="1126512" cy="250374"/>
                  <a:chOff x="6745261" y="4849291"/>
                  <a:chExt cx="1182852" cy="318105"/>
                </a:xfrm>
              </p:grpSpPr>
              <p:sp>
                <p:nvSpPr>
                  <p:cNvPr id="84" name="Rettangolo con angoli arrotondati 83">
                    <a:extLst>
                      <a:ext uri="{FF2B5EF4-FFF2-40B4-BE49-F238E27FC236}">
                        <a16:creationId xmlns:a16="http://schemas.microsoft.com/office/drawing/2014/main" id="{7DFA418D-6493-46BE-8A51-704A8F9B2D5D}"/>
                      </a:ext>
                    </a:extLst>
                  </p:cNvPr>
                  <p:cNvSpPr/>
                  <p:nvPr/>
                </p:nvSpPr>
                <p:spPr>
                  <a:xfrm>
                    <a:off x="6745261" y="4849291"/>
                    <a:ext cx="1182852" cy="318105"/>
                  </a:xfrm>
                  <a:prstGeom prst="roundRect">
                    <a:avLst/>
                  </a:prstGeom>
                  <a:solidFill>
                    <a:srgbClr val="00515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 dirty="0">
                      <a:latin typeface="+mj-lt"/>
                    </a:endParaRPr>
                  </a:p>
                </p:txBody>
              </p:sp>
              <p:sp>
                <p:nvSpPr>
                  <p:cNvPr id="85" name="CasellaDiTesto 84">
                    <a:extLst>
                      <a:ext uri="{FF2B5EF4-FFF2-40B4-BE49-F238E27FC236}">
                        <a16:creationId xmlns:a16="http://schemas.microsoft.com/office/drawing/2014/main" id="{94F2F7A7-EF27-40ED-87A9-13DAEBFAA0B7}"/>
                      </a:ext>
                    </a:extLst>
                  </p:cNvPr>
                  <p:cNvSpPr txBox="1"/>
                  <p:nvPr/>
                </p:nvSpPr>
                <p:spPr>
                  <a:xfrm>
                    <a:off x="6880370" y="4869307"/>
                    <a:ext cx="912635" cy="226767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no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it-IT" sz="1000" b="1" dirty="0">
                        <a:solidFill>
                          <a:schemeClr val="bg1"/>
                        </a:solidFill>
                      </a:rPr>
                      <a:t>14:30</a:t>
                    </a:r>
                  </a:p>
                </p:txBody>
              </p:sp>
            </p:grpSp>
            <p:grpSp>
              <p:nvGrpSpPr>
                <p:cNvPr id="78" name="Gruppo 77">
                  <a:extLst>
                    <a:ext uri="{FF2B5EF4-FFF2-40B4-BE49-F238E27FC236}">
                      <a16:creationId xmlns:a16="http://schemas.microsoft.com/office/drawing/2014/main" id="{32BB903B-B6B1-4AC8-A43A-14891B46F9AF}"/>
                    </a:ext>
                  </a:extLst>
                </p:cNvPr>
                <p:cNvGrpSpPr/>
                <p:nvPr/>
              </p:nvGrpSpPr>
              <p:grpSpPr>
                <a:xfrm>
                  <a:off x="6640032" y="5535750"/>
                  <a:ext cx="1126512" cy="250374"/>
                  <a:chOff x="6745261" y="4849291"/>
                  <a:chExt cx="1182852" cy="318105"/>
                </a:xfrm>
              </p:grpSpPr>
              <p:sp>
                <p:nvSpPr>
                  <p:cNvPr id="82" name="Rettangolo con angoli arrotondati 81">
                    <a:extLst>
                      <a:ext uri="{FF2B5EF4-FFF2-40B4-BE49-F238E27FC236}">
                        <a16:creationId xmlns:a16="http://schemas.microsoft.com/office/drawing/2014/main" id="{E51C08D7-4D63-4470-8921-AAC6D017350E}"/>
                      </a:ext>
                    </a:extLst>
                  </p:cNvPr>
                  <p:cNvSpPr/>
                  <p:nvPr/>
                </p:nvSpPr>
                <p:spPr>
                  <a:xfrm>
                    <a:off x="6745261" y="4849291"/>
                    <a:ext cx="1182852" cy="318105"/>
                  </a:xfrm>
                  <a:prstGeom prst="roundRect">
                    <a:avLst/>
                  </a:prstGeom>
                  <a:solidFill>
                    <a:srgbClr val="00515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 dirty="0">
                      <a:latin typeface="+mj-lt"/>
                    </a:endParaRPr>
                  </a:p>
                </p:txBody>
              </p:sp>
              <p:sp>
                <p:nvSpPr>
                  <p:cNvPr id="83" name="CasellaDiTesto 82">
                    <a:extLst>
                      <a:ext uri="{FF2B5EF4-FFF2-40B4-BE49-F238E27FC236}">
                        <a16:creationId xmlns:a16="http://schemas.microsoft.com/office/drawing/2014/main" id="{1830B2B1-41C1-4718-ABBF-7AEC08591D60}"/>
                      </a:ext>
                    </a:extLst>
                  </p:cNvPr>
                  <p:cNvSpPr txBox="1"/>
                  <p:nvPr/>
                </p:nvSpPr>
                <p:spPr>
                  <a:xfrm>
                    <a:off x="6880370" y="4873154"/>
                    <a:ext cx="912635" cy="226767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no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it-IT" sz="1000" b="1" dirty="0">
                        <a:solidFill>
                          <a:schemeClr val="bg1"/>
                        </a:solidFill>
                      </a:rPr>
                      <a:t>15:00</a:t>
                    </a:r>
                  </a:p>
                </p:txBody>
              </p:sp>
            </p:grpSp>
            <p:grpSp>
              <p:nvGrpSpPr>
                <p:cNvPr id="79" name="Gruppo 78">
                  <a:extLst>
                    <a:ext uri="{FF2B5EF4-FFF2-40B4-BE49-F238E27FC236}">
                      <a16:creationId xmlns:a16="http://schemas.microsoft.com/office/drawing/2014/main" id="{735BF460-C8E2-4B27-A38E-2E3917F6EDFB}"/>
                    </a:ext>
                  </a:extLst>
                </p:cNvPr>
                <p:cNvGrpSpPr/>
                <p:nvPr/>
              </p:nvGrpSpPr>
              <p:grpSpPr>
                <a:xfrm>
                  <a:off x="6640032" y="5834529"/>
                  <a:ext cx="1126512" cy="250374"/>
                  <a:chOff x="6745261" y="4849291"/>
                  <a:chExt cx="1182852" cy="318105"/>
                </a:xfrm>
              </p:grpSpPr>
              <p:sp>
                <p:nvSpPr>
                  <p:cNvPr id="80" name="Rettangolo con angoli arrotondati 79">
                    <a:extLst>
                      <a:ext uri="{FF2B5EF4-FFF2-40B4-BE49-F238E27FC236}">
                        <a16:creationId xmlns:a16="http://schemas.microsoft.com/office/drawing/2014/main" id="{70870D85-9C2B-4297-ADDD-26E30FA3AD54}"/>
                      </a:ext>
                    </a:extLst>
                  </p:cNvPr>
                  <p:cNvSpPr/>
                  <p:nvPr/>
                </p:nvSpPr>
                <p:spPr>
                  <a:xfrm>
                    <a:off x="6745261" y="4849291"/>
                    <a:ext cx="1182852" cy="318105"/>
                  </a:xfrm>
                  <a:prstGeom prst="roundRect">
                    <a:avLst/>
                  </a:prstGeom>
                  <a:solidFill>
                    <a:srgbClr val="00515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 dirty="0">
                      <a:latin typeface="+mj-lt"/>
                    </a:endParaRPr>
                  </a:p>
                </p:txBody>
              </p:sp>
              <p:sp>
                <p:nvSpPr>
                  <p:cNvPr id="81" name="CasellaDiTesto 80">
                    <a:extLst>
                      <a:ext uri="{FF2B5EF4-FFF2-40B4-BE49-F238E27FC236}">
                        <a16:creationId xmlns:a16="http://schemas.microsoft.com/office/drawing/2014/main" id="{B9192239-EF59-407F-A11E-7724F3AA3BAA}"/>
                      </a:ext>
                    </a:extLst>
                  </p:cNvPr>
                  <p:cNvSpPr txBox="1"/>
                  <p:nvPr/>
                </p:nvSpPr>
                <p:spPr>
                  <a:xfrm>
                    <a:off x="6880370" y="4873154"/>
                    <a:ext cx="912635" cy="226767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no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it-IT" sz="1000" b="1" dirty="0">
                        <a:solidFill>
                          <a:schemeClr val="bg1"/>
                        </a:solidFill>
                      </a:rPr>
                      <a:t>15:30</a:t>
                    </a:r>
                  </a:p>
                </p:txBody>
              </p:sp>
            </p:grpSp>
          </p:grpSp>
        </p:grpSp>
        <p:pic>
          <p:nvPicPr>
            <p:cNvPr id="94" name="Elemento grafico 43">
              <a:extLst>
                <a:ext uri="{FF2B5EF4-FFF2-40B4-BE49-F238E27FC236}">
                  <a16:creationId xmlns:a16="http://schemas.microsoft.com/office/drawing/2014/main" id="{18854547-5474-4F7A-89FB-4A35E8CE9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104437">
              <a:off x="7526994" y="4638501"/>
              <a:ext cx="587395" cy="587395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FB11030-82EA-4163-B73B-90ED7F37D42D}"/>
              </a:ext>
            </a:extLst>
          </p:cNvPr>
          <p:cNvGrpSpPr>
            <a:grpSpLocks noChangeAspect="1"/>
          </p:cNvGrpSpPr>
          <p:nvPr/>
        </p:nvGrpSpPr>
        <p:grpSpPr>
          <a:xfrm>
            <a:off x="-535935" y="3117636"/>
            <a:ext cx="6201907" cy="3745352"/>
            <a:chOff x="-233403" y="771097"/>
            <a:chExt cx="8817638" cy="5427401"/>
          </a:xfrm>
        </p:grpSpPr>
        <p:grpSp>
          <p:nvGrpSpPr>
            <p:cNvPr id="126" name="Gruppo 125">
              <a:extLst>
                <a:ext uri="{FF2B5EF4-FFF2-40B4-BE49-F238E27FC236}">
                  <a16:creationId xmlns:a16="http://schemas.microsoft.com/office/drawing/2014/main" id="{052621C1-3EB4-4ED0-9F9C-B14212A36FB7}"/>
                </a:ext>
              </a:extLst>
            </p:cNvPr>
            <p:cNvGrpSpPr/>
            <p:nvPr/>
          </p:nvGrpSpPr>
          <p:grpSpPr>
            <a:xfrm>
              <a:off x="-233403" y="771097"/>
              <a:ext cx="8817638" cy="5427401"/>
              <a:chOff x="-233403" y="771097"/>
              <a:chExt cx="8817638" cy="5427401"/>
            </a:xfrm>
          </p:grpSpPr>
          <p:grpSp>
            <p:nvGrpSpPr>
              <p:cNvPr id="127" name="Gruppo 126">
                <a:extLst>
                  <a:ext uri="{FF2B5EF4-FFF2-40B4-BE49-F238E27FC236}">
                    <a16:creationId xmlns:a16="http://schemas.microsoft.com/office/drawing/2014/main" id="{D0093B6A-8058-492F-B4D1-C6BC6FD09B86}"/>
                  </a:ext>
                </a:extLst>
              </p:cNvPr>
              <p:cNvGrpSpPr/>
              <p:nvPr/>
            </p:nvGrpSpPr>
            <p:grpSpPr>
              <a:xfrm>
                <a:off x="2877262" y="5344647"/>
                <a:ext cx="2659136" cy="853851"/>
                <a:chOff x="2877262" y="5392393"/>
                <a:chExt cx="2659136" cy="853851"/>
              </a:xfrm>
            </p:grpSpPr>
            <p:sp>
              <p:nvSpPr>
                <p:cNvPr id="140" name="Rettangolo 139">
                  <a:extLst>
                    <a:ext uri="{FF2B5EF4-FFF2-40B4-BE49-F238E27FC236}">
                      <a16:creationId xmlns:a16="http://schemas.microsoft.com/office/drawing/2014/main" id="{DA1E489E-2B50-486C-A999-B394F8418885}"/>
                    </a:ext>
                  </a:extLst>
                </p:cNvPr>
                <p:cNvSpPr/>
                <p:nvPr/>
              </p:nvSpPr>
              <p:spPr>
                <a:xfrm>
                  <a:off x="3777241" y="5392393"/>
                  <a:ext cx="892202" cy="79471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41" name="Rettangolo 140">
                  <a:extLst>
                    <a:ext uri="{FF2B5EF4-FFF2-40B4-BE49-F238E27FC236}">
                      <a16:creationId xmlns:a16="http://schemas.microsoft.com/office/drawing/2014/main" id="{0B03AAB6-8377-4403-818E-59019321BE9E}"/>
                    </a:ext>
                  </a:extLst>
                </p:cNvPr>
                <p:cNvSpPr/>
                <p:nvPr/>
              </p:nvSpPr>
              <p:spPr>
                <a:xfrm>
                  <a:off x="2877262" y="6058683"/>
                  <a:ext cx="2659136" cy="18756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pic>
            <p:nvPicPr>
              <p:cNvPr id="129" name="Immagine 128">
                <a:extLst>
                  <a:ext uri="{FF2B5EF4-FFF2-40B4-BE49-F238E27FC236}">
                    <a16:creationId xmlns:a16="http://schemas.microsoft.com/office/drawing/2014/main" id="{37FE25E8-B94E-40AC-A970-8772218E7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233403" y="771097"/>
                <a:ext cx="8817638" cy="5334670"/>
              </a:xfrm>
              <a:prstGeom prst="rect">
                <a:avLst/>
              </a:prstGeom>
            </p:spPr>
          </p:pic>
          <p:sp>
            <p:nvSpPr>
              <p:cNvPr id="130" name="Titolo 1">
                <a:extLst>
                  <a:ext uri="{FF2B5EF4-FFF2-40B4-BE49-F238E27FC236}">
                    <a16:creationId xmlns:a16="http://schemas.microsoft.com/office/drawing/2014/main" id="{83C38B1A-6C81-4B73-BA9B-8A8318057C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5208" y="2063548"/>
                <a:ext cx="2635960" cy="42276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ts val="700"/>
                  </a:lnSpc>
                </a:pPr>
                <a:r>
                  <a:rPr lang="it-IT" sz="500" b="1" dirty="0">
                    <a:solidFill>
                      <a:srgbClr val="005157"/>
                    </a:solidFill>
                    <a:latin typeface="+mn-lt"/>
                  </a:rPr>
                  <a:t>Nome Cognome </a:t>
                </a:r>
              </a:p>
              <a:p>
                <a:pPr algn="l">
                  <a:lnSpc>
                    <a:spcPts val="700"/>
                  </a:lnSpc>
                </a:pPr>
                <a:r>
                  <a:rPr lang="it-IT" sz="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Le invio il codice del mio device:</a:t>
                </a:r>
                <a:br>
                  <a:rPr lang="it-IT" sz="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</a:br>
                <a:r>
                  <a:rPr lang="it-IT" sz="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8723623338623</a:t>
                </a:r>
              </a:p>
              <a:p>
                <a:pPr algn="l">
                  <a:lnSpc>
                    <a:spcPts val="400"/>
                  </a:lnSpc>
                </a:pPr>
                <a:r>
                  <a:rPr lang="it-IT" sz="300" dirty="0">
                    <a:solidFill>
                      <a:schemeClr val="bg1">
                        <a:lumMod val="65000"/>
                      </a:schemeClr>
                    </a:solidFill>
                  </a:rPr>
                  <a:t>10:02</a:t>
                </a:r>
                <a:endParaRPr lang="it-IT" sz="6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31" name="Titolo 1">
                <a:extLst>
                  <a:ext uri="{FF2B5EF4-FFF2-40B4-BE49-F238E27FC236}">
                    <a16:creationId xmlns:a16="http://schemas.microsoft.com/office/drawing/2014/main" id="{91DA050B-5DC9-4A42-AEF2-872206CEEA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37383" y="2823744"/>
                <a:ext cx="1444018" cy="42276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ts val="700"/>
                  </a:lnSpc>
                </a:pPr>
                <a:r>
                  <a:rPr lang="it-IT" sz="500" b="1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</a:rPr>
                  <a:t>Operatore</a:t>
                </a:r>
                <a:endParaRPr lang="it-IT" sz="800" b="1" dirty="0">
                  <a:solidFill>
                    <a:schemeClr val="bg1">
                      <a:lumMod val="65000"/>
                    </a:schemeClr>
                  </a:solidFill>
                  <a:latin typeface="+mn-lt"/>
                </a:endParaRPr>
              </a:p>
              <a:p>
                <a:pPr algn="l">
                  <a:lnSpc>
                    <a:spcPts val="700"/>
                  </a:lnSpc>
                </a:pPr>
                <a:r>
                  <a:rPr lang="it-IT" sz="600" dirty="0">
                    <a:solidFill>
                      <a:schemeClr val="bg1"/>
                    </a:solidFill>
                  </a:rPr>
                  <a:t>Grazie!</a:t>
                </a:r>
              </a:p>
              <a:p>
                <a:pPr algn="l">
                  <a:lnSpc>
                    <a:spcPts val="400"/>
                  </a:lnSpc>
                </a:pPr>
                <a:r>
                  <a:rPr lang="it-IT" sz="300" dirty="0">
                    <a:solidFill>
                      <a:schemeClr val="bg1">
                        <a:lumMod val="65000"/>
                      </a:schemeClr>
                    </a:solidFill>
                  </a:rPr>
                  <a:t>10:03</a:t>
                </a:r>
              </a:p>
            </p:txBody>
          </p:sp>
          <p:sp>
            <p:nvSpPr>
              <p:cNvPr id="132" name="Titolo 1">
                <a:extLst>
                  <a:ext uri="{FF2B5EF4-FFF2-40B4-BE49-F238E27FC236}">
                    <a16:creationId xmlns:a16="http://schemas.microsoft.com/office/drawing/2014/main" id="{1279EC0D-6832-4BD9-BAA3-621BB532F8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8001" y="2215855"/>
                <a:ext cx="1187882" cy="221788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ts val="1000"/>
                  </a:lnSpc>
                </a:pPr>
                <a:r>
                  <a:rPr lang="it-IT" sz="300" dirty="0">
                    <a:solidFill>
                      <a:schemeClr val="bg1"/>
                    </a:solidFill>
                  </a:rPr>
                  <a:t>          NOME COGNOME</a:t>
                </a:r>
              </a:p>
              <a:p>
                <a:pPr algn="l">
                  <a:lnSpc>
                    <a:spcPts val="1000"/>
                  </a:lnSpc>
                </a:pPr>
                <a:endParaRPr lang="it-IT" sz="400" dirty="0">
                  <a:solidFill>
                    <a:schemeClr val="bg1"/>
                  </a:solidFill>
                </a:endParaRPr>
              </a:p>
              <a:p>
                <a:pPr algn="l">
                  <a:lnSpc>
                    <a:spcPts val="1000"/>
                  </a:lnSpc>
                </a:pPr>
                <a:r>
                  <a:rPr lang="it-IT" sz="400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l">
                  <a:lnSpc>
                    <a:spcPts val="1000"/>
                  </a:lnSpc>
                </a:pPr>
                <a:endParaRPr lang="it-IT" sz="400" dirty="0">
                  <a:solidFill>
                    <a:schemeClr val="bg1"/>
                  </a:solidFill>
                </a:endParaRPr>
              </a:p>
              <a:p>
                <a:pPr algn="l">
                  <a:lnSpc>
                    <a:spcPts val="1000"/>
                  </a:lnSpc>
                </a:pPr>
                <a:endParaRPr lang="it-IT" sz="400" dirty="0">
                  <a:solidFill>
                    <a:schemeClr val="bg1"/>
                  </a:solidFill>
                </a:endParaRPr>
              </a:p>
              <a:p>
                <a:pPr algn="l">
                  <a:lnSpc>
                    <a:spcPts val="1000"/>
                  </a:lnSpc>
                </a:pPr>
                <a:endParaRPr lang="it-IT" sz="4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pic>
            <p:nvPicPr>
              <p:cNvPr id="134" name="Immagine 133">
                <a:extLst>
                  <a:ext uri="{FF2B5EF4-FFF2-40B4-BE49-F238E27FC236}">
                    <a16:creationId xmlns:a16="http://schemas.microsoft.com/office/drawing/2014/main" id="{DB91A05E-43AC-4A95-A21A-B1F80CDDD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04633" y="5134367"/>
                <a:ext cx="3341566" cy="508627"/>
              </a:xfrm>
              <a:prstGeom prst="rect">
                <a:avLst/>
              </a:prstGeom>
            </p:spPr>
          </p:pic>
          <p:grpSp>
            <p:nvGrpSpPr>
              <p:cNvPr id="135" name="Gruppo 134">
                <a:extLst>
                  <a:ext uri="{FF2B5EF4-FFF2-40B4-BE49-F238E27FC236}">
                    <a16:creationId xmlns:a16="http://schemas.microsoft.com/office/drawing/2014/main" id="{79A28225-9314-4AE3-93F4-D618DE779760}"/>
                  </a:ext>
                </a:extLst>
              </p:cNvPr>
              <p:cNvGrpSpPr/>
              <p:nvPr/>
            </p:nvGrpSpPr>
            <p:grpSpPr>
              <a:xfrm>
                <a:off x="1024351" y="4560413"/>
                <a:ext cx="915179" cy="235785"/>
                <a:chOff x="1074515" y="2996411"/>
                <a:chExt cx="915179" cy="235785"/>
              </a:xfrm>
            </p:grpSpPr>
            <p:sp>
              <p:nvSpPr>
                <p:cNvPr id="136" name="Rettangolo con angoli arrotondati 135">
                  <a:extLst>
                    <a:ext uri="{FF2B5EF4-FFF2-40B4-BE49-F238E27FC236}">
                      <a16:creationId xmlns:a16="http://schemas.microsoft.com/office/drawing/2014/main" id="{8B419768-A5AA-4353-AB17-C2B7E85E8F8E}"/>
                    </a:ext>
                  </a:extLst>
                </p:cNvPr>
                <p:cNvSpPr/>
                <p:nvPr/>
              </p:nvSpPr>
              <p:spPr>
                <a:xfrm>
                  <a:off x="1074515" y="2996411"/>
                  <a:ext cx="915179" cy="221788"/>
                </a:xfrm>
                <a:prstGeom prst="roundRect">
                  <a:avLst/>
                </a:prstGeom>
                <a:solidFill>
                  <a:srgbClr val="0051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7" name="Titolo 1">
                  <a:extLst>
                    <a:ext uri="{FF2B5EF4-FFF2-40B4-BE49-F238E27FC236}">
                      <a16:creationId xmlns:a16="http://schemas.microsoft.com/office/drawing/2014/main" id="{87B66480-CC2B-4D7F-BCE4-472364B68B2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38246" y="2999506"/>
                  <a:ext cx="787717" cy="232690"/>
                </a:xfrm>
                <a:prstGeom prst="rect">
                  <a:avLst/>
                </a:prstGeom>
              </p:spPr>
              <p:txBody>
                <a:bodyPr vert="horz" lIns="72000" tIns="0" rIns="72000" bIns="36000" rtlCol="0" anchor="t">
                  <a:noAutofit/>
                </a:bodyPr>
                <a:lstStyle>
                  <a:lvl1pPr algn="ctr" defTabSz="914400" rtl="0" eaLnBrk="1" latinLnBrk="0" hangingPunct="1"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>
                    <a:lnSpc>
                      <a:spcPts val="1000"/>
                    </a:lnSpc>
                  </a:pPr>
                  <a:r>
                    <a:rPr lang="it-IT" sz="400" b="1" dirty="0">
                      <a:solidFill>
                        <a:schemeClr val="bg1"/>
                      </a:solidFill>
                      <a:latin typeface="+mn-lt"/>
                    </a:rPr>
                    <a:t>OPERATORE</a:t>
                  </a:r>
                </a:p>
                <a:p>
                  <a:pPr>
                    <a:lnSpc>
                      <a:spcPts val="1000"/>
                    </a:lnSpc>
                  </a:pPr>
                  <a:endParaRPr lang="it-IT" sz="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p:grpSp>
        </p:grpSp>
        <p:pic>
          <p:nvPicPr>
            <p:cNvPr id="142" name="Immagine 141">
              <a:extLst>
                <a:ext uri="{FF2B5EF4-FFF2-40B4-BE49-F238E27FC236}">
                  <a16:creationId xmlns:a16="http://schemas.microsoft.com/office/drawing/2014/main" id="{EAE28897-66C5-4377-97E5-170F94805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24876" y="3369208"/>
              <a:ext cx="439905" cy="439905"/>
            </a:xfrm>
            <a:prstGeom prst="rect">
              <a:avLst/>
            </a:prstGeom>
          </p:spPr>
        </p:pic>
        <p:sp>
          <p:nvSpPr>
            <p:cNvPr id="143" name="Rettangolo 142">
              <a:extLst>
                <a:ext uri="{FF2B5EF4-FFF2-40B4-BE49-F238E27FC236}">
                  <a16:creationId xmlns:a16="http://schemas.microsoft.com/office/drawing/2014/main" id="{3ADE605E-6A44-480D-A041-EEF498BDF586}"/>
                </a:ext>
              </a:extLst>
            </p:cNvPr>
            <p:cNvSpPr/>
            <p:nvPr/>
          </p:nvSpPr>
          <p:spPr>
            <a:xfrm>
              <a:off x="7464405" y="5447489"/>
              <a:ext cx="327450" cy="102141"/>
            </a:xfrm>
            <a:prstGeom prst="rect">
              <a:avLst/>
            </a:prstGeom>
            <a:solidFill>
              <a:srgbClr val="3636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4E22E07-75FA-4969-A160-21330578B1B6}"/>
              </a:ext>
            </a:extLst>
          </p:cNvPr>
          <p:cNvGrpSpPr/>
          <p:nvPr/>
        </p:nvGrpSpPr>
        <p:grpSpPr>
          <a:xfrm>
            <a:off x="4388832" y="4129429"/>
            <a:ext cx="3439468" cy="2166074"/>
            <a:chOff x="4388832" y="4154143"/>
            <a:chExt cx="3439468" cy="2166074"/>
          </a:xfrm>
        </p:grpSpPr>
        <p:grpSp>
          <p:nvGrpSpPr>
            <p:cNvPr id="97" name="Gruppo 96">
              <a:extLst>
                <a:ext uri="{FF2B5EF4-FFF2-40B4-BE49-F238E27FC236}">
                  <a16:creationId xmlns:a16="http://schemas.microsoft.com/office/drawing/2014/main" id="{655792B0-1B5E-4865-A233-C4CF9BA90D68}"/>
                </a:ext>
              </a:extLst>
            </p:cNvPr>
            <p:cNvGrpSpPr/>
            <p:nvPr/>
          </p:nvGrpSpPr>
          <p:grpSpPr>
            <a:xfrm>
              <a:off x="4388832" y="4154143"/>
              <a:ext cx="3439468" cy="2166074"/>
              <a:chOff x="2708600" y="4312857"/>
              <a:chExt cx="3439468" cy="2166074"/>
            </a:xfrm>
          </p:grpSpPr>
          <p:pic>
            <p:nvPicPr>
              <p:cNvPr id="98" name="Immagine 97">
                <a:extLst>
                  <a:ext uri="{FF2B5EF4-FFF2-40B4-BE49-F238E27FC236}">
                    <a16:creationId xmlns:a16="http://schemas.microsoft.com/office/drawing/2014/main" id="{BE33777A-B364-401A-A483-3645EF60F2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b="14782"/>
              <a:stretch/>
            </p:blipFill>
            <p:spPr>
              <a:xfrm>
                <a:off x="2708600" y="4312857"/>
                <a:ext cx="3439468" cy="2046840"/>
              </a:xfrm>
              <a:prstGeom prst="rect">
                <a:avLst/>
              </a:prstGeom>
            </p:spPr>
          </p:pic>
          <p:sp>
            <p:nvSpPr>
              <p:cNvPr id="99" name="Titolo 1">
                <a:extLst>
                  <a:ext uri="{FF2B5EF4-FFF2-40B4-BE49-F238E27FC236}">
                    <a16:creationId xmlns:a16="http://schemas.microsoft.com/office/drawing/2014/main" id="{690B1261-CCC0-4926-B7CB-6F4C064382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94073" y="4946627"/>
                <a:ext cx="2468522" cy="153230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2200"/>
                  </a:lnSpc>
                </a:pPr>
                <a:r>
                  <a:rPr lang="it-IT" sz="2800" dirty="0">
                    <a:solidFill>
                      <a:srgbClr val="005157"/>
                    </a:solidFill>
                  </a:rPr>
                  <a:t>La </a:t>
                </a:r>
                <a:r>
                  <a:rPr lang="it-IT" sz="2800" dirty="0" err="1">
                    <a:solidFill>
                      <a:srgbClr val="005157"/>
                    </a:solidFill>
                  </a:rPr>
                  <a:t>VideoChat</a:t>
                </a:r>
                <a:r>
                  <a:rPr lang="it-IT" sz="2800" dirty="0">
                    <a:solidFill>
                      <a:srgbClr val="005157"/>
                    </a:solidFill>
                  </a:rPr>
                  <a:t> </a:t>
                </a:r>
                <a:br>
                  <a:rPr lang="it-IT" sz="2800" dirty="0">
                    <a:solidFill>
                      <a:srgbClr val="005157"/>
                    </a:solidFill>
                  </a:rPr>
                </a:br>
                <a:r>
                  <a:rPr lang="it-IT" sz="2800" b="1" dirty="0">
                    <a:solidFill>
                      <a:srgbClr val="005157"/>
                    </a:solidFill>
                    <a:latin typeface="+mn-lt"/>
                  </a:rPr>
                  <a:t>sta per iniziare</a:t>
                </a:r>
                <a:endParaRPr lang="it-IT" sz="1400" dirty="0">
                  <a:solidFill>
                    <a:srgbClr val="005157"/>
                  </a:solidFill>
                </a:endParaRPr>
              </a:p>
              <a:p>
                <a:pPr>
                  <a:lnSpc>
                    <a:spcPts val="2200"/>
                  </a:lnSpc>
                </a:pPr>
                <a:r>
                  <a:rPr lang="it-IT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rPr>
                  <a:t>Connessione</a:t>
                </a:r>
                <a:r>
                  <a:rPr lang="it-IT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 corso…</a:t>
                </a:r>
              </a:p>
            </p:txBody>
          </p:sp>
          <p:pic>
            <p:nvPicPr>
              <p:cNvPr id="100" name="Immagine 99">
                <a:extLst>
                  <a:ext uri="{FF2B5EF4-FFF2-40B4-BE49-F238E27FC236}">
                    <a16:creationId xmlns:a16="http://schemas.microsoft.com/office/drawing/2014/main" id="{4B6177D5-2C22-424C-9117-B1FBCF9FC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06302" y="5678731"/>
                <a:ext cx="644065" cy="644065"/>
              </a:xfrm>
              <a:prstGeom prst="rect">
                <a:avLst/>
              </a:prstGeom>
            </p:spPr>
          </p:pic>
        </p:grp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9B584E3B-83DD-4B5B-912A-0A9A4D55F06D}"/>
                </a:ext>
              </a:extLst>
            </p:cNvPr>
            <p:cNvCxnSpPr>
              <a:cxnSpLocks/>
            </p:cNvCxnSpPr>
            <p:nvPr/>
          </p:nvCxnSpPr>
          <p:spPr>
            <a:xfrm>
              <a:off x="4562168" y="6197452"/>
              <a:ext cx="3102558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4" name="Immagine 153">
            <a:extLst>
              <a:ext uri="{FF2B5EF4-FFF2-40B4-BE49-F238E27FC236}">
                <a16:creationId xmlns:a16="http://schemas.microsoft.com/office/drawing/2014/main" id="{0DAD38A3-1D49-4BFE-ABD2-8354E8C41D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4335" y="2093608"/>
            <a:ext cx="131890" cy="13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5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8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Tavolozza LiveHel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1CD30"/>
      </a:accent1>
      <a:accent2>
        <a:srgbClr val="1960A9"/>
      </a:accent2>
      <a:accent3>
        <a:srgbClr val="0EB9AB"/>
      </a:accent3>
      <a:accent4>
        <a:srgbClr val="FAA61A"/>
      </a:accent4>
      <a:accent5>
        <a:srgbClr val="00AAEE"/>
      </a:accent5>
      <a:accent6>
        <a:srgbClr val="A48AD4"/>
      </a:accent6>
      <a:hlink>
        <a:srgbClr val="48A1FA"/>
      </a:hlink>
      <a:folHlink>
        <a:srgbClr val="E490BA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 algn="r">
          <a:lnSpc>
            <a:spcPts val="3800"/>
          </a:lnSpc>
          <a:defRPr sz="4100" b="1" dirty="0" smtClean="0">
            <a:solidFill>
              <a:srgbClr val="4C4099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1557</Words>
  <Application>Microsoft Office PowerPoint</Application>
  <PresentationFormat>Widescreen</PresentationFormat>
  <Paragraphs>184</Paragraphs>
  <Slides>16</Slides>
  <Notes>15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Frutiger 55 Roman</vt:lpstr>
      <vt:lpstr>Open Sans</vt:lpstr>
      <vt:lpstr>Open Sans Light</vt:lpstr>
      <vt:lpstr>Office Theme</vt:lpstr>
      <vt:lpstr>Diapositiva think-cell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Mario Massone</cp:lastModifiedBy>
  <cp:revision>583</cp:revision>
  <cp:lastPrinted>2025-05-05T12:40:57Z</cp:lastPrinted>
  <dcterms:created xsi:type="dcterms:W3CDTF">2025-02-27T08:40:48Z</dcterms:created>
  <dcterms:modified xsi:type="dcterms:W3CDTF">2025-10-03T11:18:11Z</dcterms:modified>
</cp:coreProperties>
</file>